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8.xml" ContentType="application/vnd.openxmlformats-officedocument.presentationml.tags+xml"/>
  <Override PartName="/ppt/notesSlides/notesSlide22.xml" ContentType="application/vnd.openxmlformats-officedocument.presentationml.notesSlide+xml"/>
  <Override PartName="/ppt/tags/tag9.xml" ContentType="application/vnd.openxmlformats-officedocument.presentationml.tags+xml"/>
  <Override PartName="/ppt/notesSlides/notesSlide23.xml" ContentType="application/vnd.openxmlformats-officedocument.presentationml.notesSlide+xml"/>
  <Override PartName="/ppt/tags/tag10.xml" ContentType="application/vnd.openxmlformats-officedocument.presentationml.tags+xml"/>
  <Override PartName="/ppt/notesSlides/notesSlide24.xml" ContentType="application/vnd.openxmlformats-officedocument.presentationml.notesSlide+xml"/>
  <Override PartName="/ppt/tags/tag11.xml" ContentType="application/vnd.openxmlformats-officedocument.presentationml.tags+xml"/>
  <Override PartName="/ppt/notesSlides/notesSlide25.xml" ContentType="application/vnd.openxmlformats-officedocument.presentationml.notesSlide+xml"/>
  <Override PartName="/ppt/tags/tag12.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3.xml" ContentType="application/vnd.openxmlformats-officedocument.presentationml.tags+xml"/>
  <Override PartName="/ppt/notesSlides/notesSlide28.xml" ContentType="application/vnd.openxmlformats-officedocument.presentationml.notesSlide+xml"/>
  <Override PartName="/ppt/tags/tag14.xml" ContentType="application/vnd.openxmlformats-officedocument.presentationml.tags+xml"/>
  <Override PartName="/ppt/notesSlides/notesSlide29.xml" ContentType="application/vnd.openxmlformats-officedocument.presentationml.notesSlide+xml"/>
  <Override PartName="/ppt/tags/tag15.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6.xml" ContentType="application/vnd.openxmlformats-officedocument.presentationml.tags+xml"/>
  <Override PartName="/ppt/notesSlides/notesSlide32.xml" ContentType="application/vnd.openxmlformats-officedocument.presentationml.notesSlide+xml"/>
  <Override PartName="/ppt/tags/tag17.xml" ContentType="application/vnd.openxmlformats-officedocument.presentationml.tags+xml"/>
  <Override PartName="/ppt/notesSlides/notesSlide33.xml" ContentType="application/vnd.openxmlformats-officedocument.presentationml.notesSlide+xml"/>
  <Override PartName="/ppt/tags/tag18.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9.xml" ContentType="application/vnd.openxmlformats-officedocument.presentationml.tags+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5"/>
  </p:notesMasterIdLst>
  <p:sldIdLst>
    <p:sldId id="359" r:id="rId2"/>
    <p:sldId id="364" r:id="rId3"/>
    <p:sldId id="363" r:id="rId4"/>
    <p:sldId id="365" r:id="rId5"/>
    <p:sldId id="375" r:id="rId6"/>
    <p:sldId id="381" r:id="rId7"/>
    <p:sldId id="386" r:id="rId8"/>
    <p:sldId id="358" r:id="rId9"/>
    <p:sldId id="366" r:id="rId10"/>
    <p:sldId id="368" r:id="rId11"/>
    <p:sldId id="367" r:id="rId12"/>
    <p:sldId id="341" r:id="rId13"/>
    <p:sldId id="382" r:id="rId14"/>
    <p:sldId id="346" r:id="rId15"/>
    <p:sldId id="372" r:id="rId16"/>
    <p:sldId id="379" r:id="rId17"/>
    <p:sldId id="258" r:id="rId18"/>
    <p:sldId id="320" r:id="rId19"/>
    <p:sldId id="334" r:id="rId20"/>
    <p:sldId id="314" r:id="rId21"/>
    <p:sldId id="321" r:id="rId22"/>
    <p:sldId id="322" r:id="rId23"/>
    <p:sldId id="323" r:id="rId24"/>
    <p:sldId id="353" r:id="rId25"/>
    <p:sldId id="350" r:id="rId26"/>
    <p:sldId id="384" r:id="rId27"/>
    <p:sldId id="370" r:id="rId28"/>
    <p:sldId id="373" r:id="rId29"/>
    <p:sldId id="374" r:id="rId30"/>
    <p:sldId id="385" r:id="rId31"/>
    <p:sldId id="333" r:id="rId32"/>
    <p:sldId id="354" r:id="rId33"/>
    <p:sldId id="338" r:id="rId34"/>
    <p:sldId id="319" r:id="rId35"/>
    <p:sldId id="339" r:id="rId36"/>
    <p:sldId id="337" r:id="rId37"/>
    <p:sldId id="383" r:id="rId38"/>
    <p:sldId id="378" r:id="rId39"/>
    <p:sldId id="380" r:id="rId40"/>
    <p:sldId id="309" r:id="rId41"/>
    <p:sldId id="315" r:id="rId42"/>
    <p:sldId id="349" r:id="rId43"/>
    <p:sldId id="360" r:id="rId44"/>
  </p:sldIdLst>
  <p:sldSz cx="9144000" cy="5143500" type="screen16x9"/>
  <p:notesSz cx="6858000" cy="9144000"/>
  <p:embeddedFontLst>
    <p:embeddedFont>
      <p:font typeface="微软雅黑" panose="020B0503020204020204" pitchFamily="34" charset="-122"/>
      <p:regular r:id="rId46"/>
      <p:bold r:id="rId47"/>
    </p:embeddedFont>
    <p:embeddedFont>
      <p:font typeface="Agency FB" panose="020B0604020202020204" charset="0"/>
      <p:regular r:id="rId48"/>
      <p:bold r:id="rId49"/>
    </p:embeddedFont>
    <p:embeddedFont>
      <p:font typeface="Webdings" panose="05030102010509060703" pitchFamily="18" charset="2"/>
      <p:regular r:id="rId50"/>
    </p:embeddedFont>
    <p:embeddedFont>
      <p:font typeface="Watford DB"/>
      <p:regular r:id="rId51"/>
    </p:embeddedFont>
    <p:embeddedFont>
      <p:font typeface="Calibri" panose="020F0502020204030204" pitchFamily="34" charset="0"/>
      <p:regular r:id="rId52"/>
      <p:bold r:id="rId53"/>
      <p:italic r:id="rId54"/>
      <p:boldItalic r:id="rId55"/>
    </p:embeddedFont>
    <p:embeddedFont>
      <p:font typeface="Arial Narrow" panose="020B0606020202030204" pitchFamily="34" charset="0"/>
      <p:regular r:id="rId56"/>
      <p:bold r:id="rId57"/>
      <p:italic r:id="rId58"/>
      <p:boldItalic r:id="rId59"/>
    </p:embeddedFont>
    <p:embeddedFont>
      <p:font typeface="Arial Unicode MS" panose="020B0604020202020204" pitchFamily="34" charset="-122"/>
      <p:regular r:id="rId60"/>
    </p:embeddedFont>
  </p:embeddedFontLst>
  <p:custDataLst>
    <p:tags r:id="rId6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66"/>
    <a:srgbClr val="1111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14" autoAdjust="0"/>
    <p:restoredTop sz="97076" autoAdjust="0"/>
  </p:normalViewPr>
  <p:slideViewPr>
    <p:cSldViewPr snapToGrid="0">
      <p:cViewPr varScale="1">
        <p:scale>
          <a:sx n="145" d="100"/>
          <a:sy n="145" d="100"/>
        </p:scale>
        <p:origin x="-642" y="-90"/>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61"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36A364-F56D-418B-92EA-B8A9C286C719}" type="datetimeFigureOut">
              <a:rPr lang="zh-CN" altLang="en-US" smtClean="0"/>
              <a:t>2017/7/26</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1F41D1-EB0D-4857-8E93-8C1C831E6153}" type="slidenum">
              <a:rPr lang="zh-CN" altLang="en-US" smtClean="0"/>
              <a:t>‹#›</a:t>
            </a:fld>
            <a:endParaRPr lang="zh-CN" altLang="en-US"/>
          </a:p>
        </p:txBody>
      </p:sp>
    </p:spTree>
    <p:extLst>
      <p:ext uri="{BB962C8B-B14F-4D97-AF65-F5344CB8AC3E}">
        <p14:creationId xmlns:p14="http://schemas.microsoft.com/office/powerpoint/2010/main" val="332741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t>4</a:t>
            </a:fld>
            <a:endParaRPr lang="zh-CN" altLang="en-US"/>
          </a:p>
        </p:txBody>
      </p:sp>
    </p:spTree>
    <p:extLst>
      <p:ext uri="{BB962C8B-B14F-4D97-AF65-F5344CB8AC3E}">
        <p14:creationId xmlns:p14="http://schemas.microsoft.com/office/powerpoint/2010/main" val="3434720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16CEBB1-29F6-4DD0-A20A-49F07B6D6B29}" type="slidenum">
              <a:rPr lang="zh-CN" altLang="en-US" smtClean="0"/>
              <a:t>13</a:t>
            </a:fld>
            <a:endParaRPr lang="zh-CN" altLang="en-US"/>
          </a:p>
        </p:txBody>
      </p:sp>
    </p:spTree>
    <p:extLst>
      <p:ext uri="{BB962C8B-B14F-4D97-AF65-F5344CB8AC3E}">
        <p14:creationId xmlns:p14="http://schemas.microsoft.com/office/powerpoint/2010/main" val="2839711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t>14</a:t>
            </a:fld>
            <a:endParaRPr lang="zh-CN" altLang="en-US"/>
          </a:p>
        </p:txBody>
      </p:sp>
    </p:spTree>
    <p:extLst>
      <p:ext uri="{BB962C8B-B14F-4D97-AF65-F5344CB8AC3E}">
        <p14:creationId xmlns:p14="http://schemas.microsoft.com/office/powerpoint/2010/main" val="752288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t>15</a:t>
            </a:fld>
            <a:endParaRPr lang="zh-CN" altLang="en-US"/>
          </a:p>
        </p:txBody>
      </p:sp>
    </p:spTree>
    <p:extLst>
      <p:ext uri="{BB962C8B-B14F-4D97-AF65-F5344CB8AC3E}">
        <p14:creationId xmlns:p14="http://schemas.microsoft.com/office/powerpoint/2010/main" val="2337840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t>16</a:t>
            </a:fld>
            <a:endParaRPr lang="zh-CN" altLang="en-US"/>
          </a:p>
        </p:txBody>
      </p:sp>
    </p:spTree>
    <p:extLst>
      <p:ext uri="{BB962C8B-B14F-4D97-AF65-F5344CB8AC3E}">
        <p14:creationId xmlns:p14="http://schemas.microsoft.com/office/powerpoint/2010/main" val="2337840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t>17</a:t>
            </a:fld>
            <a:endParaRPr lang="zh-CN" altLang="en-US"/>
          </a:p>
        </p:txBody>
      </p:sp>
    </p:spTree>
    <p:extLst>
      <p:ext uri="{BB962C8B-B14F-4D97-AF65-F5344CB8AC3E}">
        <p14:creationId xmlns:p14="http://schemas.microsoft.com/office/powerpoint/2010/main" val="2337840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defRPr/>
            </a:pPr>
            <a:endParaRPr lang="zh-CN" altLang="en-US" dirty="0">
              <a:solidFill>
                <a:schemeClr val="tx1">
                  <a:lumMod val="50000"/>
                  <a:lumOff val="50000"/>
                </a:schemeClr>
              </a:solidFill>
              <a:latin typeface="微软雅黑" panose="020B0503020204020204" charset="-122"/>
              <a:ea typeface="微软雅黑" panose="020B0503020204020204" charset="-122"/>
            </a:endParaRPr>
          </a:p>
          <a:p>
            <a:endParaRPr lang="zh-CN" altLang="en-US" dirty="0"/>
          </a:p>
        </p:txBody>
      </p:sp>
      <p:sp>
        <p:nvSpPr>
          <p:cNvPr id="4" name="灯片编号占位符 3"/>
          <p:cNvSpPr>
            <a:spLocks noGrp="1"/>
          </p:cNvSpPr>
          <p:nvPr>
            <p:ph type="sldNum" sz="quarter" idx="10"/>
          </p:nvPr>
        </p:nvSpPr>
        <p:spPr/>
        <p:txBody>
          <a:bodyPr/>
          <a:lstStyle/>
          <a:p>
            <a:fld id="{C16CEBB1-29F6-4DD0-A20A-49F07B6D6B29}" type="slidenum">
              <a:rPr lang="zh-CN" altLang="en-US" smtClean="0"/>
              <a:t>19</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t>20</a:t>
            </a:fld>
            <a:endParaRPr lang="zh-CN" altLang="en-US"/>
          </a:p>
        </p:txBody>
      </p:sp>
    </p:spTree>
    <p:extLst>
      <p:ext uri="{BB962C8B-B14F-4D97-AF65-F5344CB8AC3E}">
        <p14:creationId xmlns:p14="http://schemas.microsoft.com/office/powerpoint/2010/main" val="3533403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defRPr/>
            </a:pPr>
            <a:endParaRPr lang="zh-CN" altLang="en-US" dirty="0">
              <a:solidFill>
                <a:schemeClr val="tx1">
                  <a:lumMod val="50000"/>
                  <a:lumOff val="50000"/>
                </a:schemeClr>
              </a:solidFill>
              <a:latin typeface="微软雅黑" panose="020B0503020204020204" charset="-122"/>
              <a:ea typeface="微软雅黑" panose="020B0503020204020204" charset="-122"/>
            </a:endParaRPr>
          </a:p>
          <a:p>
            <a:endParaRPr lang="zh-CN" altLang="en-US" dirty="0"/>
          </a:p>
        </p:txBody>
      </p:sp>
      <p:sp>
        <p:nvSpPr>
          <p:cNvPr id="4" name="灯片编号占位符 3"/>
          <p:cNvSpPr>
            <a:spLocks noGrp="1"/>
          </p:cNvSpPr>
          <p:nvPr>
            <p:ph type="sldNum" sz="quarter" idx="10"/>
          </p:nvPr>
        </p:nvSpPr>
        <p:spPr/>
        <p:txBody>
          <a:bodyPr/>
          <a:lstStyle/>
          <a:p>
            <a:fld id="{C16CEBB1-29F6-4DD0-A20A-49F07B6D6B29}" type="slidenum">
              <a:rPr lang="zh-CN" altLang="en-US" smtClean="0"/>
              <a:t>21</a:t>
            </a:fld>
            <a:endParaRPr lang="zh-CN" altLang="en-US"/>
          </a:p>
        </p:txBody>
      </p:sp>
    </p:spTree>
    <p:extLst>
      <p:ext uri="{BB962C8B-B14F-4D97-AF65-F5344CB8AC3E}">
        <p14:creationId xmlns:p14="http://schemas.microsoft.com/office/powerpoint/2010/main" val="2612716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defRPr/>
            </a:pPr>
            <a:endParaRPr lang="zh-CN" altLang="en-US" dirty="0">
              <a:solidFill>
                <a:schemeClr val="tx1">
                  <a:lumMod val="50000"/>
                  <a:lumOff val="50000"/>
                </a:schemeClr>
              </a:solidFill>
              <a:latin typeface="微软雅黑" panose="020B0503020204020204" charset="-122"/>
              <a:ea typeface="微软雅黑" panose="020B0503020204020204" charset="-122"/>
            </a:endParaRPr>
          </a:p>
          <a:p>
            <a:endParaRPr lang="zh-CN" altLang="en-US" dirty="0"/>
          </a:p>
        </p:txBody>
      </p:sp>
      <p:sp>
        <p:nvSpPr>
          <p:cNvPr id="4" name="灯片编号占位符 3"/>
          <p:cNvSpPr>
            <a:spLocks noGrp="1"/>
          </p:cNvSpPr>
          <p:nvPr>
            <p:ph type="sldNum" sz="quarter" idx="10"/>
          </p:nvPr>
        </p:nvSpPr>
        <p:spPr/>
        <p:txBody>
          <a:bodyPr/>
          <a:lstStyle/>
          <a:p>
            <a:fld id="{C16CEBB1-29F6-4DD0-A20A-49F07B6D6B29}" type="slidenum">
              <a:rPr lang="zh-CN" altLang="en-US" smtClean="0"/>
              <a:t>22</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t>23</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t>5</a:t>
            </a:fld>
            <a:endParaRPr lang="zh-CN" altLang="en-US"/>
          </a:p>
        </p:txBody>
      </p:sp>
    </p:spTree>
    <p:extLst>
      <p:ext uri="{BB962C8B-B14F-4D97-AF65-F5344CB8AC3E}">
        <p14:creationId xmlns:p14="http://schemas.microsoft.com/office/powerpoint/2010/main" val="2337840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t>25</a:t>
            </a:fld>
            <a:endParaRPr lang="zh-CN" altLang="en-US"/>
          </a:p>
        </p:txBody>
      </p:sp>
    </p:spTree>
    <p:extLst>
      <p:ext uri="{BB962C8B-B14F-4D97-AF65-F5344CB8AC3E}">
        <p14:creationId xmlns:p14="http://schemas.microsoft.com/office/powerpoint/2010/main" val="1752325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t>26</a:t>
            </a:fld>
            <a:endParaRPr lang="zh-CN" altLang="en-US"/>
          </a:p>
        </p:txBody>
      </p:sp>
    </p:spTree>
    <p:extLst>
      <p:ext uri="{BB962C8B-B14F-4D97-AF65-F5344CB8AC3E}">
        <p14:creationId xmlns:p14="http://schemas.microsoft.com/office/powerpoint/2010/main" val="34638800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t>27</a:t>
            </a:fld>
            <a:endParaRPr lang="zh-CN" altLang="en-US"/>
          </a:p>
        </p:txBody>
      </p:sp>
    </p:spTree>
    <p:extLst>
      <p:ext uri="{BB962C8B-B14F-4D97-AF65-F5344CB8AC3E}">
        <p14:creationId xmlns:p14="http://schemas.microsoft.com/office/powerpoint/2010/main" val="23378408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t>28</a:t>
            </a:fld>
            <a:endParaRPr lang="zh-CN" altLang="en-US"/>
          </a:p>
        </p:txBody>
      </p:sp>
    </p:spTree>
    <p:extLst>
      <p:ext uri="{BB962C8B-B14F-4D97-AF65-F5344CB8AC3E}">
        <p14:creationId xmlns:p14="http://schemas.microsoft.com/office/powerpoint/2010/main" val="23378408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t>29</a:t>
            </a:fld>
            <a:endParaRPr lang="zh-CN" altLang="en-US"/>
          </a:p>
        </p:txBody>
      </p:sp>
    </p:spTree>
    <p:extLst>
      <p:ext uri="{BB962C8B-B14F-4D97-AF65-F5344CB8AC3E}">
        <p14:creationId xmlns:p14="http://schemas.microsoft.com/office/powerpoint/2010/main" val="23378408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t>30</a:t>
            </a:fld>
            <a:endParaRPr lang="zh-CN" altLang="en-US"/>
          </a:p>
        </p:txBody>
      </p:sp>
    </p:spTree>
    <p:extLst>
      <p:ext uri="{BB962C8B-B14F-4D97-AF65-F5344CB8AC3E}">
        <p14:creationId xmlns:p14="http://schemas.microsoft.com/office/powerpoint/2010/main" val="19057063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t>31</a:t>
            </a:fld>
            <a:endParaRPr lang="zh-CN" altLang="en-US"/>
          </a:p>
        </p:txBody>
      </p:sp>
    </p:spTree>
    <p:extLst>
      <p:ext uri="{BB962C8B-B14F-4D97-AF65-F5344CB8AC3E}">
        <p14:creationId xmlns:p14="http://schemas.microsoft.com/office/powerpoint/2010/main" val="23378408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t>32</a:t>
            </a:fld>
            <a:endParaRPr lang="zh-CN" altLang="en-US"/>
          </a:p>
        </p:txBody>
      </p:sp>
    </p:spTree>
    <p:extLst>
      <p:ext uri="{BB962C8B-B14F-4D97-AF65-F5344CB8AC3E}">
        <p14:creationId xmlns:p14="http://schemas.microsoft.com/office/powerpoint/2010/main" val="12969168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t>33</a:t>
            </a:fld>
            <a:endParaRPr lang="zh-CN" altLang="en-US"/>
          </a:p>
        </p:txBody>
      </p:sp>
    </p:spTree>
    <p:extLst>
      <p:ext uri="{BB962C8B-B14F-4D97-AF65-F5344CB8AC3E}">
        <p14:creationId xmlns:p14="http://schemas.microsoft.com/office/powerpoint/2010/main" val="35334039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t>34</a:t>
            </a:fld>
            <a:endParaRPr lang="zh-CN" altLang="en-US"/>
          </a:p>
        </p:txBody>
      </p:sp>
    </p:spTree>
    <p:extLst>
      <p:ext uri="{BB962C8B-B14F-4D97-AF65-F5344CB8AC3E}">
        <p14:creationId xmlns:p14="http://schemas.microsoft.com/office/powerpoint/2010/main" val="3533403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微软雅黑" panose="020B0503020204020204" pitchFamily="34" charset="-122"/>
                <a:ea typeface="微软雅黑" panose="020B0503020204020204" pitchFamily="34" charset="-122"/>
                <a:sym typeface="微软雅黑" pitchFamily="34" charset="-122"/>
              </a:rPr>
              <a:t>教育部２００２年颁布的</a:t>
            </a:r>
            <a:r>
              <a:rPr lang="en-US" altLang="zh-CN" dirty="0">
                <a:latin typeface="微软雅黑" panose="020B0503020204020204" pitchFamily="34" charset="-122"/>
                <a:ea typeface="微软雅黑" panose="020B0503020204020204" pitchFamily="34" charset="-122"/>
                <a:sym typeface="微软雅黑" pitchFamily="34" charset="-122"/>
              </a:rPr>
              <a:t>《</a:t>
            </a:r>
            <a:r>
              <a:rPr lang="zh-CN" altLang="en-US" dirty="0">
                <a:latin typeface="微软雅黑" panose="020B0503020204020204" pitchFamily="34" charset="-122"/>
                <a:ea typeface="微软雅黑" panose="020B0503020204020204" pitchFamily="34" charset="-122"/>
                <a:sym typeface="微软雅黑" pitchFamily="34" charset="-122"/>
              </a:rPr>
              <a:t>普通高等学校图书馆规程（修订）</a:t>
            </a:r>
            <a:r>
              <a:rPr lang="en-US" altLang="zh-CN" dirty="0">
                <a:latin typeface="微软雅黑" panose="020B0503020204020204" pitchFamily="34" charset="-122"/>
                <a:ea typeface="微软雅黑" panose="020B0503020204020204" pitchFamily="34" charset="-122"/>
                <a:sym typeface="微软雅黑" pitchFamily="34" charset="-122"/>
              </a:rPr>
              <a:t>》</a:t>
            </a:r>
            <a:r>
              <a:rPr lang="zh-CN" altLang="en-US" dirty="0">
                <a:latin typeface="微软雅黑" panose="020B0503020204020204" pitchFamily="34" charset="-122"/>
                <a:ea typeface="微软雅黑" panose="020B0503020204020204" pitchFamily="34" charset="-122"/>
                <a:sym typeface="微软雅黑" pitchFamily="34" charset="-122"/>
              </a:rPr>
              <a:t>中明确规定：“高等学校图书馆必须贯彻国家的教育方针，履行教育职能和信息服务职能，为培养德、智、体、美等方面全面发展的人才，发展教育科学文化事业，建设社会主义物质文明和精神文明服务。</a:t>
            </a:r>
            <a:endParaRPr lang="en-US" altLang="zh-CN" dirty="0">
              <a:latin typeface="微软雅黑" panose="020B0503020204020204" pitchFamily="34" charset="-122"/>
              <a:ea typeface="微软雅黑" panose="020B0503020204020204" pitchFamily="34" charset="-122"/>
              <a:sym typeface="微软雅黑"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微软雅黑" panose="020B0503020204020204" pitchFamily="34" charset="-122"/>
                <a:ea typeface="微软雅黑" panose="020B0503020204020204" pitchFamily="34" charset="-122"/>
              </a:rPr>
              <a:t>给读者提供舒适的阅读环境，促进学校良好形象的塑造；发挥图书馆文献信息资源优势，满足读者高层次的精神追求；开展形式多样的导读活动，促进学生在文化、才智和精神各方面都得到全面发展。</a:t>
            </a:r>
            <a:endParaRPr lang="zh-CN" altLang="en-US" dirty="0">
              <a:latin typeface="微软雅黑" panose="020B0503020204020204" pitchFamily="34" charset="-122"/>
              <a:ea typeface="微软雅黑" panose="020B0503020204020204" pitchFamily="34" charset="-122"/>
              <a:sym typeface="微软雅黑"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微软雅黑" panose="020B0503020204020204" pitchFamily="34" charset="-122"/>
                <a:ea typeface="微软雅黑" panose="020B0503020204020204" pitchFamily="34" charset="-122"/>
                <a:sym typeface="微软雅黑" pitchFamily="34" charset="-122"/>
              </a:rPr>
              <a:t>图书馆要开展形式多样的导读活动，推荐思想先进、内容健康、观点正确的作品给学生，开阔眼界；还应该根据读者的阅读倾向，帮助读者迅速确定阅读目标，节约读者的时间和精力，提高他们更新知识的速度和能力。</a:t>
            </a:r>
            <a:endParaRPr lang="en-US" altLang="zh-CN" dirty="0">
              <a:latin typeface="微软雅黑" panose="020B0503020204020204" pitchFamily="34" charset="-122"/>
              <a:ea typeface="微软雅黑" panose="020B0503020204020204" pitchFamily="34" charset="-122"/>
              <a:sym typeface="微软雅黑" pitchFamily="34" charset="-122"/>
            </a:endParaRPr>
          </a:p>
          <a:p>
            <a:pPr algn="ctr">
              <a:lnSpc>
                <a:spcPct val="120000"/>
              </a:lnSpc>
            </a:pPr>
            <a:r>
              <a:rPr lang="zh-CN" altLang="en-US" sz="1200" b="1" dirty="0">
                <a:latin typeface="微软雅黑" panose="020B0503020204020204" pitchFamily="34" charset="-122"/>
                <a:ea typeface="微软雅黑" panose="020B0503020204020204" pitchFamily="34" charset="-122"/>
                <a:sym typeface="微软雅黑" pitchFamily="34" charset="-122"/>
              </a:rPr>
              <a:t>院校思政类课程、德育类课程教学图书馆参与甚少</a:t>
            </a:r>
            <a:endParaRPr lang="en-US" altLang="zh-CN" sz="1200" b="1" dirty="0">
              <a:latin typeface="微软雅黑" panose="020B0503020204020204" pitchFamily="34" charset="-122"/>
              <a:ea typeface="微软雅黑" panose="020B0503020204020204" pitchFamily="34" charset="-122"/>
              <a:sym typeface="微软雅黑" pitchFamily="34" charset="-122"/>
            </a:endParaRPr>
          </a:p>
          <a:p>
            <a:pPr algn="ctr">
              <a:lnSpc>
                <a:spcPct val="120000"/>
              </a:lnSpc>
            </a:pPr>
            <a:r>
              <a:rPr lang="zh-CN" altLang="en-US" sz="1200" b="1" dirty="0">
                <a:latin typeface="微软雅黑" panose="020B0503020204020204" pitchFamily="34" charset="-122"/>
                <a:ea typeface="微软雅黑" panose="020B0503020204020204" pitchFamily="34" charset="-122"/>
                <a:sym typeface="微软雅黑" pitchFamily="34" charset="-122"/>
              </a:rPr>
              <a:t>图书馆应</a:t>
            </a:r>
            <a:r>
              <a:rPr lang="zh-CN" altLang="en-US" sz="1200" b="1" dirty="0">
                <a:solidFill>
                  <a:srgbClr val="C00000"/>
                </a:solidFill>
                <a:latin typeface="微软雅黑" panose="020B0503020204020204" pitchFamily="34" charset="-122"/>
                <a:ea typeface="微软雅黑" panose="020B0503020204020204" pitchFamily="34" charset="-122"/>
                <a:sym typeface="微软雅黑" pitchFamily="34" charset="-122"/>
              </a:rPr>
              <a:t>结合自身优势</a:t>
            </a:r>
            <a:r>
              <a:rPr lang="zh-CN" altLang="en-US" sz="1200" b="1" dirty="0">
                <a:latin typeface="微软雅黑" panose="020B0503020204020204" pitchFamily="34" charset="-122"/>
                <a:ea typeface="微软雅黑" panose="020B0503020204020204" pitchFamily="34" charset="-122"/>
                <a:sym typeface="微软雅黑" pitchFamily="34" charset="-122"/>
              </a:rPr>
              <a:t>，将图书馆导读服务嵌入到院校文化素养类课程教学当中，</a:t>
            </a:r>
            <a:endParaRPr lang="en-US" altLang="zh-CN" sz="1200" b="1" dirty="0">
              <a:latin typeface="微软雅黑" panose="020B0503020204020204" pitchFamily="34" charset="-122"/>
              <a:ea typeface="微软雅黑" panose="020B0503020204020204" pitchFamily="34" charset="-122"/>
              <a:sym typeface="微软雅黑" pitchFamily="34" charset="-122"/>
            </a:endParaRPr>
          </a:p>
          <a:p>
            <a:pPr algn="ctr">
              <a:lnSpc>
                <a:spcPct val="120000"/>
              </a:lnSpc>
            </a:pPr>
            <a:r>
              <a:rPr lang="zh-CN" altLang="en-US" sz="1200" b="1" dirty="0">
                <a:latin typeface="微软雅黑" panose="020B0503020204020204" pitchFamily="34" charset="-122"/>
                <a:ea typeface="微软雅黑" panose="020B0503020204020204" pitchFamily="34" charset="-122"/>
                <a:sym typeface="微软雅黑" pitchFamily="34" charset="-122"/>
              </a:rPr>
              <a:t>满足学生个性化成才需要</a:t>
            </a: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latin typeface="微软雅黑" panose="020B0503020204020204" pitchFamily="34" charset="-122"/>
              <a:ea typeface="微软雅黑" panose="020B0503020204020204" pitchFamily="34" charset="-122"/>
              <a:sym typeface="微软雅黑" pitchFamily="34" charset="-122"/>
            </a:endParaRPr>
          </a:p>
          <a:p>
            <a:endParaRPr lang="zh-CN" altLang="en-US" dirty="0"/>
          </a:p>
        </p:txBody>
      </p:sp>
      <p:sp>
        <p:nvSpPr>
          <p:cNvPr id="4" name="灯片编号占位符 3"/>
          <p:cNvSpPr>
            <a:spLocks noGrp="1"/>
          </p:cNvSpPr>
          <p:nvPr>
            <p:ph type="sldNum" sz="quarter" idx="10"/>
          </p:nvPr>
        </p:nvSpPr>
        <p:spPr/>
        <p:txBody>
          <a:bodyPr/>
          <a:lstStyle/>
          <a:p>
            <a:fld id="{C16CEBB1-29F6-4DD0-A20A-49F07B6D6B29}" type="slidenum">
              <a:rPr lang="zh-CN" altLang="en-US" smtClean="0"/>
              <a:t>6</a:t>
            </a:fld>
            <a:endParaRPr lang="zh-CN" altLang="en-US"/>
          </a:p>
        </p:txBody>
      </p:sp>
    </p:spTree>
    <p:extLst>
      <p:ext uri="{BB962C8B-B14F-4D97-AF65-F5344CB8AC3E}">
        <p14:creationId xmlns:p14="http://schemas.microsoft.com/office/powerpoint/2010/main" val="32151278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t>35</a:t>
            </a:fld>
            <a:endParaRPr lang="zh-CN" altLang="en-US"/>
          </a:p>
        </p:txBody>
      </p:sp>
    </p:spTree>
    <p:extLst>
      <p:ext uri="{BB962C8B-B14F-4D97-AF65-F5344CB8AC3E}">
        <p14:creationId xmlns:p14="http://schemas.microsoft.com/office/powerpoint/2010/main" val="35334039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t>36</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t>37</a:t>
            </a:fld>
            <a:endParaRPr lang="zh-CN" altLang="en-US"/>
          </a:p>
        </p:txBody>
      </p:sp>
    </p:spTree>
    <p:extLst>
      <p:ext uri="{BB962C8B-B14F-4D97-AF65-F5344CB8AC3E}">
        <p14:creationId xmlns:p14="http://schemas.microsoft.com/office/powerpoint/2010/main" val="23378408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t>38</a:t>
            </a:fld>
            <a:endParaRPr lang="zh-CN" altLang="en-US"/>
          </a:p>
        </p:txBody>
      </p:sp>
    </p:spTree>
    <p:extLst>
      <p:ext uri="{BB962C8B-B14F-4D97-AF65-F5344CB8AC3E}">
        <p14:creationId xmlns:p14="http://schemas.microsoft.com/office/powerpoint/2010/main" val="23378408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t>39</a:t>
            </a:fld>
            <a:endParaRPr lang="zh-CN" altLang="en-US"/>
          </a:p>
        </p:txBody>
      </p:sp>
    </p:spTree>
    <p:extLst>
      <p:ext uri="{BB962C8B-B14F-4D97-AF65-F5344CB8AC3E}">
        <p14:creationId xmlns:p14="http://schemas.microsoft.com/office/powerpoint/2010/main" val="23378408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F6DDFC-C401-4A6E-BD9A-16D9674533CF}" type="slidenum">
              <a:rPr lang="zh-CN" altLang="en-US" smtClean="0"/>
              <a:t>40</a:t>
            </a:fld>
            <a:endParaRPr lang="zh-CN" altLang="en-US"/>
          </a:p>
        </p:txBody>
      </p:sp>
    </p:spTree>
    <p:extLst>
      <p:ext uri="{BB962C8B-B14F-4D97-AF65-F5344CB8AC3E}">
        <p14:creationId xmlns:p14="http://schemas.microsoft.com/office/powerpoint/2010/main" val="29161902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t>41</a:t>
            </a:fld>
            <a:endParaRPr lang="zh-CN" altLang="en-US"/>
          </a:p>
        </p:txBody>
      </p:sp>
    </p:spTree>
    <p:extLst>
      <p:ext uri="{BB962C8B-B14F-4D97-AF65-F5344CB8AC3E}">
        <p14:creationId xmlns:p14="http://schemas.microsoft.com/office/powerpoint/2010/main" val="3533403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C16CEBB1-29F6-4DD0-A20A-49F07B6D6B29}" type="slidenum">
              <a:rPr lang="zh-CN" altLang="en-US" smtClean="0"/>
              <a:t>7</a:t>
            </a:fld>
            <a:endParaRPr lang="zh-CN" altLang="en-US"/>
          </a:p>
        </p:txBody>
      </p:sp>
    </p:spTree>
    <p:extLst>
      <p:ext uri="{BB962C8B-B14F-4D97-AF65-F5344CB8AC3E}">
        <p14:creationId xmlns:p14="http://schemas.microsoft.com/office/powerpoint/2010/main" val="4125096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t>8</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t>9</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6CEBB1-29F6-4DD0-A20A-49F07B6D6B29}" type="slidenum">
              <a:rPr lang="zh-CN" altLang="en-US" smtClean="0"/>
              <a:t>10</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16CEBB1-29F6-4DD0-A20A-49F07B6D6B29}" type="slidenum">
              <a:rPr lang="zh-CN" altLang="en-US" smtClean="0"/>
              <a:t>11</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16CEBB1-29F6-4DD0-A20A-49F07B6D6B29}" type="slidenum">
              <a:rPr lang="zh-CN" altLang="en-US" smtClean="0"/>
              <a:t>12</a:t>
            </a:fld>
            <a:endParaRPr lang="zh-CN" altLang="en-US"/>
          </a:p>
        </p:txBody>
      </p:sp>
    </p:spTree>
    <p:extLst>
      <p:ext uri="{BB962C8B-B14F-4D97-AF65-F5344CB8AC3E}">
        <p14:creationId xmlns:p14="http://schemas.microsoft.com/office/powerpoint/2010/main" val="403112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4AF190-E6C3-4F71-9AD4-820770AEF1A8}" type="datetimeFigureOut">
              <a:rPr lang="zh-CN" altLang="en-US" smtClean="0"/>
              <a:t>2017/7/26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B5BF9F-75C6-42BD-8363-2F606FE0B601}" type="slidenum">
              <a:rPr lang="zh-CN" altLang="en-US" smtClean="0"/>
              <a:t>‹#›</a:t>
            </a:fld>
            <a:endParaRPr lang="zh-CN" altLang="en-US"/>
          </a:p>
        </p:txBody>
      </p:sp>
    </p:spTree>
    <p:extLst>
      <p:ext uri="{BB962C8B-B14F-4D97-AF65-F5344CB8AC3E}">
        <p14:creationId xmlns:p14="http://schemas.microsoft.com/office/powerpoint/2010/main" val="2378145696"/>
      </p:ext>
    </p:extLst>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4AF190-E6C3-4F71-9AD4-820770AEF1A8}" type="datetimeFigureOut">
              <a:rPr lang="zh-CN" altLang="en-US" smtClean="0"/>
              <a:t>2017/7/26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B5BF9F-75C6-42BD-8363-2F606FE0B601}" type="slidenum">
              <a:rPr lang="zh-CN" altLang="en-US" smtClean="0"/>
              <a:t>‹#›</a:t>
            </a:fld>
            <a:endParaRPr lang="zh-CN" altLang="en-US"/>
          </a:p>
        </p:txBody>
      </p:sp>
    </p:spTree>
    <p:extLst>
      <p:ext uri="{BB962C8B-B14F-4D97-AF65-F5344CB8AC3E}">
        <p14:creationId xmlns:p14="http://schemas.microsoft.com/office/powerpoint/2010/main" val="907903923"/>
      </p:ext>
    </p:extLst>
  </p:cSld>
  <p:clrMapOvr>
    <a:masterClrMapping/>
  </p:clrMapOvr>
  <p:transitio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4AF190-E6C3-4F71-9AD4-820770AEF1A8}" type="datetimeFigureOut">
              <a:rPr lang="zh-CN" altLang="en-US" smtClean="0"/>
              <a:t>2017/7/26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B5BF9F-75C6-42BD-8363-2F606FE0B601}" type="slidenum">
              <a:rPr lang="zh-CN" altLang="en-US" smtClean="0"/>
              <a:t>‹#›</a:t>
            </a:fld>
            <a:endParaRPr lang="zh-CN" altLang="en-US"/>
          </a:p>
        </p:txBody>
      </p:sp>
    </p:spTree>
    <p:extLst>
      <p:ext uri="{BB962C8B-B14F-4D97-AF65-F5344CB8AC3E}">
        <p14:creationId xmlns:p14="http://schemas.microsoft.com/office/powerpoint/2010/main" val="3231087355"/>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4AF190-E6C3-4F71-9AD4-820770AEF1A8}" type="datetimeFigureOut">
              <a:rPr lang="zh-CN" altLang="en-US" smtClean="0"/>
              <a:t>2017/7/26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B5BF9F-75C6-42BD-8363-2F606FE0B601}" type="slidenum">
              <a:rPr lang="zh-CN" altLang="en-US" smtClean="0"/>
              <a:t>‹#›</a:t>
            </a:fld>
            <a:endParaRPr lang="zh-CN" altLang="en-US"/>
          </a:p>
        </p:txBody>
      </p:sp>
    </p:spTree>
    <p:extLst>
      <p:ext uri="{BB962C8B-B14F-4D97-AF65-F5344CB8AC3E}">
        <p14:creationId xmlns:p14="http://schemas.microsoft.com/office/powerpoint/2010/main" val="2562275844"/>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4AF190-E6C3-4F71-9AD4-820770AEF1A8}" type="datetimeFigureOut">
              <a:rPr lang="zh-CN" altLang="en-US" smtClean="0"/>
              <a:t>2017/7/26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5B5BF9F-75C6-42BD-8363-2F606FE0B601}" type="slidenum">
              <a:rPr lang="zh-CN" altLang="en-US" smtClean="0"/>
              <a:t>‹#›</a:t>
            </a:fld>
            <a:endParaRPr lang="zh-CN" altLang="en-US"/>
          </a:p>
        </p:txBody>
      </p:sp>
    </p:spTree>
    <p:extLst>
      <p:ext uri="{BB962C8B-B14F-4D97-AF65-F5344CB8AC3E}">
        <p14:creationId xmlns:p14="http://schemas.microsoft.com/office/powerpoint/2010/main" val="2863917790"/>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4AF190-E6C3-4F71-9AD4-820770AEF1A8}" type="datetimeFigureOut">
              <a:rPr lang="zh-CN" altLang="en-US" smtClean="0"/>
              <a:t>2017/7/26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5B5BF9F-75C6-42BD-8363-2F606FE0B601}" type="slidenum">
              <a:rPr lang="zh-CN" altLang="en-US" smtClean="0"/>
              <a:t>‹#›</a:t>
            </a:fld>
            <a:endParaRPr lang="zh-CN" altLang="en-US"/>
          </a:p>
        </p:txBody>
      </p:sp>
    </p:spTree>
    <p:extLst>
      <p:ext uri="{BB962C8B-B14F-4D97-AF65-F5344CB8AC3E}">
        <p14:creationId xmlns:p14="http://schemas.microsoft.com/office/powerpoint/2010/main" val="1641467589"/>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4AF190-E6C3-4F71-9AD4-820770AEF1A8}" type="datetimeFigureOut">
              <a:rPr lang="zh-CN" altLang="en-US" smtClean="0"/>
              <a:t>2017/7/26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5B5BF9F-75C6-42BD-8363-2F606FE0B601}" type="slidenum">
              <a:rPr lang="zh-CN" altLang="en-US" smtClean="0"/>
              <a:t>‹#›</a:t>
            </a:fld>
            <a:endParaRPr lang="zh-CN" altLang="en-US"/>
          </a:p>
        </p:txBody>
      </p:sp>
    </p:spTree>
    <p:extLst>
      <p:ext uri="{BB962C8B-B14F-4D97-AF65-F5344CB8AC3E}">
        <p14:creationId xmlns:p14="http://schemas.microsoft.com/office/powerpoint/2010/main" val="3831206714"/>
      </p:ext>
    </p:extLst>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4AF190-E6C3-4F71-9AD4-820770AEF1A8}" type="datetimeFigureOut">
              <a:rPr lang="zh-CN" altLang="en-US" smtClean="0"/>
              <a:t>2017/7/26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5B5BF9F-75C6-42BD-8363-2F606FE0B601}" type="slidenum">
              <a:rPr lang="zh-CN" altLang="en-US" smtClean="0"/>
              <a:t>‹#›</a:t>
            </a:fld>
            <a:endParaRPr lang="zh-CN" altLang="en-US"/>
          </a:p>
        </p:txBody>
      </p:sp>
    </p:spTree>
    <p:extLst>
      <p:ext uri="{BB962C8B-B14F-4D97-AF65-F5344CB8AC3E}">
        <p14:creationId xmlns:p14="http://schemas.microsoft.com/office/powerpoint/2010/main" val="645730256"/>
      </p:ext>
    </p:extLst>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4AF190-E6C3-4F71-9AD4-820770AEF1A8}" type="datetimeFigureOut">
              <a:rPr lang="zh-CN" altLang="en-US" smtClean="0"/>
              <a:t>2017/7/26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5B5BF9F-75C6-42BD-8363-2F606FE0B601}" type="slidenum">
              <a:rPr lang="zh-CN" altLang="en-US" smtClean="0"/>
              <a:t>‹#›</a:t>
            </a:fld>
            <a:endParaRPr lang="zh-CN" altLang="en-US"/>
          </a:p>
        </p:txBody>
      </p:sp>
    </p:spTree>
    <p:extLst>
      <p:ext uri="{BB962C8B-B14F-4D97-AF65-F5344CB8AC3E}">
        <p14:creationId xmlns:p14="http://schemas.microsoft.com/office/powerpoint/2010/main" val="2862727706"/>
      </p:ext>
    </p:extLst>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4AF190-E6C3-4F71-9AD4-820770AEF1A8}" type="datetimeFigureOut">
              <a:rPr lang="zh-CN" altLang="en-US" smtClean="0"/>
              <a:t>2017/7/26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5B5BF9F-75C6-42BD-8363-2F606FE0B601}" type="slidenum">
              <a:rPr lang="zh-CN" altLang="en-US" smtClean="0"/>
              <a:t>‹#›</a:t>
            </a:fld>
            <a:endParaRPr lang="zh-CN" altLang="en-US"/>
          </a:p>
        </p:txBody>
      </p:sp>
    </p:spTree>
    <p:extLst>
      <p:ext uri="{BB962C8B-B14F-4D97-AF65-F5344CB8AC3E}">
        <p14:creationId xmlns:p14="http://schemas.microsoft.com/office/powerpoint/2010/main" val="486348438"/>
      </p:ext>
    </p:extLst>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4AF190-E6C3-4F71-9AD4-820770AEF1A8}" type="datetimeFigureOut">
              <a:rPr lang="zh-CN" altLang="en-US" smtClean="0"/>
              <a:t>2017/7/26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5B5BF9F-75C6-42BD-8363-2F606FE0B601}" type="slidenum">
              <a:rPr lang="zh-CN" altLang="en-US" smtClean="0"/>
              <a:t>‹#›</a:t>
            </a:fld>
            <a:endParaRPr lang="zh-CN" altLang="en-US"/>
          </a:p>
        </p:txBody>
      </p:sp>
    </p:spTree>
    <p:extLst>
      <p:ext uri="{BB962C8B-B14F-4D97-AF65-F5344CB8AC3E}">
        <p14:creationId xmlns:p14="http://schemas.microsoft.com/office/powerpoint/2010/main" val="1746552140"/>
      </p:ext>
    </p:extLst>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24AF190-E6C3-4F71-9AD4-820770AEF1A8}" type="datetimeFigureOut">
              <a:rPr lang="zh-CN" altLang="en-US" smtClean="0"/>
              <a:t>2017/7/26</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5B5BF9F-75C6-42BD-8363-2F606FE0B601}" type="slidenum">
              <a:rPr lang="zh-CN" altLang="en-US" smtClean="0"/>
              <a:t>‹#›</a:t>
            </a:fld>
            <a:endParaRPr lang="zh-CN" altLang="en-US"/>
          </a:p>
        </p:txBody>
      </p:sp>
    </p:spTree>
    <p:extLst>
      <p:ext uri="{BB962C8B-B14F-4D97-AF65-F5344CB8AC3E}">
        <p14:creationId xmlns:p14="http://schemas.microsoft.com/office/powerpoint/2010/main" val="3392817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cov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16.xml"/><Relationship Id="rId7" Type="http://schemas.openxmlformats.org/officeDocument/2006/relationships/image" Target="../media/image43.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hyperlink" Target="http://cved.cnki.net/" TargetMode="External"/><Relationship Id="rId9"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69.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ags" Target="../tags/tag11.xml"/><Relationship Id="rId5" Type="http://schemas.openxmlformats.org/officeDocument/2006/relationships/image" Target="../media/image71.jpeg"/><Relationship Id="rId4" Type="http://schemas.openxmlformats.org/officeDocument/2006/relationships/image" Target="../media/image70.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tags" Target="../tags/tag13.xml"/><Relationship Id="rId5" Type="http://schemas.openxmlformats.org/officeDocument/2006/relationships/image" Target="../media/image74.png"/><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notesSlide" Target="../notesSlides/notesSlide30.xml"/><Relationship Id="rId7" Type="http://schemas.openxmlformats.org/officeDocument/2006/relationships/image" Target="../media/image81.png"/><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39.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notesSlide" Target="../notesSlides/notesSlide34.xml"/><Relationship Id="rId7" Type="http://schemas.openxmlformats.org/officeDocument/2006/relationships/image" Target="../media/image88.jpeg"/><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87.jpeg"/><Relationship Id="rId11" Type="http://schemas.openxmlformats.org/officeDocument/2006/relationships/image" Target="../media/image92.jpeg"/><Relationship Id="rId5" Type="http://schemas.openxmlformats.org/officeDocument/2006/relationships/image" Target="../media/image86.jpeg"/><Relationship Id="rId10" Type="http://schemas.openxmlformats.org/officeDocument/2006/relationships/image" Target="../media/image91.jpeg"/><Relationship Id="rId4" Type="http://schemas.openxmlformats.org/officeDocument/2006/relationships/image" Target="../media/image85.jpeg"/><Relationship Id="rId9" Type="http://schemas.openxmlformats.org/officeDocument/2006/relationships/image" Target="../media/image9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41.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notesSlide" Target="../notesSlides/notesSlide36.xml"/><Relationship Id="rId7" Type="http://schemas.openxmlformats.org/officeDocument/2006/relationships/image" Target="../media/image98.png"/><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hyperlink" Target="http://cved.cnki.net/"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46268" y="286456"/>
            <a:ext cx="9436536" cy="4453643"/>
          </a:xfrm>
          <a:prstGeom prst="rect">
            <a:avLst/>
          </a:prstGeom>
          <a:noFill/>
        </p:spPr>
        <p:txBody>
          <a:bodyPr wrap="square" lIns="68568" tIns="34284" rIns="68568" bIns="34284" rtlCol="0">
            <a:spAutoFit/>
          </a:bodyPr>
          <a:lstStyle/>
          <a:p>
            <a:pPr algn="dist"/>
            <a:r>
              <a:rPr lang="en-US" altLang="zh-CN" sz="28491" dirty="0">
                <a:solidFill>
                  <a:srgbClr val="0547A7">
                    <a:alpha val="20000"/>
                  </a:srgbClr>
                </a:solidFill>
                <a:latin typeface="Agency FB" panose="020B0503020202020204" pitchFamily="34" charset="0"/>
              </a:rPr>
              <a:t>2017</a:t>
            </a:r>
            <a:endParaRPr lang="zh-CN" altLang="en-US" sz="28491" dirty="0">
              <a:solidFill>
                <a:srgbClr val="0547A7">
                  <a:alpha val="20000"/>
                </a:srgbClr>
              </a:solidFill>
              <a:latin typeface="Agency FB" panose="020B0503020202020204" pitchFamily="34" charset="0"/>
            </a:endParaRPr>
          </a:p>
        </p:txBody>
      </p:sp>
      <p:sp>
        <p:nvSpPr>
          <p:cNvPr id="5" name="矩形 4"/>
          <p:cNvSpPr/>
          <p:nvPr/>
        </p:nvSpPr>
        <p:spPr bwMode="auto">
          <a:xfrm>
            <a:off x="-74034" y="787400"/>
            <a:ext cx="9218034" cy="3302000"/>
          </a:xfrm>
          <a:prstGeom prst="rect">
            <a:avLst/>
          </a:prstGeom>
          <a:solidFill>
            <a:srgbClr val="C00000">
              <a:alpha val="75000"/>
            </a:srgbClr>
          </a:solidFill>
          <a:ln w="25400" cap="flat" cmpd="sng" algn="ctr">
            <a:noFill/>
            <a:prstDash val="solid"/>
          </a:ln>
          <a:effectLst/>
        </p:spPr>
        <p:txBody>
          <a:bodyPr lIns="68568" tIns="34284" rIns="68568" bIns="34284" anchor="ctr"/>
          <a:lstStyle/>
          <a:p>
            <a:pPr algn="ctr" eaLnBrk="0" fontAlgn="base" hangingPunct="0">
              <a:spcBef>
                <a:spcPct val="0"/>
              </a:spcBef>
              <a:spcAft>
                <a:spcPct val="0"/>
              </a:spcAft>
              <a:defRPr/>
            </a:pPr>
            <a:endParaRPr lang="zh-CN" altLang="en-US" kern="0">
              <a:solidFill>
                <a:prstClr val="white"/>
              </a:solidFill>
              <a:ea typeface="微软雅黑"/>
            </a:endParaRPr>
          </a:p>
        </p:txBody>
      </p:sp>
      <p:grpSp>
        <p:nvGrpSpPr>
          <p:cNvPr id="6" name="组合 5"/>
          <p:cNvGrpSpPr/>
          <p:nvPr/>
        </p:nvGrpSpPr>
        <p:grpSpPr>
          <a:xfrm>
            <a:off x="1555378" y="3364581"/>
            <a:ext cx="5959207" cy="0"/>
            <a:chOff x="2002264" y="3609064"/>
            <a:chExt cx="8187473" cy="0"/>
          </a:xfrm>
        </p:grpSpPr>
        <p:cxnSp>
          <p:nvCxnSpPr>
            <p:cNvPr id="8" name="直接连接符 7"/>
            <p:cNvCxnSpPr/>
            <p:nvPr/>
          </p:nvCxnSpPr>
          <p:spPr bwMode="auto">
            <a:xfrm>
              <a:off x="2002264" y="3609064"/>
              <a:ext cx="1769599" cy="0"/>
            </a:xfrm>
            <a:prstGeom prst="line">
              <a:avLst/>
            </a:prstGeom>
            <a:noFill/>
            <a:ln w="12700" cap="flat" cmpd="sng" algn="ctr">
              <a:solidFill>
                <a:schemeClr val="bg1"/>
              </a:solidFill>
              <a:prstDash val="solid"/>
            </a:ln>
            <a:effectLst/>
          </p:spPr>
        </p:cxnSp>
        <p:cxnSp>
          <p:nvCxnSpPr>
            <p:cNvPr id="9" name="直接连接符 8"/>
            <p:cNvCxnSpPr/>
            <p:nvPr/>
          </p:nvCxnSpPr>
          <p:spPr bwMode="auto">
            <a:xfrm>
              <a:off x="8420138" y="3609064"/>
              <a:ext cx="1769599" cy="0"/>
            </a:xfrm>
            <a:prstGeom prst="line">
              <a:avLst/>
            </a:prstGeom>
            <a:noFill/>
            <a:ln w="12700" cap="flat" cmpd="sng" algn="ctr">
              <a:solidFill>
                <a:schemeClr val="bg1"/>
              </a:solidFill>
              <a:prstDash val="solid"/>
            </a:ln>
            <a:effectLst/>
          </p:spPr>
        </p:cxnSp>
      </p:grpSp>
      <p:sp>
        <p:nvSpPr>
          <p:cNvPr id="10" name="圆角矩形 9"/>
          <p:cNvSpPr/>
          <p:nvPr/>
        </p:nvSpPr>
        <p:spPr>
          <a:xfrm>
            <a:off x="3429000" y="3257313"/>
            <a:ext cx="1889985" cy="300089"/>
          </a:xfrm>
          <a:prstGeom prst="roundRect">
            <a:avLst>
              <a:gd name="adj" fmla="val 0"/>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68" tIns="34284" rIns="68568" bIns="34284" numCol="1" spcCol="0" rtlCol="0" fromWordArt="0" anchor="ctr" anchorCtr="0" forceAA="0" compatLnSpc="1">
            <a:prstTxWarp prst="textNoShape">
              <a:avLst/>
            </a:prstTxWarp>
            <a:noAutofit/>
          </a:bodyPr>
          <a:lstStyle/>
          <a:p>
            <a:pPr algn="ctr"/>
            <a:r>
              <a:rPr lang="zh-CN" altLang="en-US" b="1" dirty="0">
                <a:solidFill>
                  <a:prstClr val="white"/>
                </a:solidFill>
                <a:latin typeface="微软雅黑" panose="020B0503020204020204" pitchFamily="34" charset="-122"/>
                <a:ea typeface="微软雅黑" panose="020B0503020204020204" pitchFamily="34" charset="-122"/>
              </a:rPr>
              <a:t>汇报人：贾红颖</a:t>
            </a:r>
          </a:p>
        </p:txBody>
      </p:sp>
      <p:sp>
        <p:nvSpPr>
          <p:cNvPr id="51" name="文本框 5"/>
          <p:cNvSpPr txBox="1"/>
          <p:nvPr/>
        </p:nvSpPr>
        <p:spPr>
          <a:xfrm>
            <a:off x="119499" y="1043511"/>
            <a:ext cx="8905002" cy="1754326"/>
          </a:xfrm>
          <a:prstGeom prst="rect">
            <a:avLst/>
          </a:prstGeom>
          <a:noFill/>
        </p:spPr>
        <p:txBody>
          <a:bodyPr wrap="square" rtlCol="0">
            <a:spAutoFit/>
          </a:bodyPr>
          <a:lstStyle/>
          <a:p>
            <a:pPr algn="ctr"/>
            <a:r>
              <a:rPr lang="zh-CN" altLang="en-US" sz="5400" b="1" dirty="0">
                <a:solidFill>
                  <a:schemeClr val="bg1"/>
                </a:solidFill>
                <a:latin typeface="微软雅黑" panose="020B0503020204020204" pitchFamily="34" charset="-122"/>
                <a:ea typeface="微软雅黑" panose="020B0503020204020204" pitchFamily="34" charset="-122"/>
              </a:rPr>
              <a:t>职业院校图书馆</a:t>
            </a:r>
            <a:endParaRPr lang="en-US" altLang="zh-CN" sz="5400" b="1" dirty="0">
              <a:solidFill>
                <a:schemeClr val="bg1"/>
              </a:solidFill>
              <a:latin typeface="微软雅黑" panose="020B0503020204020204" pitchFamily="34" charset="-122"/>
              <a:ea typeface="微软雅黑" panose="020B0503020204020204" pitchFamily="34" charset="-122"/>
            </a:endParaRPr>
          </a:p>
          <a:p>
            <a:pPr algn="ctr"/>
            <a:r>
              <a:rPr lang="zh-CN" altLang="en-US" sz="5400" b="1" dirty="0">
                <a:solidFill>
                  <a:schemeClr val="bg1"/>
                </a:solidFill>
                <a:latin typeface="微软雅黑" panose="020B0503020204020204" pitchFamily="34" charset="-122"/>
                <a:ea typeface="微软雅黑" panose="020B0503020204020204" pitchFamily="34" charset="-122"/>
              </a:rPr>
              <a:t>嵌入式服务模式与实践</a:t>
            </a:r>
          </a:p>
        </p:txBody>
      </p:sp>
      <p:sp>
        <p:nvSpPr>
          <p:cNvPr id="2" name="TextBox 1"/>
          <p:cNvSpPr txBox="1"/>
          <p:nvPr/>
        </p:nvSpPr>
        <p:spPr>
          <a:xfrm>
            <a:off x="3429000" y="3683000"/>
            <a:ext cx="1889985" cy="369332"/>
          </a:xfrm>
          <a:prstGeom prst="rect">
            <a:avLst/>
          </a:prstGeom>
          <a:noFill/>
        </p:spPr>
        <p:txBody>
          <a:bodyPr wrap="square" rtlCol="0">
            <a:spAutoFit/>
          </a:bodyPr>
          <a:lstStyle/>
          <a:p>
            <a:pPr algn="ctr"/>
            <a:r>
              <a:rPr lang="en-US" altLang="zh-CN" b="1" dirty="0" smtClean="0">
                <a:solidFill>
                  <a:schemeClr val="bg1"/>
                </a:solidFill>
                <a:latin typeface="微软雅黑" panose="020B0503020204020204" pitchFamily="34" charset="-122"/>
                <a:ea typeface="微软雅黑" panose="020B0503020204020204" pitchFamily="34" charset="-122"/>
              </a:rPr>
              <a:t>2017</a:t>
            </a:r>
            <a:r>
              <a:rPr lang="zh-CN" altLang="en-US" b="1" dirty="0" smtClean="0">
                <a:solidFill>
                  <a:schemeClr val="bg1"/>
                </a:solidFill>
                <a:latin typeface="微软雅黑" panose="020B0503020204020204" pitchFamily="34" charset="-122"/>
                <a:ea typeface="微软雅黑" panose="020B0503020204020204" pitchFamily="34" charset="-122"/>
              </a:rPr>
              <a:t>年</a:t>
            </a:r>
            <a:r>
              <a:rPr lang="en-US" altLang="zh-CN" b="1" dirty="0" smtClean="0">
                <a:solidFill>
                  <a:schemeClr val="bg1"/>
                </a:solidFill>
                <a:latin typeface="微软雅黑" panose="020B0503020204020204" pitchFamily="34" charset="-122"/>
                <a:ea typeface="微软雅黑" panose="020B0503020204020204" pitchFamily="34" charset="-122"/>
              </a:rPr>
              <a:t>7</a:t>
            </a:r>
            <a:r>
              <a:rPr lang="zh-CN" altLang="en-US" b="1" dirty="0" smtClean="0">
                <a:solidFill>
                  <a:schemeClr val="bg1"/>
                </a:solidFill>
                <a:latin typeface="微软雅黑" panose="020B0503020204020204" pitchFamily="34" charset="-122"/>
                <a:ea typeface="微软雅黑" panose="020B0503020204020204" pitchFamily="34" charset="-122"/>
              </a:rPr>
              <a:t>月</a:t>
            </a:r>
            <a:endParaRPr lang="zh-CN" altLang="en-US"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592531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 Box 4"/>
          <p:cNvSpPr txBox="1">
            <a:spLocks noChangeArrowheads="1"/>
          </p:cNvSpPr>
          <p:nvPr/>
        </p:nvSpPr>
        <p:spPr bwMode="auto">
          <a:xfrm>
            <a:off x="190500" y="1178198"/>
            <a:ext cx="9004300" cy="11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Calibri" panose="020F0502020204030204" pitchFamily="34" charset="0"/>
                <a:ea typeface="宋体" panose="02010600030101010101" pitchFamily="2" charset="-122"/>
              </a:defRPr>
            </a:lvl1pPr>
            <a:lvl2pPr marL="742950" indent="-285750" eaLnBrk="0" hangingPunct="0">
              <a:defRPr sz="2000">
                <a:solidFill>
                  <a:schemeClr val="tx1"/>
                </a:solidFill>
                <a:latin typeface="Calibri" panose="020F0502020204030204" pitchFamily="34" charset="0"/>
                <a:ea typeface="宋体" panose="02010600030101010101" pitchFamily="2" charset="-122"/>
              </a:defRPr>
            </a:lvl2pPr>
            <a:lvl3pPr marL="1143000" indent="-228600" eaLnBrk="0" hangingPunct="0">
              <a:defRPr sz="2000">
                <a:solidFill>
                  <a:schemeClr val="tx1"/>
                </a:solidFill>
                <a:latin typeface="Calibri" panose="020F0502020204030204" pitchFamily="34" charset="0"/>
                <a:ea typeface="宋体" panose="02010600030101010101" pitchFamily="2" charset="-122"/>
              </a:defRPr>
            </a:lvl3pPr>
            <a:lvl4pPr marL="1600200" indent="-228600" eaLnBrk="0" hangingPunct="0">
              <a:defRPr sz="2000">
                <a:solidFill>
                  <a:schemeClr val="tx1"/>
                </a:solidFill>
                <a:latin typeface="Calibri" panose="020F0502020204030204" pitchFamily="34" charset="0"/>
                <a:ea typeface="宋体" panose="02010600030101010101" pitchFamily="2" charset="-122"/>
              </a:defRPr>
            </a:lvl4pPr>
            <a:lvl5pPr eaLnBrk="0" hangingPunct="0">
              <a:defRPr sz="2000">
                <a:solidFill>
                  <a:schemeClr val="tx1"/>
                </a:solidFill>
                <a:latin typeface="Calibri" panose="020F0502020204030204" pitchFamily="34" charset="0"/>
                <a:ea typeface="宋体" panose="02010600030101010101" pitchFamily="2" charset="-122"/>
              </a:defRPr>
            </a:lvl5pPr>
            <a:lvl6pPr marL="2514600" indent="-228600" defTabSz="1028700" eaLnBrk="0" fontAlgn="base" hangingPunct="0">
              <a:spcBef>
                <a:spcPct val="0"/>
              </a:spcBef>
              <a:spcAft>
                <a:spcPct val="0"/>
              </a:spcAft>
              <a:defRPr sz="2000">
                <a:solidFill>
                  <a:schemeClr val="tx1"/>
                </a:solidFill>
                <a:latin typeface="Calibri" panose="020F0502020204030204" pitchFamily="34" charset="0"/>
                <a:ea typeface="宋体" panose="02010600030101010101" pitchFamily="2" charset="-122"/>
              </a:defRPr>
            </a:lvl6pPr>
            <a:lvl7pPr marL="2971800" indent="-228600" defTabSz="1028700" eaLnBrk="0" fontAlgn="base" hangingPunct="0">
              <a:spcBef>
                <a:spcPct val="0"/>
              </a:spcBef>
              <a:spcAft>
                <a:spcPct val="0"/>
              </a:spcAft>
              <a:defRPr sz="2000">
                <a:solidFill>
                  <a:schemeClr val="tx1"/>
                </a:solidFill>
                <a:latin typeface="Calibri" panose="020F0502020204030204" pitchFamily="34" charset="0"/>
                <a:ea typeface="宋体" panose="02010600030101010101" pitchFamily="2" charset="-122"/>
              </a:defRPr>
            </a:lvl7pPr>
            <a:lvl8pPr marL="3429000" indent="-228600" defTabSz="1028700" eaLnBrk="0" fontAlgn="base" hangingPunct="0">
              <a:spcBef>
                <a:spcPct val="0"/>
              </a:spcBef>
              <a:spcAft>
                <a:spcPct val="0"/>
              </a:spcAft>
              <a:defRPr sz="2000">
                <a:solidFill>
                  <a:schemeClr val="tx1"/>
                </a:solidFill>
                <a:latin typeface="Calibri" panose="020F0502020204030204" pitchFamily="34" charset="0"/>
                <a:ea typeface="宋体" panose="02010600030101010101" pitchFamily="2" charset="-122"/>
              </a:defRPr>
            </a:lvl8pPr>
            <a:lvl9pPr marL="3886200" indent="-228600" defTabSz="1028700" eaLnBrk="0" fontAlgn="base" hangingPunct="0">
              <a:spcBef>
                <a:spcPct val="0"/>
              </a:spcBef>
              <a:spcAft>
                <a:spcPct val="0"/>
              </a:spcAft>
              <a:defRPr sz="2000">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sz="1800" dirty="0">
                <a:solidFill>
                  <a:srgbClr val="C00000"/>
                </a:solidFill>
                <a:latin typeface="微软雅黑" panose="020B0503020204020204" pitchFamily="34" charset="-122"/>
                <a:ea typeface="微软雅黑" panose="020B0503020204020204" pitchFamily="34" charset="-122"/>
              </a:rPr>
              <a:t>按照职业、岗位的微课组织体系</a:t>
            </a:r>
            <a:r>
              <a:rPr lang="zh-CN" altLang="en-US" sz="1400" dirty="0">
                <a:latin typeface="微软雅黑" panose="020B0503020204020204" pitchFamily="34" charset="-122"/>
                <a:ea typeface="微软雅黑" panose="020B0503020204020204" pitchFamily="34" charset="-122"/>
              </a:rPr>
              <a:t>，结合当前互联网</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的环境，新兴职业所需的关注点进行了深入解读，</a:t>
            </a:r>
            <a:endParaRPr lang="en-US" altLang="zh-CN" sz="1400" dirty="0">
              <a:latin typeface="微软雅黑" panose="020B0503020204020204" pitchFamily="34" charset="-122"/>
              <a:ea typeface="微软雅黑" panose="020B0503020204020204" pitchFamily="34" charset="-122"/>
            </a:endParaRPr>
          </a:p>
          <a:p>
            <a:pPr>
              <a:lnSpc>
                <a:spcPct val="150000"/>
              </a:lnSpc>
            </a:pPr>
            <a:r>
              <a:rPr lang="zh-CN" altLang="en-US" sz="1400" dirty="0">
                <a:latin typeface="微软雅黑" panose="020B0503020204020204" pitchFamily="34" charset="-122"/>
                <a:ea typeface="微软雅黑" panose="020B0503020204020204" pitchFamily="34" charset="-122"/>
              </a:rPr>
              <a:t>具体某岗位如物流经理的</a:t>
            </a:r>
            <a:r>
              <a:rPr lang="zh-CN" altLang="en-US" sz="1400" dirty="0">
                <a:solidFill>
                  <a:srgbClr val="C00000"/>
                </a:solidFill>
                <a:latin typeface="微软雅黑" panose="020B0503020204020204" pitchFamily="34" charset="-122"/>
                <a:ea typeface="微软雅黑" panose="020B0503020204020204" pitchFamily="34" charset="-122"/>
              </a:rPr>
              <a:t>岗位职责</a:t>
            </a:r>
            <a:r>
              <a:rPr lang="zh-CN" altLang="en-US" sz="1400" dirty="0">
                <a:latin typeface="微软雅黑" panose="020B0503020204020204" pitchFamily="34" charset="-122"/>
                <a:ea typeface="微软雅黑" panose="020B0503020204020204" pitchFamily="34" charset="-122"/>
              </a:rPr>
              <a:t>、应具备的</a:t>
            </a:r>
            <a:r>
              <a:rPr lang="zh-CN" altLang="en-US" sz="1400" dirty="0">
                <a:solidFill>
                  <a:srgbClr val="C00000"/>
                </a:solidFill>
                <a:latin typeface="微软雅黑" panose="020B0503020204020204" pitchFamily="34" charset="-122"/>
                <a:ea typeface="微软雅黑" panose="020B0503020204020204" pitchFamily="34" charset="-122"/>
              </a:rPr>
              <a:t>能力条件</a:t>
            </a:r>
            <a:r>
              <a:rPr lang="zh-CN" altLang="en-US" sz="1400" dirty="0">
                <a:latin typeface="微软雅黑" panose="020B0503020204020204" pitchFamily="34" charset="-122"/>
                <a:ea typeface="微软雅黑" panose="020B0503020204020204" pitchFamily="34" charset="-122"/>
              </a:rPr>
              <a:t>、应聘该职位的</a:t>
            </a:r>
            <a:r>
              <a:rPr lang="zh-CN" altLang="en-US" sz="1400" dirty="0">
                <a:solidFill>
                  <a:srgbClr val="C00000"/>
                </a:solidFill>
                <a:latin typeface="微软雅黑" panose="020B0503020204020204" pitchFamily="34" charset="-122"/>
                <a:ea typeface="微软雅黑" panose="020B0503020204020204" pitchFamily="34" charset="-122"/>
              </a:rPr>
              <a:t>面试问题</a:t>
            </a:r>
            <a:r>
              <a:rPr lang="zh-CN" altLang="en-US" sz="1400" dirty="0">
                <a:latin typeface="微软雅黑" panose="020B0503020204020204" pitchFamily="34" charset="-122"/>
                <a:ea typeface="微软雅黑" panose="020B0503020204020204" pitchFamily="34" charset="-122"/>
              </a:rPr>
              <a:t>、和谁有</a:t>
            </a:r>
            <a:r>
              <a:rPr lang="zh-CN" altLang="en-US" sz="1400" dirty="0">
                <a:solidFill>
                  <a:srgbClr val="C00000"/>
                </a:solidFill>
                <a:latin typeface="微软雅黑" panose="020B0503020204020204" pitchFamily="34" charset="-122"/>
                <a:ea typeface="微软雅黑" panose="020B0503020204020204" pitchFamily="34" charset="-122"/>
              </a:rPr>
              <a:t>业务联系</a:t>
            </a:r>
            <a:r>
              <a:rPr lang="zh-CN" altLang="en-US" sz="1400" dirty="0">
                <a:latin typeface="微软雅黑" panose="020B0503020204020204" pitchFamily="34" charset="-122"/>
                <a:ea typeface="微软雅黑" panose="020B0503020204020204" pitchFamily="34" charset="-122"/>
              </a:rPr>
              <a:t>、职位风险和</a:t>
            </a:r>
            <a:r>
              <a:rPr lang="zh-CN" altLang="en-US" sz="1400" dirty="0">
                <a:solidFill>
                  <a:srgbClr val="C00000"/>
                </a:solidFill>
                <a:latin typeface="微软雅黑" panose="020B0503020204020204" pitchFamily="34" charset="-122"/>
                <a:ea typeface="微软雅黑" panose="020B0503020204020204" pitchFamily="34" charset="-122"/>
              </a:rPr>
              <a:t>职业前景</a:t>
            </a:r>
            <a:r>
              <a:rPr lang="zh-CN" altLang="en-US" sz="1400" dirty="0">
                <a:latin typeface="微软雅黑" panose="020B0503020204020204" pitchFamily="34" charset="-122"/>
                <a:ea typeface="微软雅黑" panose="020B0503020204020204" pitchFamily="34" charset="-122"/>
              </a:rPr>
              <a:t>，提供系统的岗位认知，为求职就业做足充分准备。</a:t>
            </a: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2548810"/>
            <a:ext cx="2354854" cy="1419942"/>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592" y="3651870"/>
            <a:ext cx="2089391" cy="1217986"/>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59832" y="2580808"/>
            <a:ext cx="2270814" cy="1145769"/>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5896" y="3607440"/>
            <a:ext cx="2232248" cy="123066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711" y="2533182"/>
            <a:ext cx="2400778" cy="1118687"/>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29544" y="3562058"/>
            <a:ext cx="2400588" cy="1276049"/>
          </a:xfrm>
          <a:prstGeom prst="rect">
            <a:avLst/>
          </a:prstGeom>
        </p:spPr>
      </p:pic>
      <p:sp>
        <p:nvSpPr>
          <p:cNvPr id="8" name="右箭头 7"/>
          <p:cNvSpPr/>
          <p:nvPr/>
        </p:nvSpPr>
        <p:spPr>
          <a:xfrm>
            <a:off x="2771800" y="3435846"/>
            <a:ext cx="288032" cy="126212"/>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右箭头 27"/>
          <p:cNvSpPr/>
          <p:nvPr/>
        </p:nvSpPr>
        <p:spPr>
          <a:xfrm>
            <a:off x="5690686" y="3462034"/>
            <a:ext cx="288032" cy="126212"/>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Rectangle 5"/>
          <p:cNvSpPr>
            <a:spLocks noChangeArrowheads="1"/>
          </p:cNvSpPr>
          <p:nvPr/>
        </p:nvSpPr>
        <p:spPr bwMode="auto">
          <a:xfrm>
            <a:off x="665517" y="396680"/>
            <a:ext cx="4401781" cy="641350"/>
          </a:xfrm>
          <a:prstGeom prst="rect">
            <a:avLst/>
          </a:prstGeom>
          <a:solidFill>
            <a:srgbClr val="FFFF00"/>
          </a:solidFill>
          <a:ln>
            <a:noFill/>
          </a:ln>
        </p:spPr>
        <p:txBody>
          <a:bodyPr rIns="108000" bIns="10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140000"/>
              </a:lnSpc>
              <a:defRPr/>
            </a:pPr>
            <a:r>
              <a:rPr lang="zh-CN" altLang="en-US" sz="2400" b="1" dirty="0">
                <a:solidFill>
                  <a:srgbClr val="FF0000"/>
                </a:solidFill>
                <a:latin typeface="微软雅黑" panose="020B0503020204020204" pitchFamily="34" charset="-122"/>
                <a:ea typeface="微软雅黑" panose="020B0503020204020204" pitchFamily="34" charset="-122"/>
              </a:rPr>
              <a:t>嵌入到职业岗位认知专题</a:t>
            </a:r>
          </a:p>
        </p:txBody>
      </p:sp>
    </p:spTree>
    <p:extLst>
      <p:ext uri="{BB962C8B-B14F-4D97-AF65-F5344CB8AC3E}">
        <p14:creationId xmlns:p14="http://schemas.microsoft.com/office/powerpoint/2010/main" val="13269125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423" y="2724522"/>
            <a:ext cx="1994813" cy="1487471"/>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2860" y="2737221"/>
            <a:ext cx="2088232" cy="1487471"/>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3067" y="2737221"/>
            <a:ext cx="2093979" cy="1442964"/>
          </a:xfrm>
          <a:prstGeom prst="rect">
            <a:avLst/>
          </a:prstGeom>
        </p:spPr>
      </p:pic>
      <p:sp>
        <p:nvSpPr>
          <p:cNvPr id="17" name="Rectangle 5"/>
          <p:cNvSpPr>
            <a:spLocks noChangeArrowheads="1"/>
          </p:cNvSpPr>
          <p:nvPr/>
        </p:nvSpPr>
        <p:spPr bwMode="auto">
          <a:xfrm>
            <a:off x="486367" y="168080"/>
            <a:ext cx="4401781" cy="641350"/>
          </a:xfrm>
          <a:prstGeom prst="rect">
            <a:avLst/>
          </a:prstGeom>
          <a:solidFill>
            <a:srgbClr val="FFFF00"/>
          </a:solidFill>
          <a:ln>
            <a:noFill/>
          </a:ln>
        </p:spPr>
        <p:txBody>
          <a:bodyPr rIns="108000" bIns="10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140000"/>
              </a:lnSpc>
              <a:defRPr/>
            </a:pPr>
            <a:r>
              <a:rPr lang="zh-CN" altLang="en-US" sz="2400" b="1" dirty="0">
                <a:solidFill>
                  <a:srgbClr val="FF0000"/>
                </a:solidFill>
                <a:latin typeface="微软雅黑" panose="020B0503020204020204" pitchFamily="34" charset="-122"/>
                <a:ea typeface="微软雅黑" panose="020B0503020204020204" pitchFamily="34" charset="-122"/>
              </a:rPr>
              <a:t>嵌入到文化素养提升服务</a:t>
            </a:r>
          </a:p>
        </p:txBody>
      </p:sp>
      <p:sp>
        <p:nvSpPr>
          <p:cNvPr id="23" name="任意多边形 22"/>
          <p:cNvSpPr/>
          <p:nvPr/>
        </p:nvSpPr>
        <p:spPr>
          <a:xfrm flipH="1">
            <a:off x="334230" y="965199"/>
            <a:ext cx="1861506" cy="1671861"/>
          </a:xfrm>
          <a:custGeom>
            <a:avLst/>
            <a:gdLst>
              <a:gd name="connsiteX0" fmla="*/ 1691640 w 3383280"/>
              <a:gd name="connsiteY0" fmla="*/ 0 h 3383640"/>
              <a:gd name="connsiteX1" fmla="*/ 3383280 w 3383280"/>
              <a:gd name="connsiteY1" fmla="*/ 1691640 h 3383640"/>
              <a:gd name="connsiteX2" fmla="*/ 1864601 w 3383280"/>
              <a:gd name="connsiteY2" fmla="*/ 3374547 h 3383640"/>
              <a:gd name="connsiteX3" fmla="*/ 1725867 w 3383280"/>
              <a:gd name="connsiteY3" fmla="*/ 3381552 h 3383640"/>
              <a:gd name="connsiteX4" fmla="*/ 1728000 w 3383280"/>
              <a:gd name="connsiteY4" fmla="*/ 3383640 h 3383640"/>
              <a:gd name="connsiteX5" fmla="*/ 0 w 3383280"/>
              <a:gd name="connsiteY5" fmla="*/ 3383640 h 3383640"/>
              <a:gd name="connsiteX6" fmla="*/ 0 w 3383280"/>
              <a:gd name="connsiteY6" fmla="*/ 1691640 h 3383640"/>
              <a:gd name="connsiteX7" fmla="*/ 1691640 w 3383280"/>
              <a:gd name="connsiteY7" fmla="*/ 0 h 338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3280" h="3383640">
                <a:moveTo>
                  <a:pt x="1691640" y="0"/>
                </a:moveTo>
                <a:cubicBezTo>
                  <a:pt x="2625907" y="0"/>
                  <a:pt x="3383280" y="757373"/>
                  <a:pt x="3383280" y="1691640"/>
                </a:cubicBezTo>
                <a:cubicBezTo>
                  <a:pt x="3383280" y="2567515"/>
                  <a:pt x="2717620" y="3287918"/>
                  <a:pt x="1864601" y="3374547"/>
                </a:cubicBezTo>
                <a:lnTo>
                  <a:pt x="1725867" y="3381552"/>
                </a:lnTo>
                <a:lnTo>
                  <a:pt x="1728000" y="3383640"/>
                </a:lnTo>
                <a:lnTo>
                  <a:pt x="0" y="3383640"/>
                </a:lnTo>
                <a:lnTo>
                  <a:pt x="0" y="1691640"/>
                </a:lnTo>
                <a:cubicBezTo>
                  <a:pt x="0" y="757373"/>
                  <a:pt x="757373" y="0"/>
                  <a:pt x="1691640" y="0"/>
                </a:cubicBezTo>
                <a:close/>
              </a:path>
            </a:pathLst>
          </a:custGeom>
          <a:gradFill flip="none" rotWithShape="1">
            <a:gsLst>
              <a:gs pos="100000">
                <a:schemeClr val="bg1">
                  <a:lumMod val="95000"/>
                </a:schemeClr>
              </a:gs>
              <a:gs pos="0">
                <a:srgbClr val="D1D1D1"/>
              </a:gs>
            </a:gsLst>
            <a:lin ang="8100000" scaled="1"/>
            <a:tileRect/>
          </a:gradFill>
          <a:ln w="28575">
            <a:gradFill flip="none" rotWithShape="1">
              <a:gsLst>
                <a:gs pos="0">
                  <a:schemeClr val="bg1"/>
                </a:gs>
                <a:gs pos="100000">
                  <a:schemeClr val="bg1">
                    <a:lumMod val="85000"/>
                  </a:schemeClr>
                </a:gs>
              </a:gsLst>
              <a:lin ang="8100000" scaled="1"/>
              <a:tileRect/>
            </a:gra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
        <p:nvSpPr>
          <p:cNvPr id="24" name="椭圆 23"/>
          <p:cNvSpPr/>
          <p:nvPr/>
        </p:nvSpPr>
        <p:spPr>
          <a:xfrm>
            <a:off x="431799" y="1104900"/>
            <a:ext cx="1675037" cy="1409462"/>
          </a:xfrm>
          <a:prstGeom prst="ellipse">
            <a:avLst/>
          </a:prstGeom>
          <a:solidFill>
            <a:srgbClr val="C00000"/>
          </a:solidFill>
          <a:ln>
            <a:noFill/>
          </a:ln>
          <a:effectLst>
            <a:innerShdw blurRad="114300" dist="25400" dir="135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prstClr val="white"/>
                </a:solidFill>
                <a:latin typeface="微软雅黑" panose="020B0503020204020204" pitchFamily="34" charset="-122"/>
                <a:ea typeface="微软雅黑" panose="020B0503020204020204" pitchFamily="34" charset="-122"/>
              </a:rPr>
              <a:t>名师大讲堂</a:t>
            </a:r>
          </a:p>
        </p:txBody>
      </p:sp>
      <p:sp>
        <p:nvSpPr>
          <p:cNvPr id="2" name="矩形 1"/>
          <p:cNvSpPr/>
          <p:nvPr/>
        </p:nvSpPr>
        <p:spPr>
          <a:xfrm>
            <a:off x="200923" y="4180185"/>
            <a:ext cx="2210837" cy="923330"/>
          </a:xfrm>
          <a:prstGeom prst="rect">
            <a:avLst/>
          </a:prstGeom>
        </p:spPr>
        <p:txBody>
          <a:bodyPr wrap="square">
            <a:spAutoFit/>
          </a:bodyPr>
          <a:lstStyle/>
          <a:p>
            <a:pPr>
              <a:lnSpc>
                <a:spcPct val="150000"/>
              </a:lnSpc>
            </a:pPr>
            <a:r>
              <a:rPr lang="zh-CN" altLang="en-US" sz="1200" dirty="0">
                <a:latin typeface="微软雅黑" panose="020B0503020204020204" pitchFamily="34" charset="-122"/>
                <a:ea typeface="微软雅黑" panose="020B0503020204020204" pitchFamily="34" charset="-122"/>
              </a:rPr>
              <a:t>当中有来自清华、北大专家教授的权威解读、加拿大皇家学会院士叶嘉莹诗词；</a:t>
            </a:r>
            <a:endParaRPr lang="en-US" altLang="zh-CN" sz="1200" dirty="0">
              <a:latin typeface="微软雅黑" panose="020B0503020204020204" pitchFamily="34" charset="-122"/>
              <a:ea typeface="微软雅黑" panose="020B0503020204020204" pitchFamily="34" charset="-122"/>
            </a:endParaRPr>
          </a:p>
        </p:txBody>
      </p:sp>
      <p:sp>
        <p:nvSpPr>
          <p:cNvPr id="25" name="任意多边形 24"/>
          <p:cNvSpPr/>
          <p:nvPr/>
        </p:nvSpPr>
        <p:spPr>
          <a:xfrm flipH="1">
            <a:off x="2411760" y="922559"/>
            <a:ext cx="1861506" cy="1671861"/>
          </a:xfrm>
          <a:custGeom>
            <a:avLst/>
            <a:gdLst>
              <a:gd name="connsiteX0" fmla="*/ 1691640 w 3383280"/>
              <a:gd name="connsiteY0" fmla="*/ 0 h 3383640"/>
              <a:gd name="connsiteX1" fmla="*/ 3383280 w 3383280"/>
              <a:gd name="connsiteY1" fmla="*/ 1691640 h 3383640"/>
              <a:gd name="connsiteX2" fmla="*/ 1864601 w 3383280"/>
              <a:gd name="connsiteY2" fmla="*/ 3374547 h 3383640"/>
              <a:gd name="connsiteX3" fmla="*/ 1725867 w 3383280"/>
              <a:gd name="connsiteY3" fmla="*/ 3381552 h 3383640"/>
              <a:gd name="connsiteX4" fmla="*/ 1728000 w 3383280"/>
              <a:gd name="connsiteY4" fmla="*/ 3383640 h 3383640"/>
              <a:gd name="connsiteX5" fmla="*/ 0 w 3383280"/>
              <a:gd name="connsiteY5" fmla="*/ 3383640 h 3383640"/>
              <a:gd name="connsiteX6" fmla="*/ 0 w 3383280"/>
              <a:gd name="connsiteY6" fmla="*/ 1691640 h 3383640"/>
              <a:gd name="connsiteX7" fmla="*/ 1691640 w 3383280"/>
              <a:gd name="connsiteY7" fmla="*/ 0 h 338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3280" h="3383640">
                <a:moveTo>
                  <a:pt x="1691640" y="0"/>
                </a:moveTo>
                <a:cubicBezTo>
                  <a:pt x="2625907" y="0"/>
                  <a:pt x="3383280" y="757373"/>
                  <a:pt x="3383280" y="1691640"/>
                </a:cubicBezTo>
                <a:cubicBezTo>
                  <a:pt x="3383280" y="2567515"/>
                  <a:pt x="2717620" y="3287918"/>
                  <a:pt x="1864601" y="3374547"/>
                </a:cubicBezTo>
                <a:lnTo>
                  <a:pt x="1725867" y="3381552"/>
                </a:lnTo>
                <a:lnTo>
                  <a:pt x="1728000" y="3383640"/>
                </a:lnTo>
                <a:lnTo>
                  <a:pt x="0" y="3383640"/>
                </a:lnTo>
                <a:lnTo>
                  <a:pt x="0" y="1691640"/>
                </a:lnTo>
                <a:cubicBezTo>
                  <a:pt x="0" y="757373"/>
                  <a:pt x="757373" y="0"/>
                  <a:pt x="1691640" y="0"/>
                </a:cubicBezTo>
                <a:close/>
              </a:path>
            </a:pathLst>
          </a:custGeom>
          <a:gradFill flip="none" rotWithShape="1">
            <a:gsLst>
              <a:gs pos="100000">
                <a:schemeClr val="bg1">
                  <a:lumMod val="95000"/>
                </a:schemeClr>
              </a:gs>
              <a:gs pos="0">
                <a:srgbClr val="D1D1D1"/>
              </a:gs>
            </a:gsLst>
            <a:lin ang="8100000" scaled="1"/>
            <a:tileRect/>
          </a:gradFill>
          <a:ln w="28575">
            <a:gradFill flip="none" rotWithShape="1">
              <a:gsLst>
                <a:gs pos="0">
                  <a:schemeClr val="bg1"/>
                </a:gs>
                <a:gs pos="100000">
                  <a:schemeClr val="bg1">
                    <a:lumMod val="85000"/>
                  </a:schemeClr>
                </a:gs>
              </a:gsLst>
              <a:lin ang="8100000" scaled="1"/>
              <a:tileRect/>
            </a:gra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
        <p:nvSpPr>
          <p:cNvPr id="26" name="椭圆 25"/>
          <p:cNvSpPr/>
          <p:nvPr/>
        </p:nvSpPr>
        <p:spPr>
          <a:xfrm>
            <a:off x="2509329" y="1062260"/>
            <a:ext cx="1675037" cy="1409462"/>
          </a:xfrm>
          <a:prstGeom prst="ellipse">
            <a:avLst/>
          </a:prstGeom>
          <a:solidFill>
            <a:srgbClr val="C00000"/>
          </a:solidFill>
          <a:ln>
            <a:noFill/>
          </a:ln>
          <a:effectLst>
            <a:innerShdw blurRad="114300" dist="25400" dir="135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prstClr val="white"/>
                </a:solidFill>
                <a:latin typeface="微软雅黑" panose="020B0503020204020204" pitchFamily="34" charset="-122"/>
                <a:ea typeface="微软雅黑" panose="020B0503020204020204" pitchFamily="34" charset="-122"/>
              </a:rPr>
              <a:t>艺术素养课堂</a:t>
            </a:r>
          </a:p>
        </p:txBody>
      </p:sp>
      <p:sp>
        <p:nvSpPr>
          <p:cNvPr id="27" name="任意多边形 26"/>
          <p:cNvSpPr/>
          <p:nvPr/>
        </p:nvSpPr>
        <p:spPr>
          <a:xfrm flipH="1">
            <a:off x="4579799" y="914057"/>
            <a:ext cx="1861506" cy="1671861"/>
          </a:xfrm>
          <a:custGeom>
            <a:avLst/>
            <a:gdLst>
              <a:gd name="connsiteX0" fmla="*/ 1691640 w 3383280"/>
              <a:gd name="connsiteY0" fmla="*/ 0 h 3383640"/>
              <a:gd name="connsiteX1" fmla="*/ 3383280 w 3383280"/>
              <a:gd name="connsiteY1" fmla="*/ 1691640 h 3383640"/>
              <a:gd name="connsiteX2" fmla="*/ 1864601 w 3383280"/>
              <a:gd name="connsiteY2" fmla="*/ 3374547 h 3383640"/>
              <a:gd name="connsiteX3" fmla="*/ 1725867 w 3383280"/>
              <a:gd name="connsiteY3" fmla="*/ 3381552 h 3383640"/>
              <a:gd name="connsiteX4" fmla="*/ 1728000 w 3383280"/>
              <a:gd name="connsiteY4" fmla="*/ 3383640 h 3383640"/>
              <a:gd name="connsiteX5" fmla="*/ 0 w 3383280"/>
              <a:gd name="connsiteY5" fmla="*/ 3383640 h 3383640"/>
              <a:gd name="connsiteX6" fmla="*/ 0 w 3383280"/>
              <a:gd name="connsiteY6" fmla="*/ 1691640 h 3383640"/>
              <a:gd name="connsiteX7" fmla="*/ 1691640 w 3383280"/>
              <a:gd name="connsiteY7" fmla="*/ 0 h 338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3280" h="3383640">
                <a:moveTo>
                  <a:pt x="1691640" y="0"/>
                </a:moveTo>
                <a:cubicBezTo>
                  <a:pt x="2625907" y="0"/>
                  <a:pt x="3383280" y="757373"/>
                  <a:pt x="3383280" y="1691640"/>
                </a:cubicBezTo>
                <a:cubicBezTo>
                  <a:pt x="3383280" y="2567515"/>
                  <a:pt x="2717620" y="3287918"/>
                  <a:pt x="1864601" y="3374547"/>
                </a:cubicBezTo>
                <a:lnTo>
                  <a:pt x="1725867" y="3381552"/>
                </a:lnTo>
                <a:lnTo>
                  <a:pt x="1728000" y="3383640"/>
                </a:lnTo>
                <a:lnTo>
                  <a:pt x="0" y="3383640"/>
                </a:lnTo>
                <a:lnTo>
                  <a:pt x="0" y="1691640"/>
                </a:lnTo>
                <a:cubicBezTo>
                  <a:pt x="0" y="757373"/>
                  <a:pt x="757373" y="0"/>
                  <a:pt x="1691640" y="0"/>
                </a:cubicBezTo>
                <a:close/>
              </a:path>
            </a:pathLst>
          </a:custGeom>
          <a:gradFill flip="none" rotWithShape="1">
            <a:gsLst>
              <a:gs pos="100000">
                <a:schemeClr val="bg1">
                  <a:lumMod val="95000"/>
                </a:schemeClr>
              </a:gs>
              <a:gs pos="0">
                <a:srgbClr val="D1D1D1"/>
              </a:gs>
            </a:gsLst>
            <a:lin ang="8100000" scaled="1"/>
            <a:tileRect/>
          </a:gradFill>
          <a:ln w="28575">
            <a:gradFill flip="none" rotWithShape="1">
              <a:gsLst>
                <a:gs pos="0">
                  <a:schemeClr val="bg1"/>
                </a:gs>
                <a:gs pos="100000">
                  <a:schemeClr val="bg1">
                    <a:lumMod val="85000"/>
                  </a:schemeClr>
                </a:gs>
              </a:gsLst>
              <a:lin ang="8100000" scaled="1"/>
              <a:tileRect/>
            </a:gra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
        <p:nvSpPr>
          <p:cNvPr id="32" name="椭圆 31"/>
          <p:cNvSpPr/>
          <p:nvPr/>
        </p:nvSpPr>
        <p:spPr>
          <a:xfrm>
            <a:off x="4677368" y="1053758"/>
            <a:ext cx="1675037" cy="1409462"/>
          </a:xfrm>
          <a:prstGeom prst="ellipse">
            <a:avLst/>
          </a:prstGeom>
          <a:solidFill>
            <a:srgbClr val="C00000"/>
          </a:solidFill>
          <a:ln>
            <a:noFill/>
          </a:ln>
          <a:effectLst>
            <a:innerShdw blurRad="114300" dist="25400" dir="135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prstClr val="white"/>
                </a:solidFill>
                <a:latin typeface="微软雅黑" panose="020B0503020204020204" pitchFamily="34" charset="-122"/>
                <a:ea typeface="微软雅黑" panose="020B0503020204020204" pitchFamily="34" charset="-122"/>
              </a:rPr>
              <a:t>社区生活课堂</a:t>
            </a:r>
          </a:p>
        </p:txBody>
      </p:sp>
      <p:sp>
        <p:nvSpPr>
          <p:cNvPr id="3" name="矩形 2"/>
          <p:cNvSpPr/>
          <p:nvPr/>
        </p:nvSpPr>
        <p:spPr>
          <a:xfrm>
            <a:off x="2411760" y="4297918"/>
            <a:ext cx="1990663" cy="616836"/>
          </a:xfrm>
          <a:prstGeom prst="rect">
            <a:avLst/>
          </a:prstGeom>
        </p:spPr>
        <p:txBody>
          <a:bodyPr wrap="square">
            <a:spAutoFit/>
          </a:bodyPr>
          <a:lstStyle/>
          <a:p>
            <a:pPr>
              <a:lnSpc>
                <a:spcPct val="150000"/>
              </a:lnSpc>
            </a:pPr>
            <a:r>
              <a:rPr lang="zh-CN" altLang="en-US" sz="1200" dirty="0">
                <a:latin typeface="微软雅黑" panose="020B0503020204020204" pitchFamily="34" charset="-122"/>
                <a:ea typeface="微软雅黑" panose="020B0503020204020204" pitchFamily="34" charset="-122"/>
              </a:rPr>
              <a:t>摄影、书法、绘画、文学等文化艺术类微课；</a:t>
            </a:r>
            <a:endParaRPr lang="zh-CN" altLang="en-US" sz="1200" dirty="0"/>
          </a:p>
        </p:txBody>
      </p:sp>
      <p:sp>
        <p:nvSpPr>
          <p:cNvPr id="6" name="矩形 5"/>
          <p:cNvSpPr/>
          <p:nvPr/>
        </p:nvSpPr>
        <p:spPr>
          <a:xfrm>
            <a:off x="4677367" y="4209018"/>
            <a:ext cx="2026635" cy="893834"/>
          </a:xfrm>
          <a:prstGeom prst="rect">
            <a:avLst/>
          </a:prstGeom>
        </p:spPr>
        <p:txBody>
          <a:bodyPr wrap="square">
            <a:spAutoFit/>
          </a:bodyPr>
          <a:lstStyle/>
          <a:p>
            <a:pPr>
              <a:lnSpc>
                <a:spcPct val="150000"/>
              </a:lnSpc>
            </a:pPr>
            <a:r>
              <a:rPr lang="zh-CN" altLang="en-US" sz="1200" dirty="0">
                <a:latin typeface="微软雅黑" panose="020B0503020204020204" pitchFamily="34" charset="-122"/>
                <a:ea typeface="微软雅黑" panose="020B0503020204020204" pitchFamily="34" charset="-122"/>
              </a:rPr>
              <a:t>传统工艺技术如实用冰雕技法、健身养生、投资理财等丰富的微课内容</a:t>
            </a:r>
            <a:endParaRPr lang="zh-CN" altLang="en-US" sz="1200" dirty="0"/>
          </a:p>
        </p:txBody>
      </p:sp>
      <p:sp>
        <p:nvSpPr>
          <p:cNvPr id="33" name="任意多边形 32"/>
          <p:cNvSpPr/>
          <p:nvPr/>
        </p:nvSpPr>
        <p:spPr>
          <a:xfrm flipH="1">
            <a:off x="6901438" y="901119"/>
            <a:ext cx="1861506" cy="1671861"/>
          </a:xfrm>
          <a:custGeom>
            <a:avLst/>
            <a:gdLst>
              <a:gd name="connsiteX0" fmla="*/ 1691640 w 3383280"/>
              <a:gd name="connsiteY0" fmla="*/ 0 h 3383640"/>
              <a:gd name="connsiteX1" fmla="*/ 3383280 w 3383280"/>
              <a:gd name="connsiteY1" fmla="*/ 1691640 h 3383640"/>
              <a:gd name="connsiteX2" fmla="*/ 1864601 w 3383280"/>
              <a:gd name="connsiteY2" fmla="*/ 3374547 h 3383640"/>
              <a:gd name="connsiteX3" fmla="*/ 1725867 w 3383280"/>
              <a:gd name="connsiteY3" fmla="*/ 3381552 h 3383640"/>
              <a:gd name="connsiteX4" fmla="*/ 1728000 w 3383280"/>
              <a:gd name="connsiteY4" fmla="*/ 3383640 h 3383640"/>
              <a:gd name="connsiteX5" fmla="*/ 0 w 3383280"/>
              <a:gd name="connsiteY5" fmla="*/ 3383640 h 3383640"/>
              <a:gd name="connsiteX6" fmla="*/ 0 w 3383280"/>
              <a:gd name="connsiteY6" fmla="*/ 1691640 h 3383640"/>
              <a:gd name="connsiteX7" fmla="*/ 1691640 w 3383280"/>
              <a:gd name="connsiteY7" fmla="*/ 0 h 338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3280" h="3383640">
                <a:moveTo>
                  <a:pt x="1691640" y="0"/>
                </a:moveTo>
                <a:cubicBezTo>
                  <a:pt x="2625907" y="0"/>
                  <a:pt x="3383280" y="757373"/>
                  <a:pt x="3383280" y="1691640"/>
                </a:cubicBezTo>
                <a:cubicBezTo>
                  <a:pt x="3383280" y="2567515"/>
                  <a:pt x="2717620" y="3287918"/>
                  <a:pt x="1864601" y="3374547"/>
                </a:cubicBezTo>
                <a:lnTo>
                  <a:pt x="1725867" y="3381552"/>
                </a:lnTo>
                <a:lnTo>
                  <a:pt x="1728000" y="3383640"/>
                </a:lnTo>
                <a:lnTo>
                  <a:pt x="0" y="3383640"/>
                </a:lnTo>
                <a:lnTo>
                  <a:pt x="0" y="1691640"/>
                </a:lnTo>
                <a:cubicBezTo>
                  <a:pt x="0" y="757373"/>
                  <a:pt x="757373" y="0"/>
                  <a:pt x="1691640" y="0"/>
                </a:cubicBezTo>
                <a:close/>
              </a:path>
            </a:pathLst>
          </a:custGeom>
          <a:gradFill flip="none" rotWithShape="1">
            <a:gsLst>
              <a:gs pos="100000">
                <a:schemeClr val="bg1">
                  <a:lumMod val="95000"/>
                </a:schemeClr>
              </a:gs>
              <a:gs pos="0">
                <a:srgbClr val="D1D1D1"/>
              </a:gs>
            </a:gsLst>
            <a:lin ang="8100000" scaled="1"/>
            <a:tileRect/>
          </a:gradFill>
          <a:ln w="28575">
            <a:gradFill flip="none" rotWithShape="1">
              <a:gsLst>
                <a:gs pos="0">
                  <a:schemeClr val="bg1"/>
                </a:gs>
                <a:gs pos="100000">
                  <a:schemeClr val="bg1">
                    <a:lumMod val="85000"/>
                  </a:schemeClr>
                </a:gs>
              </a:gsLst>
              <a:lin ang="8100000" scaled="1"/>
              <a:tileRect/>
            </a:gra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
        <p:nvSpPr>
          <p:cNvPr id="36" name="椭圆 35"/>
          <p:cNvSpPr/>
          <p:nvPr/>
        </p:nvSpPr>
        <p:spPr>
          <a:xfrm>
            <a:off x="6986307" y="1066220"/>
            <a:ext cx="1763937" cy="1409462"/>
          </a:xfrm>
          <a:prstGeom prst="ellipse">
            <a:avLst/>
          </a:prstGeom>
          <a:solidFill>
            <a:srgbClr val="C00000"/>
          </a:solidFill>
          <a:ln>
            <a:noFill/>
          </a:ln>
          <a:effectLst>
            <a:innerShdw blurRad="114300" dist="25400" dir="135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prstClr val="white"/>
                </a:solidFill>
                <a:latin typeface="微软雅黑" panose="020B0503020204020204" pitchFamily="34" charset="-122"/>
                <a:ea typeface="微软雅黑" panose="020B0503020204020204" pitchFamily="34" charset="-122"/>
              </a:rPr>
              <a:t>IT</a:t>
            </a:r>
            <a:r>
              <a:rPr lang="zh-CN" altLang="en-US" sz="2000" b="1" dirty="0">
                <a:solidFill>
                  <a:prstClr val="white"/>
                </a:solidFill>
                <a:latin typeface="微软雅黑" panose="020B0503020204020204" pitchFamily="34" charset="-122"/>
                <a:ea typeface="微软雅黑" panose="020B0503020204020204" pitchFamily="34" charset="-122"/>
              </a:rPr>
              <a:t>前沿系列课堂</a:t>
            </a:r>
          </a:p>
        </p:txBody>
      </p:sp>
      <p:pic>
        <p:nvPicPr>
          <p:cNvPr id="717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7502" y="2737221"/>
            <a:ext cx="2249498" cy="1442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矩形 7"/>
          <p:cNvSpPr/>
          <p:nvPr/>
        </p:nvSpPr>
        <p:spPr>
          <a:xfrm>
            <a:off x="6818303" y="4190340"/>
            <a:ext cx="2249498" cy="893834"/>
          </a:xfrm>
          <a:prstGeom prst="rect">
            <a:avLst/>
          </a:prstGeom>
        </p:spPr>
        <p:txBody>
          <a:bodyPr wrap="square">
            <a:spAutoFit/>
          </a:bodyPr>
          <a:lstStyle/>
          <a:p>
            <a:pPr>
              <a:lnSpc>
                <a:spcPct val="150000"/>
              </a:lnSpc>
            </a:pPr>
            <a:r>
              <a:rPr lang="en-US" altLang="zh-CN" sz="1200" dirty="0">
                <a:latin typeface="微软雅黑" panose="020B0503020204020204" pitchFamily="34" charset="-122"/>
                <a:ea typeface="微软雅黑" panose="020B0503020204020204" pitchFamily="34" charset="-122"/>
              </a:rPr>
              <a:t>VR</a:t>
            </a:r>
            <a:r>
              <a:rPr lang="zh-CN" altLang="en-US" sz="1200" dirty="0">
                <a:latin typeface="微软雅黑" panose="020B0503020204020204" pitchFamily="34" charset="-122"/>
                <a:ea typeface="微软雅黑" panose="020B0503020204020204" pitchFamily="34" charset="-122"/>
              </a:rPr>
              <a:t>产业、大数据、动画设计、</a:t>
            </a:r>
            <a:endParaRPr lang="en-US" altLang="zh-CN" sz="1200" dirty="0">
              <a:latin typeface="微软雅黑" panose="020B0503020204020204" pitchFamily="34" charset="-122"/>
              <a:ea typeface="微软雅黑" panose="020B0503020204020204" pitchFamily="34" charset="-122"/>
            </a:endParaRPr>
          </a:p>
          <a:p>
            <a:pPr>
              <a:lnSpc>
                <a:spcPct val="150000"/>
              </a:lnSpc>
            </a:pPr>
            <a:r>
              <a:rPr lang="zh-CN" altLang="en-US" sz="1200" dirty="0">
                <a:latin typeface="微软雅黑" panose="020B0503020204020204" pitchFamily="34" charset="-122"/>
                <a:ea typeface="微软雅黑" panose="020B0503020204020204" pitchFamily="34" charset="-122"/>
              </a:rPr>
              <a:t>游戏开发、硬件开发等前沿</a:t>
            </a:r>
            <a:endParaRPr lang="en-US" altLang="zh-CN" sz="1200" dirty="0">
              <a:latin typeface="微软雅黑" panose="020B0503020204020204" pitchFamily="34" charset="-122"/>
              <a:ea typeface="微软雅黑" panose="020B0503020204020204" pitchFamily="34" charset="-122"/>
            </a:endParaRPr>
          </a:p>
          <a:p>
            <a:pPr>
              <a:lnSpc>
                <a:spcPct val="150000"/>
              </a:lnSpc>
            </a:pPr>
            <a:r>
              <a:rPr lang="zh-CN" altLang="en-US" sz="1200" dirty="0">
                <a:latin typeface="微软雅黑" panose="020B0503020204020204" pitchFamily="34" charset="-122"/>
                <a:ea typeface="微软雅黑" panose="020B0503020204020204" pitchFamily="34" charset="-122"/>
              </a:rPr>
              <a:t>实战内容</a:t>
            </a:r>
            <a:endParaRPr lang="zh-CN" altLang="en-US" sz="1200" dirty="0"/>
          </a:p>
        </p:txBody>
      </p:sp>
    </p:spTree>
    <p:extLst>
      <p:ext uri="{BB962C8B-B14F-4D97-AF65-F5344CB8AC3E}">
        <p14:creationId xmlns:p14="http://schemas.microsoft.com/office/powerpoint/2010/main" val="40083349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5524500" y="2817211"/>
            <a:ext cx="3556000" cy="415498"/>
          </a:xfrm>
          <a:prstGeom prst="rect">
            <a:avLst/>
          </a:prstGeom>
          <a:noFill/>
        </p:spPr>
        <p:txBody>
          <a:bodyPr wrap="square" rtlCol="0">
            <a:spAutoFit/>
          </a:bodyPr>
          <a:lstStyle/>
          <a:p>
            <a:pPr algn="ctr">
              <a:lnSpc>
                <a:spcPct val="150000"/>
              </a:lnSpc>
              <a:spcAft>
                <a:spcPts val="900"/>
              </a:spcAft>
            </a:pPr>
            <a:r>
              <a:rPr lang="zh-CN" altLang="en-US" sz="1600" b="1" dirty="0">
                <a:solidFill>
                  <a:srgbClr val="C00000"/>
                </a:solidFill>
                <a:latin typeface="微软雅黑" pitchFamily="34" charset="-122"/>
                <a:ea typeface="微软雅黑" pitchFamily="34" charset="-122"/>
              </a:rPr>
              <a:t>有助于开展线上线下的德育教育服务</a:t>
            </a:r>
            <a:r>
              <a:rPr lang="zh-CN" altLang="en-US" sz="1600" b="1" dirty="0">
                <a:latin typeface="微软雅黑" pitchFamily="34" charset="-122"/>
                <a:ea typeface="微软雅黑" pitchFamily="34" charset="-122"/>
              </a:rPr>
              <a:t>。</a:t>
            </a:r>
          </a:p>
        </p:txBody>
      </p:sp>
      <p:sp>
        <p:nvSpPr>
          <p:cNvPr id="20" name="TextBox 19"/>
          <p:cNvSpPr txBox="1"/>
          <p:nvPr/>
        </p:nvSpPr>
        <p:spPr>
          <a:xfrm>
            <a:off x="5476722" y="1548342"/>
            <a:ext cx="3556000" cy="787523"/>
          </a:xfrm>
          <a:prstGeom prst="rect">
            <a:avLst/>
          </a:prstGeom>
          <a:solidFill>
            <a:srgbClr val="FFC000"/>
          </a:solidFill>
        </p:spPr>
        <p:txBody>
          <a:bodyPr wrap="square" rtlCol="0">
            <a:spAutoFit/>
          </a:bodyPr>
          <a:lstStyle/>
          <a:p>
            <a:pPr algn="ctr">
              <a:lnSpc>
                <a:spcPct val="150000"/>
              </a:lnSpc>
              <a:spcAft>
                <a:spcPts val="900"/>
              </a:spcAft>
            </a:pPr>
            <a:r>
              <a:rPr lang="zh-CN" altLang="en-US" sz="1600" b="1" dirty="0">
                <a:latin typeface="微软雅黑" pitchFamily="34" charset="-122"/>
                <a:ea typeface="微软雅黑" pitchFamily="34" charset="-122"/>
              </a:rPr>
              <a:t>面向图书馆读者服务打造第二课堂：</a:t>
            </a:r>
            <a:r>
              <a:rPr lang="en-US" altLang="zh-CN" sz="1600" b="1" dirty="0">
                <a:latin typeface="微软雅黑" pitchFamily="34" charset="-122"/>
                <a:ea typeface="微软雅黑" pitchFamily="34" charset="-122"/>
              </a:rPr>
              <a:t>《</a:t>
            </a:r>
            <a:r>
              <a:rPr lang="zh-CN" altLang="en-US" sz="1600" b="1" dirty="0">
                <a:latin typeface="微软雅黑" pitchFamily="34" charset="-122"/>
                <a:ea typeface="微软雅黑" pitchFamily="34" charset="-122"/>
              </a:rPr>
              <a:t>德育拓展导读空间</a:t>
            </a:r>
            <a:r>
              <a:rPr lang="en-US" altLang="zh-CN" sz="1600" b="1" dirty="0">
                <a:latin typeface="微软雅黑" pitchFamily="34" charset="-122"/>
                <a:ea typeface="微软雅黑" pitchFamily="34" charset="-122"/>
              </a:rPr>
              <a:t>》</a:t>
            </a:r>
            <a:endParaRPr lang="zh-CN" altLang="en-US" sz="1600" b="1" dirty="0">
              <a:latin typeface="微软雅黑" pitchFamily="34" charset="-122"/>
              <a:ea typeface="微软雅黑" pitchFamily="34" charset="-122"/>
            </a:endParaRPr>
          </a:p>
        </p:txBody>
      </p:sp>
      <p:sp>
        <p:nvSpPr>
          <p:cNvPr id="21" name="下箭头 20"/>
          <p:cNvSpPr/>
          <p:nvPr/>
        </p:nvSpPr>
        <p:spPr>
          <a:xfrm>
            <a:off x="7092280" y="2451885"/>
            <a:ext cx="161958" cy="323916"/>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3" name="TextBox 22"/>
          <p:cNvSpPr txBox="1"/>
          <p:nvPr/>
        </p:nvSpPr>
        <p:spPr>
          <a:xfrm>
            <a:off x="5588000" y="3287341"/>
            <a:ext cx="3414121" cy="1384995"/>
          </a:xfrm>
          <a:prstGeom prst="rect">
            <a:avLst/>
          </a:prstGeom>
          <a:noFill/>
        </p:spPr>
        <p:txBody>
          <a:bodyPr wrap="square" rtlCol="0">
            <a:spAutoFit/>
          </a:bodyPr>
          <a:lstStyle/>
          <a:p>
            <a:pPr algn="ctr">
              <a:lnSpc>
                <a:spcPct val="150000"/>
              </a:lnSpc>
              <a:spcAft>
                <a:spcPts val="900"/>
              </a:spcAft>
            </a:pPr>
            <a:r>
              <a:rPr lang="zh-CN" altLang="en-US" sz="1400" b="1" dirty="0">
                <a:latin typeface="微软雅黑" pitchFamily="34" charset="-122"/>
                <a:ea typeface="微软雅黑" pitchFamily="34" charset="-122"/>
              </a:rPr>
              <a:t>包括经济政治、哲学人生、职业生涯、职业道德、法治知识、心理健康、和谐社会、德育课堂</a:t>
            </a:r>
            <a:r>
              <a:rPr lang="zh-CN" altLang="en-US" sz="1400" b="1" dirty="0">
                <a:solidFill>
                  <a:srgbClr val="FF0000"/>
                </a:solidFill>
                <a:latin typeface="微软雅黑" pitchFamily="34" charset="-122"/>
                <a:ea typeface="微软雅黑" pitchFamily="34" charset="-122"/>
              </a:rPr>
              <a:t>共</a:t>
            </a:r>
            <a:r>
              <a:rPr lang="en-US" altLang="zh-CN" sz="1400" b="1" dirty="0">
                <a:solidFill>
                  <a:srgbClr val="FF0000"/>
                </a:solidFill>
                <a:latin typeface="微软雅黑" pitchFamily="34" charset="-122"/>
                <a:ea typeface="微软雅黑" pitchFamily="34" charset="-122"/>
              </a:rPr>
              <a:t>8</a:t>
            </a:r>
            <a:r>
              <a:rPr lang="zh-CN" altLang="en-US" sz="1400" b="1" dirty="0">
                <a:solidFill>
                  <a:srgbClr val="FF0000"/>
                </a:solidFill>
                <a:latin typeface="微软雅黑" pitchFamily="34" charset="-122"/>
                <a:ea typeface="微软雅黑" pitchFamily="34" charset="-122"/>
              </a:rPr>
              <a:t>类、</a:t>
            </a:r>
            <a:r>
              <a:rPr lang="en-US" altLang="zh-CN" sz="1400" b="1" dirty="0">
                <a:solidFill>
                  <a:srgbClr val="FF0000"/>
                </a:solidFill>
                <a:latin typeface="微软雅黑" pitchFamily="34" charset="-122"/>
                <a:ea typeface="微软雅黑" pitchFamily="34" charset="-122"/>
              </a:rPr>
              <a:t>91</a:t>
            </a:r>
            <a:r>
              <a:rPr lang="zh-CN" altLang="en-US" sz="1400" b="1" dirty="0">
                <a:solidFill>
                  <a:srgbClr val="FF0000"/>
                </a:solidFill>
                <a:latin typeface="微软雅黑" pitchFamily="34" charset="-122"/>
                <a:ea typeface="微软雅黑" pitchFamily="34" charset="-122"/>
              </a:rPr>
              <a:t>本专题文集，</a:t>
            </a:r>
            <a:r>
              <a:rPr lang="en-US" altLang="zh-CN" sz="1400" b="1" dirty="0">
                <a:solidFill>
                  <a:srgbClr val="FF0000"/>
                </a:solidFill>
                <a:latin typeface="微软雅黑" pitchFamily="34" charset="-122"/>
                <a:ea typeface="微软雅黑" pitchFamily="34" charset="-122"/>
              </a:rPr>
              <a:t>2017</a:t>
            </a:r>
            <a:r>
              <a:rPr lang="zh-CN" altLang="en-US" sz="1400" b="1" dirty="0">
                <a:solidFill>
                  <a:srgbClr val="FF0000"/>
                </a:solidFill>
                <a:latin typeface="微软雅黑" pitchFamily="34" charset="-122"/>
                <a:ea typeface="微软雅黑" pitchFamily="34" charset="-122"/>
              </a:rPr>
              <a:t>年预计增加</a:t>
            </a:r>
            <a:r>
              <a:rPr lang="en-US" altLang="zh-CN" sz="1400" b="1" dirty="0">
                <a:solidFill>
                  <a:srgbClr val="FF0000"/>
                </a:solidFill>
                <a:latin typeface="微软雅黑" pitchFamily="34" charset="-122"/>
                <a:ea typeface="微软雅黑" pitchFamily="34" charset="-122"/>
              </a:rPr>
              <a:t>100</a:t>
            </a:r>
            <a:r>
              <a:rPr lang="zh-CN" altLang="en-US" sz="1400" b="1" dirty="0">
                <a:solidFill>
                  <a:srgbClr val="FF0000"/>
                </a:solidFill>
                <a:latin typeface="微软雅黑" pitchFamily="34" charset="-122"/>
                <a:ea typeface="微软雅黑" pitchFamily="34" charset="-122"/>
              </a:rPr>
              <a:t>本。</a:t>
            </a:r>
            <a:endParaRPr lang="en-US" altLang="zh-CN" sz="1400" b="1" dirty="0">
              <a:solidFill>
                <a:srgbClr val="FF0000"/>
              </a:solidFill>
              <a:latin typeface="微软雅黑" pitchFamily="34" charset="-122"/>
              <a:ea typeface="微软雅黑" pitchFamily="34" charset="-122"/>
            </a:endParaRPr>
          </a:p>
        </p:txBody>
      </p:sp>
      <p:grpSp>
        <p:nvGrpSpPr>
          <p:cNvPr id="2" name="组合 1"/>
          <p:cNvGrpSpPr/>
          <p:nvPr/>
        </p:nvGrpSpPr>
        <p:grpSpPr>
          <a:xfrm>
            <a:off x="323528" y="1426840"/>
            <a:ext cx="5153194" cy="3575785"/>
            <a:chOff x="323528" y="1426840"/>
            <a:chExt cx="5153194" cy="3575785"/>
          </a:xfrm>
        </p:grpSpPr>
        <p:pic>
          <p:nvPicPr>
            <p:cNvPr id="28"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426840"/>
              <a:ext cx="5153194" cy="3575785"/>
            </a:xfrm>
            <a:prstGeom prst="rect">
              <a:avLst/>
            </a:prstGeom>
          </p:spPr>
        </p:pic>
        <p:sp>
          <p:nvSpPr>
            <p:cNvPr id="9" name="矩形 8"/>
            <p:cNvSpPr/>
            <p:nvPr/>
          </p:nvSpPr>
          <p:spPr>
            <a:xfrm>
              <a:off x="498553" y="2776639"/>
              <a:ext cx="4543551" cy="32395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34" name="KSO_Shape"/>
          <p:cNvSpPr>
            <a:spLocks/>
          </p:cNvSpPr>
          <p:nvPr/>
        </p:nvSpPr>
        <p:spPr bwMode="auto">
          <a:xfrm>
            <a:off x="222705" y="155552"/>
            <a:ext cx="275848" cy="189416"/>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sz="1350">
              <a:solidFill>
                <a:srgbClr val="1C666E"/>
              </a:solidFill>
              <a:ea typeface="宋体" panose="02010600030101010101" pitchFamily="2" charset="-122"/>
            </a:endParaRPr>
          </a:p>
        </p:txBody>
      </p:sp>
      <p:sp>
        <p:nvSpPr>
          <p:cNvPr id="35" name="矩形 34"/>
          <p:cNvSpPr/>
          <p:nvPr/>
        </p:nvSpPr>
        <p:spPr>
          <a:xfrm>
            <a:off x="654641" y="48573"/>
            <a:ext cx="4128053" cy="461665"/>
          </a:xfrm>
          <a:prstGeom prst="rect">
            <a:avLst/>
          </a:prstGeom>
        </p:spPr>
        <p:txBody>
          <a:bodyPr wrap="none">
            <a:spAutoFit/>
          </a:bodyPr>
          <a:lstStyle/>
          <a:p>
            <a:r>
              <a:rPr lang="en-US" altLang="zh-CN" sz="2400" b="1" dirty="0">
                <a:latin typeface="微软雅黑" panose="020B0503020204020204" charset="-122"/>
                <a:ea typeface="微软雅黑" panose="020B0503020204020204" charset="-122"/>
              </a:rPr>
              <a:t>1.2 </a:t>
            </a:r>
            <a:r>
              <a:rPr lang="zh-CN" altLang="en-US" sz="2400" b="1" dirty="0">
                <a:latin typeface="微软雅黑" panose="020B0503020204020204" charset="-122"/>
                <a:ea typeface="微软雅黑" panose="020B0503020204020204" charset="-122"/>
              </a:rPr>
              <a:t>嵌入到德育拓展导读服务</a:t>
            </a:r>
            <a:endParaRPr lang="zh-CN" altLang="en-US" sz="2400" dirty="0"/>
          </a:p>
        </p:txBody>
      </p:sp>
      <p:sp>
        <p:nvSpPr>
          <p:cNvPr id="36" name="矩形 35"/>
          <p:cNvSpPr/>
          <p:nvPr/>
        </p:nvSpPr>
        <p:spPr>
          <a:xfrm>
            <a:off x="243103" y="644799"/>
            <a:ext cx="8229733" cy="461665"/>
          </a:xfrm>
          <a:prstGeom prst="rect">
            <a:avLst/>
          </a:prstGeom>
          <a:solidFill>
            <a:srgbClr val="FFFF66"/>
          </a:solidFill>
        </p:spPr>
        <p:txBody>
          <a:bodyPr wrap="square">
            <a:spAutoFit/>
          </a:bodyPr>
          <a:lstStyle/>
          <a:p>
            <a:r>
              <a:rPr lang="en-US" altLang="zh-CN" sz="2400" b="1" dirty="0">
                <a:solidFill>
                  <a:srgbClr val="C00000"/>
                </a:solidFill>
                <a:latin typeface="微软雅黑" pitchFamily="34" charset="-122"/>
                <a:ea typeface="微软雅黑" pitchFamily="34" charset="-122"/>
              </a:rPr>
              <a:t>http://bianke.cnki.net/orglib/cnkizjzp001</a:t>
            </a:r>
            <a:endParaRPr lang="zh-CN" altLang="en-US" sz="2400" b="1" dirty="0">
              <a:solidFill>
                <a:srgbClr val="C00000"/>
              </a:solidFill>
              <a:latin typeface="微软雅黑" pitchFamily="34" charset="-122"/>
              <a:ea typeface="微软雅黑" pitchFamily="34" charset="-122"/>
            </a:endParaRPr>
          </a:p>
        </p:txBody>
      </p:sp>
      <p:cxnSp>
        <p:nvCxnSpPr>
          <p:cNvPr id="18" name="直接连接符 17"/>
          <p:cNvCxnSpPr/>
          <p:nvPr/>
        </p:nvCxnSpPr>
        <p:spPr>
          <a:xfrm>
            <a:off x="359350" y="584186"/>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232635" y="14305"/>
            <a:ext cx="479614" cy="479614"/>
            <a:chOff x="1278794" y="3334906"/>
            <a:chExt cx="914014" cy="914014"/>
          </a:xfrm>
        </p:grpSpPr>
        <p:grpSp>
          <p:nvGrpSpPr>
            <p:cNvPr id="24" name="组合 23"/>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26" name="同心圆 2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椭圆 26"/>
              <p:cNvSpPr/>
              <p:nvPr/>
            </p:nvSpPr>
            <p:spPr>
              <a:xfrm>
                <a:off x="392112" y="760411"/>
                <a:ext cx="3825872" cy="382587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TextBox 61"/>
            <p:cNvSpPr txBox="1"/>
            <p:nvPr/>
          </p:nvSpPr>
          <p:spPr>
            <a:xfrm>
              <a:off x="1443719" y="3591858"/>
              <a:ext cx="59026" cy="127845"/>
            </a:xfrm>
            <a:prstGeom prst="rect">
              <a:avLst/>
            </a:prstGeom>
            <a:noFill/>
          </p:spPr>
          <p:txBody>
            <a:bodyPr wrap="none" rtlCol="0">
              <a:spAutoFit/>
            </a:bodyPr>
            <a:lstStyle/>
            <a:p>
              <a:endParaRPr lang="zh-CN" altLang="en-US" sz="2000" dirty="0">
                <a:latin typeface="Watford DB" pitchFamily="2" charset="0"/>
                <a:ea typeface="造字工房劲黑（非商用）常规体" pitchFamily="50" charset="-122"/>
              </a:endParaRPr>
            </a:p>
          </p:txBody>
        </p:sp>
      </p:grpSp>
    </p:spTree>
    <p:extLst>
      <p:ext uri="{BB962C8B-B14F-4D97-AF65-F5344CB8AC3E}">
        <p14:creationId xmlns:p14="http://schemas.microsoft.com/office/powerpoint/2010/main" val="20445954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9"/>
          <p:cNvSpPr txBox="1"/>
          <p:nvPr/>
        </p:nvSpPr>
        <p:spPr>
          <a:xfrm>
            <a:off x="656034" y="81167"/>
            <a:ext cx="8513410" cy="421269"/>
          </a:xfrm>
          <a:prstGeom prst="rect">
            <a:avLst/>
          </a:prstGeom>
          <a:noFill/>
        </p:spPr>
        <p:txBody>
          <a:bodyPr wrap="square" lIns="51421" tIns="25711" rIns="51421" bIns="25711" rtlCol="0">
            <a:spAutoFit/>
          </a:bodyPr>
          <a:lstStyle/>
          <a:p>
            <a:pPr marL="0" lvl="1"/>
            <a:r>
              <a:rPr lang="en-US" altLang="zh-CN" sz="2400" b="1" dirty="0">
                <a:latin typeface="微软雅黑" panose="020B0503020204020204" charset="-122"/>
                <a:ea typeface="微软雅黑" panose="020B0503020204020204" charset="-122"/>
              </a:rPr>
              <a:t>1.3 </a:t>
            </a:r>
            <a:r>
              <a:rPr lang="zh-CN" altLang="en-US" sz="2400" b="1" dirty="0">
                <a:latin typeface="微软雅黑" panose="020B0503020204020204" charset="-122"/>
                <a:ea typeface="微软雅黑" panose="020B0503020204020204" charset="-122"/>
              </a:rPr>
              <a:t>助力开展线上思政课程编创活动</a:t>
            </a:r>
          </a:p>
        </p:txBody>
      </p:sp>
      <p:cxnSp>
        <p:nvCxnSpPr>
          <p:cNvPr id="35" name="直接连接符 34"/>
          <p:cNvCxnSpPr/>
          <p:nvPr/>
        </p:nvCxnSpPr>
        <p:spPr>
          <a:xfrm>
            <a:off x="359350" y="520686"/>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36" name="组合 35"/>
          <p:cNvGrpSpPr/>
          <p:nvPr/>
        </p:nvGrpSpPr>
        <p:grpSpPr>
          <a:xfrm>
            <a:off x="232635" y="14305"/>
            <a:ext cx="479614" cy="479614"/>
            <a:chOff x="1278794" y="3334906"/>
            <a:chExt cx="914014" cy="914014"/>
          </a:xfrm>
        </p:grpSpPr>
        <p:grpSp>
          <p:nvGrpSpPr>
            <p:cNvPr id="37" name="组合 36"/>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39" name="同心圆 3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椭圆 39"/>
              <p:cNvSpPr/>
              <p:nvPr/>
            </p:nvSpPr>
            <p:spPr>
              <a:xfrm>
                <a:off x="392112" y="760411"/>
                <a:ext cx="3825872" cy="382587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 name="TextBox 61"/>
            <p:cNvSpPr txBox="1"/>
            <p:nvPr/>
          </p:nvSpPr>
          <p:spPr>
            <a:xfrm>
              <a:off x="1443719" y="3591858"/>
              <a:ext cx="59026" cy="127845"/>
            </a:xfrm>
            <a:prstGeom prst="rect">
              <a:avLst/>
            </a:prstGeom>
            <a:noFill/>
          </p:spPr>
          <p:txBody>
            <a:bodyPr wrap="none" rtlCol="0">
              <a:spAutoFit/>
            </a:bodyPr>
            <a:lstStyle/>
            <a:p>
              <a:endParaRPr lang="zh-CN" altLang="en-US" sz="2000" dirty="0">
                <a:latin typeface="Watford DB" pitchFamily="2" charset="0"/>
                <a:ea typeface="造字工房劲黑（非商用）常规体" pitchFamily="50" charset="-122"/>
              </a:endParaRPr>
            </a:p>
          </p:txBody>
        </p:sp>
      </p:gr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495" y="1270000"/>
            <a:ext cx="5041939"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圆角矩形 52"/>
          <p:cNvSpPr/>
          <p:nvPr/>
        </p:nvSpPr>
        <p:spPr>
          <a:xfrm>
            <a:off x="0" y="812340"/>
            <a:ext cx="1549400" cy="280544"/>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r>
              <a:rPr lang="en-US" altLang="zh-CN" sz="1400" b="1" dirty="0">
                <a:solidFill>
                  <a:schemeClr val="bg1"/>
                </a:solidFill>
                <a:latin typeface="微软雅黑" panose="020B0503020204020204" pitchFamily="34" charset="-122"/>
                <a:ea typeface="微软雅黑" panose="020B0503020204020204" pitchFamily="34" charset="-122"/>
              </a:rPr>
              <a:t>1</a:t>
            </a:r>
            <a:r>
              <a:rPr lang="zh-CN" altLang="en-US" sz="1400" b="1" dirty="0">
                <a:solidFill>
                  <a:schemeClr val="bg1"/>
                </a:solidFill>
                <a:latin typeface="微软雅黑" panose="020B0503020204020204" pitchFamily="34" charset="-122"/>
                <a:ea typeface="微软雅黑" panose="020B0503020204020204" pitchFamily="34" charset="-122"/>
              </a:rPr>
              <a:t>、大成编客首页</a:t>
            </a:r>
          </a:p>
        </p:txBody>
      </p:sp>
      <p:grpSp>
        <p:nvGrpSpPr>
          <p:cNvPr id="13" name="组合 12"/>
          <p:cNvGrpSpPr/>
          <p:nvPr/>
        </p:nvGrpSpPr>
        <p:grpSpPr>
          <a:xfrm>
            <a:off x="214070" y="800324"/>
            <a:ext cx="6042025" cy="4152434"/>
            <a:chOff x="214070" y="800324"/>
            <a:chExt cx="6042025" cy="4152434"/>
          </a:xfrm>
        </p:grpSpPr>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070" y="1270000"/>
              <a:ext cx="6042025" cy="3682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 name="圆角矩形 53"/>
            <p:cNvSpPr/>
            <p:nvPr/>
          </p:nvSpPr>
          <p:spPr>
            <a:xfrm>
              <a:off x="1633176" y="800324"/>
              <a:ext cx="2087924" cy="29256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r>
                <a:rPr lang="en-US" altLang="zh-CN" sz="1400" b="1" dirty="0">
                  <a:solidFill>
                    <a:schemeClr val="bg1"/>
                  </a:solidFill>
                  <a:latin typeface="微软雅黑" panose="020B0503020204020204" pitchFamily="34" charset="-122"/>
                  <a:ea typeface="微软雅黑" panose="020B0503020204020204" pitchFamily="34" charset="-122"/>
                </a:rPr>
                <a:t>2</a:t>
              </a:r>
              <a:r>
                <a:rPr lang="zh-CN" altLang="en-US" sz="1400" b="1" dirty="0">
                  <a:solidFill>
                    <a:schemeClr val="bg1"/>
                  </a:solidFill>
                  <a:latin typeface="微软雅黑" panose="020B0503020204020204" pitchFamily="34" charset="-122"/>
                  <a:ea typeface="微软雅黑" panose="020B0503020204020204" pitchFamily="34" charset="-122"/>
                </a:rPr>
                <a:t>、个人</a:t>
              </a:r>
              <a:r>
                <a:rPr lang="en-US" altLang="zh-CN" sz="1400" b="1" dirty="0">
                  <a:solidFill>
                    <a:schemeClr val="bg1"/>
                  </a:solidFill>
                  <a:latin typeface="微软雅黑" panose="020B0503020204020204" pitchFamily="34" charset="-122"/>
                  <a:ea typeface="微软雅黑" panose="020B0503020204020204" pitchFamily="34" charset="-122"/>
                </a:rPr>
                <a:t>/</a:t>
              </a:r>
              <a:r>
                <a:rPr lang="zh-CN" altLang="en-US" sz="1400" b="1" dirty="0">
                  <a:solidFill>
                    <a:schemeClr val="bg1"/>
                  </a:solidFill>
                  <a:latin typeface="微软雅黑" panose="020B0503020204020204" pitchFamily="34" charset="-122"/>
                  <a:ea typeface="微软雅黑" panose="020B0503020204020204" pitchFamily="34" charset="-122"/>
                </a:rPr>
                <a:t>机构均可入驻</a:t>
              </a:r>
            </a:p>
          </p:txBody>
        </p:sp>
      </p:grpSp>
      <p:grpSp>
        <p:nvGrpSpPr>
          <p:cNvPr id="33" name="组合 32"/>
          <p:cNvGrpSpPr/>
          <p:nvPr/>
        </p:nvGrpSpPr>
        <p:grpSpPr>
          <a:xfrm>
            <a:off x="232635" y="800324"/>
            <a:ext cx="6016027" cy="4668532"/>
            <a:chOff x="232635" y="800324"/>
            <a:chExt cx="6016027" cy="4668532"/>
          </a:xfrm>
        </p:grpSpPr>
        <p:pic>
          <p:nvPicPr>
            <p:cNvPr id="5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635" y="1270000"/>
              <a:ext cx="6016027" cy="4198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圆角矩形 61"/>
            <p:cNvSpPr/>
            <p:nvPr/>
          </p:nvSpPr>
          <p:spPr>
            <a:xfrm>
              <a:off x="3860800" y="800324"/>
              <a:ext cx="2171700" cy="29256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r>
                <a:rPr lang="en-US" altLang="zh-CN" sz="1400" b="1" dirty="0">
                  <a:solidFill>
                    <a:schemeClr val="bg1"/>
                  </a:solidFill>
                  <a:latin typeface="微软雅黑" panose="020B0503020204020204" pitchFamily="34" charset="-122"/>
                  <a:ea typeface="微软雅黑" panose="020B0503020204020204" pitchFamily="34" charset="-122"/>
                </a:rPr>
                <a:t>3</a:t>
              </a:r>
              <a:r>
                <a:rPr lang="zh-CN" altLang="en-US" sz="1400" b="1" dirty="0">
                  <a:solidFill>
                    <a:schemeClr val="bg1"/>
                  </a:solidFill>
                  <a:latin typeface="微软雅黑" panose="020B0503020204020204" pitchFamily="34" charset="-122"/>
                  <a:ea typeface="微软雅黑" panose="020B0503020204020204" pitchFamily="34" charset="-122"/>
                </a:rPr>
                <a:t>、编创文集</a:t>
              </a:r>
              <a:r>
                <a:rPr lang="en-US" altLang="zh-CN" sz="1400" b="1" dirty="0">
                  <a:solidFill>
                    <a:schemeClr val="bg1"/>
                  </a:solidFill>
                  <a:latin typeface="微软雅黑" panose="020B0503020204020204" pitchFamily="34" charset="-122"/>
                  <a:ea typeface="微软雅黑" panose="020B0503020204020204" pitchFamily="34" charset="-122"/>
                </a:rPr>
                <a:t>-</a:t>
              </a:r>
              <a:r>
                <a:rPr lang="zh-CN" altLang="en-US" sz="1400" b="1" dirty="0">
                  <a:solidFill>
                    <a:schemeClr val="bg1"/>
                  </a:solidFill>
                  <a:latin typeface="微软雅黑" panose="020B0503020204020204" pitchFamily="34" charset="-122"/>
                  <a:ea typeface="微软雅黑" panose="020B0503020204020204" pitchFamily="34" charset="-122"/>
                </a:rPr>
                <a:t>汇编</a:t>
              </a:r>
              <a:r>
                <a:rPr lang="en-US" altLang="zh-CN" sz="1400" b="1" dirty="0">
                  <a:solidFill>
                    <a:schemeClr val="bg1"/>
                  </a:solidFill>
                  <a:latin typeface="微软雅黑" panose="020B0503020204020204" pitchFamily="34" charset="-122"/>
                  <a:ea typeface="微软雅黑" panose="020B0503020204020204" pitchFamily="34" charset="-122"/>
                </a:rPr>
                <a:t>/</a:t>
              </a:r>
              <a:r>
                <a:rPr lang="zh-CN" altLang="en-US" sz="1400" b="1" dirty="0">
                  <a:solidFill>
                    <a:schemeClr val="bg1"/>
                  </a:solidFill>
                  <a:latin typeface="微软雅黑" panose="020B0503020204020204" pitchFamily="34" charset="-122"/>
                  <a:ea typeface="微软雅黑" panose="020B0503020204020204" pitchFamily="34" charset="-122"/>
                </a:rPr>
                <a:t>上传</a:t>
              </a:r>
            </a:p>
          </p:txBody>
        </p:sp>
      </p:grpSp>
      <p:grpSp>
        <p:nvGrpSpPr>
          <p:cNvPr id="42" name="组合 41"/>
          <p:cNvGrpSpPr/>
          <p:nvPr/>
        </p:nvGrpSpPr>
        <p:grpSpPr>
          <a:xfrm>
            <a:off x="656034" y="800324"/>
            <a:ext cx="7027466" cy="4575254"/>
            <a:chOff x="656034" y="800324"/>
            <a:chExt cx="7027466" cy="4575254"/>
          </a:xfrm>
        </p:grpSpPr>
        <p:pic>
          <p:nvPicPr>
            <p:cNvPr id="819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034" y="1270000"/>
              <a:ext cx="6113462" cy="4105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3" name="圆角矩形 62"/>
            <p:cNvSpPr/>
            <p:nvPr/>
          </p:nvSpPr>
          <p:spPr>
            <a:xfrm>
              <a:off x="6108700" y="800324"/>
              <a:ext cx="1574800" cy="29256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r>
                <a:rPr lang="en-US" altLang="zh-CN" sz="1400" b="1" dirty="0">
                  <a:solidFill>
                    <a:schemeClr val="bg1"/>
                  </a:solidFill>
                  <a:latin typeface="微软雅黑" panose="020B0503020204020204" pitchFamily="34" charset="-122"/>
                  <a:ea typeface="微软雅黑" panose="020B0503020204020204" pitchFamily="34" charset="-122"/>
                </a:rPr>
                <a:t>4</a:t>
              </a:r>
              <a:r>
                <a:rPr lang="zh-CN" altLang="en-US" sz="1400" b="1" dirty="0">
                  <a:solidFill>
                    <a:schemeClr val="bg1"/>
                  </a:solidFill>
                  <a:latin typeface="微软雅黑" panose="020B0503020204020204" pitchFamily="34" charset="-122"/>
                  <a:ea typeface="微软雅黑" panose="020B0503020204020204" pitchFamily="34" charset="-122"/>
                </a:rPr>
                <a:t>、发布推广阅读</a:t>
              </a:r>
            </a:p>
          </p:txBody>
        </p:sp>
      </p:grpSp>
      <p:grpSp>
        <p:nvGrpSpPr>
          <p:cNvPr id="43" name="组合 42"/>
          <p:cNvGrpSpPr/>
          <p:nvPr/>
        </p:nvGrpSpPr>
        <p:grpSpPr>
          <a:xfrm>
            <a:off x="1003300" y="800324"/>
            <a:ext cx="8077200" cy="4463594"/>
            <a:chOff x="1003300" y="800324"/>
            <a:chExt cx="8077200" cy="4463594"/>
          </a:xfrm>
        </p:grpSpPr>
        <p:pic>
          <p:nvPicPr>
            <p:cNvPr id="819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3300" y="1269999"/>
              <a:ext cx="7201535" cy="3993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 name="圆角矩形 63"/>
            <p:cNvSpPr/>
            <p:nvPr/>
          </p:nvSpPr>
          <p:spPr>
            <a:xfrm>
              <a:off x="7772400" y="800324"/>
              <a:ext cx="1308100" cy="29256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r>
                <a:rPr lang="en-US" altLang="zh-CN" sz="1400" b="1" dirty="0">
                  <a:solidFill>
                    <a:schemeClr val="bg1"/>
                  </a:solidFill>
                  <a:latin typeface="微软雅黑" panose="020B0503020204020204" pitchFamily="34" charset="-122"/>
                  <a:ea typeface="微软雅黑" panose="020B0503020204020204" pitchFamily="34" charset="-122"/>
                </a:rPr>
                <a:t>5</a:t>
              </a:r>
              <a:r>
                <a:rPr lang="zh-CN" altLang="en-US" sz="1400" b="1" dirty="0">
                  <a:solidFill>
                    <a:schemeClr val="bg1"/>
                  </a:solidFill>
                  <a:latin typeface="微软雅黑" panose="020B0503020204020204" pitchFamily="34" charset="-122"/>
                  <a:ea typeface="微软雅黑" panose="020B0503020204020204" pitchFamily="34" charset="-122"/>
                </a:rPr>
                <a:t>、知网书</a:t>
              </a:r>
            </a:p>
          </p:txBody>
        </p:sp>
      </p:grpSp>
      <p:pic>
        <p:nvPicPr>
          <p:cNvPr id="8198"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11337" y="1308100"/>
            <a:ext cx="6542584" cy="387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4195" y="1270000"/>
            <a:ext cx="8498005" cy="3771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69154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barn(inVertical)">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barn(inVertical)">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198"/>
                                        </p:tgtEl>
                                        <p:attrNameLst>
                                          <p:attrName>style.visibility</p:attrName>
                                        </p:attrNameLst>
                                      </p:cBhvr>
                                      <p:to>
                                        <p:strVal val="visible"/>
                                      </p:to>
                                    </p:set>
                                    <p:animEffect transition="in" filter="barn(inVertical)">
                                      <p:cBhvr>
                                        <p:cTn id="27" dur="500"/>
                                        <p:tgtEl>
                                          <p:spTgt spid="8198"/>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8199"/>
                                        </p:tgtEl>
                                        <p:attrNameLst>
                                          <p:attrName>style.visibility</p:attrName>
                                        </p:attrNameLst>
                                      </p:cBhvr>
                                      <p:to>
                                        <p:strVal val="visible"/>
                                      </p:to>
                                    </p:set>
                                    <p:anim calcmode="lin" valueType="num">
                                      <p:cBhvr>
                                        <p:cTn id="32" dur="500" fill="hold"/>
                                        <p:tgtEl>
                                          <p:spTgt spid="8199"/>
                                        </p:tgtEl>
                                        <p:attrNameLst>
                                          <p:attrName>ppt_w</p:attrName>
                                        </p:attrNameLst>
                                      </p:cBhvr>
                                      <p:tavLst>
                                        <p:tav tm="0">
                                          <p:val>
                                            <p:fltVal val="0"/>
                                          </p:val>
                                        </p:tav>
                                        <p:tav tm="100000">
                                          <p:val>
                                            <p:strVal val="#ppt_w"/>
                                          </p:val>
                                        </p:tav>
                                      </p:tavLst>
                                    </p:anim>
                                    <p:anim calcmode="lin" valueType="num">
                                      <p:cBhvr>
                                        <p:cTn id="33" dur="500" fill="hold"/>
                                        <p:tgtEl>
                                          <p:spTgt spid="8199"/>
                                        </p:tgtEl>
                                        <p:attrNameLst>
                                          <p:attrName>ppt_h</p:attrName>
                                        </p:attrNameLst>
                                      </p:cBhvr>
                                      <p:tavLst>
                                        <p:tav tm="0">
                                          <p:val>
                                            <p:fltVal val="0"/>
                                          </p:val>
                                        </p:tav>
                                        <p:tav tm="100000">
                                          <p:val>
                                            <p:strVal val="#ppt_h"/>
                                          </p:val>
                                        </p:tav>
                                      </p:tavLst>
                                    </p:anim>
                                    <p:animEffect transition="in" filter="fade">
                                      <p:cBhvr>
                                        <p:cTn id="34" dur="500"/>
                                        <p:tgtEl>
                                          <p:spTgt spid="8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TextBox 24"/>
          <p:cNvSpPr txBox="1"/>
          <p:nvPr/>
        </p:nvSpPr>
        <p:spPr>
          <a:xfrm>
            <a:off x="663411" y="933844"/>
            <a:ext cx="7612862" cy="2562222"/>
          </a:xfrm>
          <a:prstGeom prst="rect">
            <a:avLst/>
          </a:prstGeom>
          <a:noFill/>
          <a:ln>
            <a:noFill/>
          </a:ln>
        </p:spPr>
        <p:txBody>
          <a:bodyPr wrap="square" lIns="68562" tIns="34281" rIns="68562" bIns="34281" rtlCol="0" anchor="ctr">
            <a:spAutoFit/>
          </a:bodyPr>
          <a:lstStyle/>
          <a:p>
            <a:pPr algn="ctr">
              <a:lnSpc>
                <a:spcPct val="150000"/>
              </a:lnSpc>
            </a:pPr>
            <a:r>
              <a:rPr lang="zh-CN" altLang="en-US" sz="3600" b="1" dirty="0">
                <a:solidFill>
                  <a:srgbClr val="C00000"/>
                </a:solidFill>
                <a:latin typeface="微软雅黑" pitchFamily="34" charset="-122"/>
                <a:ea typeface="微软雅黑" pitchFamily="34" charset="-122"/>
              </a:rPr>
              <a:t>知网以优质线上资源和线上活动</a:t>
            </a:r>
            <a:endParaRPr lang="en-US" altLang="zh-CN" sz="3600" b="1" dirty="0">
              <a:solidFill>
                <a:srgbClr val="C00000"/>
              </a:solidFill>
              <a:latin typeface="微软雅黑" pitchFamily="34" charset="-122"/>
              <a:ea typeface="微软雅黑" pitchFamily="34" charset="-122"/>
            </a:endParaRPr>
          </a:p>
          <a:p>
            <a:pPr algn="ctr">
              <a:lnSpc>
                <a:spcPct val="150000"/>
              </a:lnSpc>
            </a:pPr>
            <a:r>
              <a:rPr lang="zh-CN" altLang="en-US" sz="3600" b="1" dirty="0">
                <a:solidFill>
                  <a:srgbClr val="C00000"/>
                </a:solidFill>
                <a:latin typeface="微软雅黑" pitchFamily="34" charset="-122"/>
                <a:ea typeface="微软雅黑" pitchFamily="34" charset="-122"/>
              </a:rPr>
              <a:t>以及先进的信息化技术</a:t>
            </a:r>
            <a:endParaRPr lang="en-US" altLang="zh-CN" sz="3600" b="1" dirty="0">
              <a:solidFill>
                <a:srgbClr val="C00000"/>
              </a:solidFill>
              <a:latin typeface="微软雅黑" pitchFamily="34" charset="-122"/>
              <a:ea typeface="微软雅黑" pitchFamily="34" charset="-122"/>
            </a:endParaRPr>
          </a:p>
          <a:p>
            <a:pPr algn="ctr">
              <a:lnSpc>
                <a:spcPct val="150000"/>
              </a:lnSpc>
            </a:pPr>
            <a:r>
              <a:rPr lang="zh-CN" altLang="en-US" sz="3600" b="1" dirty="0">
                <a:solidFill>
                  <a:srgbClr val="C00000"/>
                </a:solidFill>
                <a:latin typeface="微软雅黑" pitchFamily="34" charset="-122"/>
                <a:ea typeface="微软雅黑" pitchFamily="34" charset="-122"/>
              </a:rPr>
              <a:t>丰富图书馆读者服务内容</a:t>
            </a:r>
          </a:p>
        </p:txBody>
      </p:sp>
    </p:spTree>
    <p:custDataLst>
      <p:tags r:id="rId1"/>
    </p:custDataLst>
    <p:extLst>
      <p:ext uri="{BB962C8B-B14F-4D97-AF65-F5344CB8AC3E}">
        <p14:creationId xmlns:p14="http://schemas.microsoft.com/office/powerpoint/2010/main" val="9431623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56"/>
          <p:cNvSpPr txBox="1"/>
          <p:nvPr/>
        </p:nvSpPr>
        <p:spPr>
          <a:xfrm>
            <a:off x="863600" y="2028329"/>
            <a:ext cx="7366000" cy="1015663"/>
          </a:xfrm>
          <a:prstGeom prst="rect">
            <a:avLst/>
          </a:prstGeom>
          <a:noFill/>
        </p:spPr>
        <p:txBody>
          <a:bodyPr wrap="square" rtlCol="0">
            <a:spAutoFit/>
          </a:bodyPr>
          <a:lstStyle/>
          <a:p>
            <a:pPr algn="ctr"/>
            <a:r>
              <a:rPr lang="en-US" altLang="zh-CN" sz="6000" b="1" spc="300" dirty="0">
                <a:solidFill>
                  <a:srgbClr val="C00000"/>
                </a:solidFill>
                <a:latin typeface="微软雅黑" panose="020B0503020204020204" pitchFamily="34" charset="-122"/>
                <a:ea typeface="微软雅黑" panose="020B0503020204020204" pitchFamily="34" charset="-122"/>
              </a:rPr>
              <a:t>2</a:t>
            </a:r>
            <a:r>
              <a:rPr lang="zh-CN" altLang="en-US" sz="6000" b="1" spc="300" dirty="0">
                <a:solidFill>
                  <a:srgbClr val="C00000"/>
                </a:solidFill>
                <a:latin typeface="微软雅黑" panose="020B0503020204020204" pitchFamily="34" charset="-122"/>
                <a:ea typeface="微软雅黑" panose="020B0503020204020204" pitchFamily="34" charset="-122"/>
              </a:rPr>
              <a:t>、</a:t>
            </a:r>
            <a:r>
              <a:rPr lang="en-US" altLang="zh-CN" sz="6000" b="1" spc="300" dirty="0">
                <a:solidFill>
                  <a:srgbClr val="C00000"/>
                </a:solidFill>
                <a:latin typeface="微软雅黑" panose="020B0503020204020204" pitchFamily="34" charset="-122"/>
                <a:ea typeface="微软雅黑" panose="020B0503020204020204" pitchFamily="34" charset="-122"/>
              </a:rPr>
              <a:t> </a:t>
            </a:r>
            <a:r>
              <a:rPr lang="zh-CN" altLang="en-US" sz="6000" b="1" spc="300" dirty="0">
                <a:solidFill>
                  <a:srgbClr val="C00000"/>
                </a:solidFill>
                <a:latin typeface="微软雅黑" panose="020B0503020204020204" pitchFamily="34" charset="-122"/>
                <a:ea typeface="微软雅黑" panose="020B0503020204020204" pitchFamily="34" charset="-122"/>
              </a:rPr>
              <a:t>数字资源建设</a:t>
            </a:r>
          </a:p>
        </p:txBody>
      </p:sp>
    </p:spTree>
    <p:custDataLst>
      <p:tags r:id="rId1"/>
    </p:custDataLst>
    <p:extLst>
      <p:ext uri="{BB962C8B-B14F-4D97-AF65-F5344CB8AC3E}">
        <p14:creationId xmlns:p14="http://schemas.microsoft.com/office/powerpoint/2010/main" val="4226425882"/>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068621"/>
            <a:ext cx="7010400" cy="4074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27000" y="138242"/>
            <a:ext cx="8864600" cy="523220"/>
          </a:xfrm>
          <a:prstGeom prst="rect">
            <a:avLst/>
          </a:prstGeom>
          <a:noFill/>
        </p:spPr>
        <p:txBody>
          <a:bodyPr wrap="square" rtlCol="0">
            <a:spAutoFit/>
          </a:bodyPr>
          <a:lstStyle/>
          <a:p>
            <a:pPr algn="ctr"/>
            <a:r>
              <a:rPr lang="zh-CN" altLang="en-US" sz="2800" b="1" dirty="0">
                <a:solidFill>
                  <a:srgbClr val="C00000"/>
                </a:solidFill>
                <a:latin typeface="微软雅黑" panose="020B0503020204020204" pitchFamily="34" charset="-122"/>
                <a:ea typeface="微软雅黑" panose="020B0503020204020204" pitchFamily="34" charset="-122"/>
              </a:rPr>
              <a:t>案例：北京电子科技职业学院图书馆资源保障体系</a:t>
            </a:r>
            <a:endParaRPr lang="en-US" altLang="zh-CN" sz="2800" b="1" dirty="0">
              <a:solidFill>
                <a:srgbClr val="C00000"/>
              </a:solidFill>
              <a:latin typeface="微软雅黑" panose="020B0503020204020204" pitchFamily="34" charset="-122"/>
              <a:ea typeface="微软雅黑" panose="020B0503020204020204" pitchFamily="34" charset="-122"/>
            </a:endParaRPr>
          </a:p>
        </p:txBody>
      </p:sp>
      <p:sp>
        <p:nvSpPr>
          <p:cNvPr id="5" name="TextBox 4"/>
          <p:cNvSpPr txBox="1"/>
          <p:nvPr/>
        </p:nvSpPr>
        <p:spPr>
          <a:xfrm>
            <a:off x="215900" y="679102"/>
            <a:ext cx="8928100" cy="328936"/>
          </a:xfrm>
          <a:prstGeom prst="rect">
            <a:avLst/>
          </a:prstGeom>
          <a:noFill/>
        </p:spPr>
        <p:txBody>
          <a:bodyPr wrap="square" rtlCol="0">
            <a:spAutoFit/>
          </a:bodyPr>
          <a:lstStyle/>
          <a:p>
            <a:pPr>
              <a:lnSpc>
                <a:spcPct val="120000"/>
              </a:lnSpc>
            </a:pPr>
            <a:r>
              <a:rPr lang="zh-CN" altLang="en-US" sz="1400" dirty="0">
                <a:latin typeface="微软雅黑" panose="020B0503020204020204" pitchFamily="34" charset="-122"/>
                <a:ea typeface="微软雅黑" panose="020B0503020204020204" pitchFamily="34" charset="-122"/>
              </a:rPr>
              <a:t>整合了跨库检索系统，为读者获取信息资源搭建了开放灵活的网络平台，服务区域经济社会发展。</a:t>
            </a:r>
            <a:endParaRPr lang="zh-CN" altLang="en-US" sz="1400" dirty="0">
              <a:solidFill>
                <a:srgbClr val="FF0000"/>
              </a:solidFill>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1499100362"/>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3017520" y="-731954"/>
            <a:ext cx="2907792" cy="2386369"/>
            <a:chOff x="1278794" y="3334906"/>
            <a:chExt cx="914014" cy="914014"/>
          </a:xfrm>
        </p:grpSpPr>
        <p:grpSp>
          <p:nvGrpSpPr>
            <p:cNvPr id="16" name="组合 15"/>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18" name="同心圆 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椭圆 1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TextBox 61"/>
            <p:cNvSpPr txBox="1"/>
            <p:nvPr/>
          </p:nvSpPr>
          <p:spPr>
            <a:xfrm>
              <a:off x="1443719" y="3591858"/>
              <a:ext cx="59026" cy="127845"/>
            </a:xfrm>
            <a:prstGeom prst="rect">
              <a:avLst/>
            </a:prstGeom>
            <a:noFill/>
          </p:spPr>
          <p:txBody>
            <a:bodyPr wrap="none" rtlCol="0">
              <a:spAutoFit/>
            </a:bodyPr>
            <a:lstStyle/>
            <a:p>
              <a:endParaRPr lang="zh-CN" altLang="en-US" sz="2000" dirty="0">
                <a:latin typeface="Watford DB" pitchFamily="2" charset="0"/>
                <a:ea typeface="造字工房劲黑（非商用）常规体" pitchFamily="50" charset="-122"/>
              </a:endParaRPr>
            </a:p>
          </p:txBody>
        </p:sp>
      </p:grpSp>
      <p:sp>
        <p:nvSpPr>
          <p:cNvPr id="20" name="TextBox 56"/>
          <p:cNvSpPr txBox="1"/>
          <p:nvPr/>
        </p:nvSpPr>
        <p:spPr>
          <a:xfrm>
            <a:off x="2887471" y="283607"/>
            <a:ext cx="3191256" cy="707886"/>
          </a:xfrm>
          <a:prstGeom prst="rect">
            <a:avLst/>
          </a:prstGeom>
          <a:noFill/>
        </p:spPr>
        <p:txBody>
          <a:bodyPr wrap="square" rtlCol="0">
            <a:spAutoFit/>
          </a:bodyPr>
          <a:lstStyle/>
          <a:p>
            <a:pPr algn="ctr"/>
            <a:r>
              <a:rPr lang="en-US" altLang="zh-CN" sz="4000" b="1" spc="300" dirty="0">
                <a:solidFill>
                  <a:srgbClr val="C00000"/>
                </a:solidFill>
                <a:latin typeface="微软雅黑" panose="020B0503020204020204" pitchFamily="34" charset="-122"/>
                <a:ea typeface="微软雅黑" panose="020B0503020204020204" pitchFamily="34" charset="-122"/>
              </a:rPr>
              <a:t>CNKI</a:t>
            </a:r>
            <a:endParaRPr lang="zh-CN" altLang="en-US" sz="4000" b="1" spc="300" dirty="0">
              <a:solidFill>
                <a:srgbClr val="C00000"/>
              </a:solidFill>
              <a:latin typeface="微软雅黑" panose="020B0503020204020204" pitchFamily="34" charset="-122"/>
              <a:ea typeface="微软雅黑" panose="020B0503020204020204" pitchFamily="34" charset="-122"/>
            </a:endParaRPr>
          </a:p>
        </p:txBody>
      </p:sp>
      <p:cxnSp>
        <p:nvCxnSpPr>
          <p:cNvPr id="21" name="直接连接符 20"/>
          <p:cNvCxnSpPr/>
          <p:nvPr/>
        </p:nvCxnSpPr>
        <p:spPr>
          <a:xfrm>
            <a:off x="0" y="1917691"/>
            <a:ext cx="9144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931599" y="2175500"/>
            <a:ext cx="7280801" cy="646331"/>
          </a:xfrm>
          <a:prstGeom prst="rect">
            <a:avLst/>
          </a:prstGeom>
          <a:noFill/>
        </p:spPr>
        <p:txBody>
          <a:bodyPr wrap="square" rtlCol="0">
            <a:spAutoFit/>
          </a:bodyPr>
          <a:lstStyle/>
          <a:p>
            <a:pPr algn="ctr"/>
            <a:r>
              <a:rPr lang="zh-CN" altLang="en-US" sz="3600" b="1" dirty="0">
                <a:solidFill>
                  <a:srgbClr val="C00000"/>
                </a:solidFill>
                <a:latin typeface="微软雅黑" panose="020B0503020204020204" pitchFamily="34" charset="-122"/>
                <a:ea typeface="微软雅黑" panose="020B0503020204020204" pitchFamily="34" charset="-122"/>
              </a:rPr>
              <a:t>提供海内外优质数字资源服务</a:t>
            </a:r>
          </a:p>
        </p:txBody>
      </p:sp>
      <p:sp>
        <p:nvSpPr>
          <p:cNvPr id="28" name="Rectangle 4"/>
          <p:cNvSpPr txBox="1">
            <a:spLocks noChangeArrowheads="1"/>
          </p:cNvSpPr>
          <p:nvPr/>
        </p:nvSpPr>
        <p:spPr bwMode="auto">
          <a:xfrm>
            <a:off x="2672422" y="3218149"/>
            <a:ext cx="4695710" cy="1320083"/>
          </a:xfrm>
          <a:prstGeom prst="rect">
            <a:avLst/>
          </a:prstGeom>
          <a:noFill/>
          <a:ln>
            <a:noFill/>
          </a:ln>
          <a:effectLs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marL="285750" indent="-285750" algn="l">
              <a:buFont typeface="Wingdings" panose="05000000000000000000" pitchFamily="2" charset="2"/>
              <a:buChar char="Ø"/>
            </a:pPr>
            <a:endParaRPr lang="en-US" altLang="zh-CN" dirty="0">
              <a:solidFill>
                <a:srgbClr val="0033CC"/>
              </a:solidFill>
              <a:latin typeface="微软雅黑" panose="020B0503020204020204" pitchFamily="34" charset="-122"/>
              <a:ea typeface="微软雅黑" panose="020B0503020204020204" pitchFamily="34" charset="-122"/>
            </a:endParaRPr>
          </a:p>
          <a:p>
            <a:pPr marL="285750" indent="-285750" algn="l">
              <a:buFont typeface="Wingdings" panose="05000000000000000000" pitchFamily="2" charset="2"/>
              <a:buChar char="Ø"/>
            </a:pPr>
            <a:endParaRPr lang="en-US" altLang="zh-CN" dirty="0">
              <a:solidFill>
                <a:srgbClr val="0033CC"/>
              </a:solidFill>
              <a:latin typeface="微软雅黑" panose="020B0503020204020204" pitchFamily="34" charset="-122"/>
              <a:ea typeface="微软雅黑" panose="020B0503020204020204" pitchFamily="34" charset="-122"/>
            </a:endParaRPr>
          </a:p>
          <a:p>
            <a:pPr marL="285750" indent="-285750" algn="l">
              <a:lnSpc>
                <a:spcPct val="150000"/>
              </a:lnSpc>
              <a:buFont typeface="Wingdings" panose="05000000000000000000" pitchFamily="2" charset="2"/>
              <a:buChar char="Ø"/>
            </a:pPr>
            <a:r>
              <a:rPr lang="zh-CN" altLang="en-US" dirty="0">
                <a:solidFill>
                  <a:srgbClr val="0033CC"/>
                </a:solidFill>
                <a:latin typeface="微软雅黑" panose="020B0503020204020204" pitchFamily="34" charset="-122"/>
                <a:ea typeface="微软雅黑" panose="020B0503020204020204" pitchFamily="34" charset="-122"/>
              </a:rPr>
              <a:t>优质文献资源科研服务体系</a:t>
            </a:r>
            <a:endParaRPr lang="en-US" altLang="zh-CN" dirty="0">
              <a:solidFill>
                <a:srgbClr val="0033CC"/>
              </a:solidFill>
              <a:latin typeface="微软雅黑" panose="020B0503020204020204" pitchFamily="34" charset="-122"/>
              <a:ea typeface="微软雅黑" panose="020B0503020204020204" pitchFamily="34" charset="-122"/>
            </a:endParaRPr>
          </a:p>
          <a:p>
            <a:pPr marL="285750" indent="-285750" algn="l">
              <a:lnSpc>
                <a:spcPct val="150000"/>
              </a:lnSpc>
              <a:buFont typeface="Wingdings" panose="05000000000000000000" pitchFamily="2" charset="2"/>
              <a:buChar char="Ø"/>
            </a:pPr>
            <a:r>
              <a:rPr lang="zh-CN" altLang="en-US" dirty="0">
                <a:solidFill>
                  <a:srgbClr val="0033CC"/>
                </a:solidFill>
                <a:latin typeface="微软雅黑" panose="020B0503020204020204" pitchFamily="34" charset="-122"/>
                <a:ea typeface="微软雅黑" panose="020B0503020204020204" pitchFamily="34" charset="-122"/>
              </a:rPr>
              <a:t>职业教育特色资源教学服务体系</a:t>
            </a:r>
            <a:endParaRPr lang="en-US" altLang="zh-CN" dirty="0">
              <a:solidFill>
                <a:srgbClr val="0033CC"/>
              </a:solidFill>
              <a:latin typeface="微软雅黑" panose="020B0503020204020204" pitchFamily="34" charset="-122"/>
              <a:ea typeface="微软雅黑" panose="020B0503020204020204" pitchFamily="34" charset="-122"/>
            </a:endParaRPr>
          </a:p>
          <a:p>
            <a:pPr marL="285750" indent="-285750" algn="l">
              <a:lnSpc>
                <a:spcPct val="150000"/>
              </a:lnSpc>
              <a:buFont typeface="Wingdings" panose="05000000000000000000" pitchFamily="2" charset="2"/>
              <a:buChar char="Ø"/>
            </a:pPr>
            <a:r>
              <a:rPr lang="zh-CN" altLang="en-US" dirty="0">
                <a:solidFill>
                  <a:srgbClr val="0033CC"/>
                </a:solidFill>
                <a:latin typeface="微软雅黑" panose="020B0503020204020204" pitchFamily="34" charset="-122"/>
                <a:ea typeface="微软雅黑" panose="020B0503020204020204" pitchFamily="34" charset="-122"/>
              </a:rPr>
              <a:t>职业教育国际优质资源服务体系</a:t>
            </a:r>
            <a:endParaRPr lang="en-US" altLang="zh-CN" dirty="0">
              <a:solidFill>
                <a:srgbClr val="0033CC"/>
              </a:solidFill>
              <a:latin typeface="微软雅黑" panose="020B0503020204020204" pitchFamily="34" charset="-122"/>
              <a:ea typeface="微软雅黑" panose="020B0503020204020204" pitchFamily="34" charset="-122"/>
            </a:endParaRPr>
          </a:p>
          <a:p>
            <a:pPr marL="285750" indent="-285750" algn="l">
              <a:buFont typeface="Wingdings" panose="05000000000000000000" pitchFamily="2" charset="2"/>
              <a:buChar char="Ø"/>
            </a:pPr>
            <a:endParaRPr lang="en-US" altLang="zh-CN" dirty="0">
              <a:solidFill>
                <a:srgbClr val="0033CC"/>
              </a:solidFill>
              <a:latin typeface="微软雅黑" panose="020B0503020204020204" pitchFamily="34" charset="-122"/>
              <a:ea typeface="微软雅黑" panose="020B0503020204020204" pitchFamily="34" charset="-122"/>
            </a:endParaRPr>
          </a:p>
          <a:p>
            <a:pPr algn="l"/>
            <a:endParaRPr lang="zh-CN" altLang="en-US" dirty="0">
              <a:solidFill>
                <a:srgbClr val="0033CC"/>
              </a:solidFill>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3347561195"/>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utoShape 3"/>
          <p:cNvSpPr>
            <a:spLocks noChangeArrowheads="1"/>
          </p:cNvSpPr>
          <p:nvPr/>
        </p:nvSpPr>
        <p:spPr bwMode="auto">
          <a:xfrm>
            <a:off x="612140" y="2640330"/>
            <a:ext cx="2208530" cy="574675"/>
          </a:xfrm>
          <a:prstGeom prst="homePlate">
            <a:avLst>
              <a:gd name="adj" fmla="val 16171"/>
            </a:avLst>
          </a:prstGeom>
          <a:solidFill>
            <a:srgbClr val="C00000"/>
          </a:solidFill>
          <a:ln w="9525">
            <a:solidFill>
              <a:srgbClr val="C00000"/>
            </a:solidFill>
            <a:miter lim="800000"/>
          </a:ln>
          <a:effectLst>
            <a:outerShdw blurRad="50800" dist="38100" dir="2700000" algn="tl" rotWithShape="0">
              <a:prstClr val="black">
                <a:alpha val="40000"/>
              </a:prstClr>
            </a:outerShdw>
          </a:effectLst>
        </p:spPr>
        <p:txBody>
          <a:bodyPr lIns="36000" tIns="36000" rIns="36000" bIns="36000" anchor="ctr"/>
          <a:lstStyle/>
          <a:p>
            <a:pPr marL="0" marR="0" lvl="0" indent="0" algn="ctr" defTabSz="914400" rtl="0" eaLnBrk="1" fontAlgn="base" latinLnBrk="0" hangingPunct="1">
              <a:lnSpc>
                <a:spcPct val="110000"/>
              </a:lnSpc>
              <a:spcBef>
                <a:spcPct val="50000"/>
              </a:spcBef>
              <a:spcAft>
                <a:spcPct val="0"/>
              </a:spcAft>
              <a:buClr>
                <a:srgbClr val="003366"/>
              </a:buClr>
              <a:buSzTx/>
              <a:buFont typeface="Wingdings" panose="05000000000000000000" pitchFamily="2" charset="2"/>
              <a:buNone/>
              <a:defRPr/>
            </a:pPr>
            <a:r>
              <a:rPr kumimoji="0" lang="zh-CN" altLang="en-US" sz="2000" b="1" i="0" u="none" strike="noStrike" kern="1200" cap="none" spc="0" normalizeH="0" baseline="0" noProof="1">
                <a:ln>
                  <a:noFill/>
                </a:ln>
                <a:solidFill>
                  <a:schemeClr val="bg1"/>
                </a:solidFill>
                <a:effectLst/>
                <a:uLnTx/>
                <a:uFillTx/>
                <a:latin typeface="微软雅黑" panose="020B0503020204020204" pitchFamily="34" charset="-122"/>
                <a:ea typeface="微软雅黑" panose="020B0503020204020204" pitchFamily="34" charset="-122"/>
                <a:cs typeface="+mn-ea"/>
              </a:rPr>
              <a:t>源数据库</a:t>
            </a:r>
            <a:endParaRPr kumimoji="0" lang="zh-CN" altLang="en-US" sz="2000" b="1" i="0" u="none" strike="noStrike" kern="1200" cap="none" spc="0" normalizeH="0" baseline="0" noProof="1">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12294" name="TextBox 12"/>
          <p:cNvSpPr txBox="1"/>
          <p:nvPr/>
        </p:nvSpPr>
        <p:spPr>
          <a:xfrm>
            <a:off x="777240" y="3361055"/>
            <a:ext cx="1800225" cy="369332"/>
          </a:xfrm>
          <a:prstGeom prst="rect">
            <a:avLst/>
          </a:prstGeom>
          <a:noFill/>
          <a:ln w="9525">
            <a:noFill/>
          </a:ln>
        </p:spPr>
        <p:txBody>
          <a:bodyPr anchor="t">
            <a:spAutoFit/>
          </a:bodyPr>
          <a:lstStyle/>
          <a:p>
            <a:pPr lvl="0" indent="0"/>
            <a:r>
              <a:rPr lang="en-US" altLang="zh-CN" b="1" dirty="0">
                <a:solidFill>
                  <a:srgbClr val="0033CC"/>
                </a:solidFill>
                <a:latin typeface="微软雅黑" panose="020B0503020204020204" pitchFamily="34" charset="-122"/>
                <a:ea typeface="微软雅黑" panose="020B0503020204020204" pitchFamily="34" charset="-122"/>
              </a:rPr>
              <a:t>1995-2017</a:t>
            </a:r>
            <a:r>
              <a:rPr lang="zh-CN" altLang="en-US" b="1" dirty="0">
                <a:solidFill>
                  <a:srgbClr val="0033CC"/>
                </a:solidFill>
                <a:latin typeface="微软雅黑" panose="020B0503020204020204" pitchFamily="34" charset="-122"/>
                <a:ea typeface="微软雅黑" panose="020B0503020204020204" pitchFamily="34" charset="-122"/>
              </a:rPr>
              <a:t>年</a:t>
            </a:r>
          </a:p>
        </p:txBody>
      </p:sp>
      <p:sp>
        <p:nvSpPr>
          <p:cNvPr id="12296" name="TextBox 17"/>
          <p:cNvSpPr txBox="1"/>
          <p:nvPr/>
        </p:nvSpPr>
        <p:spPr>
          <a:xfrm>
            <a:off x="6330950" y="3361055"/>
            <a:ext cx="1800225" cy="369332"/>
          </a:xfrm>
          <a:prstGeom prst="rect">
            <a:avLst/>
          </a:prstGeom>
          <a:noFill/>
          <a:ln w="9525">
            <a:noFill/>
          </a:ln>
        </p:spPr>
        <p:txBody>
          <a:bodyPr anchor="t">
            <a:spAutoFit/>
          </a:bodyPr>
          <a:lstStyle/>
          <a:p>
            <a:pPr lvl="0" indent="0"/>
            <a:r>
              <a:rPr lang="en-US" altLang="zh-CN" b="1" dirty="0">
                <a:solidFill>
                  <a:srgbClr val="0033CC"/>
                </a:solidFill>
                <a:latin typeface="微软雅黑" panose="020B0503020204020204" pitchFamily="34" charset="-122"/>
                <a:ea typeface="微软雅黑" panose="020B0503020204020204" pitchFamily="34" charset="-122"/>
              </a:rPr>
              <a:t>2008</a:t>
            </a:r>
            <a:r>
              <a:rPr lang="en-US" altLang="zh-CN" b="1" dirty="0">
                <a:solidFill>
                  <a:srgbClr val="0033CC"/>
                </a:solidFill>
                <a:latin typeface="微软雅黑" panose="020B0503020204020204" pitchFamily="34" charset="-122"/>
                <a:ea typeface="微软雅黑" panose="020B0503020204020204" pitchFamily="34" charset="-122"/>
                <a:sym typeface="Arial" panose="020B0604020202020204" pitchFamily="34" charset="0"/>
              </a:rPr>
              <a:t>-2017</a:t>
            </a:r>
            <a:r>
              <a:rPr lang="zh-CN" altLang="en-US" b="1" dirty="0">
                <a:solidFill>
                  <a:srgbClr val="0033CC"/>
                </a:solidFill>
                <a:latin typeface="微软雅黑" panose="020B0503020204020204" pitchFamily="34" charset="-122"/>
                <a:ea typeface="微软雅黑" panose="020B0503020204020204" pitchFamily="34" charset="-122"/>
                <a:sym typeface="Arial" panose="020B0604020202020204" pitchFamily="34" charset="0"/>
              </a:rPr>
              <a:t>年</a:t>
            </a:r>
          </a:p>
        </p:txBody>
      </p:sp>
      <p:sp>
        <p:nvSpPr>
          <p:cNvPr id="12298" name="TextBox 21"/>
          <p:cNvSpPr txBox="1"/>
          <p:nvPr/>
        </p:nvSpPr>
        <p:spPr>
          <a:xfrm>
            <a:off x="652780" y="776774"/>
            <a:ext cx="1063625" cy="1938992"/>
          </a:xfrm>
          <a:prstGeom prst="rect">
            <a:avLst/>
          </a:prstGeom>
          <a:noFill/>
          <a:ln w="9525">
            <a:noFill/>
          </a:ln>
        </p:spPr>
        <p:txBody>
          <a:bodyPr wrap="square" anchor="t">
            <a:spAutoFit/>
          </a:bodyPr>
          <a:lstStyle/>
          <a:p>
            <a:pPr lvl="0" indent="0">
              <a:lnSpc>
                <a:spcPct val="150000"/>
              </a:lnSpc>
            </a:pPr>
            <a:r>
              <a:rPr lang="zh-CN" altLang="en-US" sz="1600" b="1" dirty="0">
                <a:solidFill>
                  <a:srgbClr val="C00000"/>
                </a:solidFill>
                <a:latin typeface="微软雅黑" panose="020B0503020204020204" pitchFamily="34" charset="-122"/>
                <a:ea typeface="微软雅黑" panose="020B0503020204020204" pitchFamily="34" charset="-122"/>
              </a:rPr>
              <a:t>报纸文献</a:t>
            </a:r>
          </a:p>
          <a:p>
            <a:pPr lvl="0" indent="0">
              <a:lnSpc>
                <a:spcPct val="150000"/>
              </a:lnSpc>
            </a:pPr>
            <a:r>
              <a:rPr lang="zh-CN" altLang="en-US" sz="1600" b="1" dirty="0">
                <a:solidFill>
                  <a:srgbClr val="C00000"/>
                </a:solidFill>
                <a:latin typeface="微软雅黑" panose="020B0503020204020204" pitchFamily="34" charset="-122"/>
                <a:ea typeface="微软雅黑" panose="020B0503020204020204" pitchFamily="34" charset="-122"/>
              </a:rPr>
              <a:t>会议论文</a:t>
            </a:r>
          </a:p>
          <a:p>
            <a:pPr lvl="0" indent="0">
              <a:lnSpc>
                <a:spcPct val="150000"/>
              </a:lnSpc>
            </a:pPr>
            <a:r>
              <a:rPr lang="zh-CN" altLang="en-US" sz="1600" b="1" dirty="0">
                <a:solidFill>
                  <a:srgbClr val="C00000"/>
                </a:solidFill>
                <a:latin typeface="微软雅黑" panose="020B0503020204020204" pitchFamily="34" charset="-122"/>
                <a:ea typeface="微软雅黑" panose="020B0503020204020204" pitchFamily="34" charset="-122"/>
              </a:rPr>
              <a:t>学位论文</a:t>
            </a:r>
          </a:p>
          <a:p>
            <a:pPr lvl="0" indent="0">
              <a:lnSpc>
                <a:spcPct val="150000"/>
              </a:lnSpc>
            </a:pPr>
            <a:r>
              <a:rPr lang="zh-CN" altLang="en-US" sz="1600" b="1" dirty="0">
                <a:solidFill>
                  <a:srgbClr val="C00000"/>
                </a:solidFill>
                <a:latin typeface="微软雅黑" panose="020B0503020204020204" pitchFamily="34" charset="-122"/>
                <a:ea typeface="微软雅黑" panose="020B0503020204020204" pitchFamily="34" charset="-122"/>
              </a:rPr>
              <a:t>学术辑刊</a:t>
            </a:r>
          </a:p>
          <a:p>
            <a:pPr lvl="0" indent="0">
              <a:lnSpc>
                <a:spcPct val="150000"/>
              </a:lnSpc>
            </a:pPr>
            <a:r>
              <a:rPr lang="zh-CN" altLang="en-US" sz="1600" b="1" dirty="0">
                <a:solidFill>
                  <a:srgbClr val="C00000"/>
                </a:solidFill>
                <a:latin typeface="微软雅黑" panose="020B0503020204020204" pitchFamily="34" charset="-122"/>
                <a:ea typeface="微软雅黑" panose="020B0503020204020204" pitchFamily="34" charset="-122"/>
              </a:rPr>
              <a:t>学术期刊</a:t>
            </a:r>
          </a:p>
        </p:txBody>
      </p:sp>
      <p:cxnSp>
        <p:nvCxnSpPr>
          <p:cNvPr id="39" name="直接箭头连接符 38"/>
          <p:cNvCxnSpPr/>
          <p:nvPr/>
        </p:nvCxnSpPr>
        <p:spPr>
          <a:xfrm flipV="1">
            <a:off x="137160" y="3278505"/>
            <a:ext cx="8450580" cy="952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302" name="矩形 18"/>
          <p:cNvSpPr/>
          <p:nvPr/>
        </p:nvSpPr>
        <p:spPr>
          <a:xfrm>
            <a:off x="632460" y="3792855"/>
            <a:ext cx="7025640" cy="1200329"/>
          </a:xfrm>
          <a:prstGeom prst="rect">
            <a:avLst/>
          </a:prstGeom>
          <a:noFill/>
          <a:ln w="9525">
            <a:noFill/>
          </a:ln>
        </p:spPr>
        <p:txBody>
          <a:bodyPr wrap="square" anchor="t">
            <a:spAutoFit/>
          </a:bodyPr>
          <a:lstStyle/>
          <a:p>
            <a:pPr lvl="0" indent="0">
              <a:lnSpc>
                <a:spcPct val="150000"/>
              </a:lnSpc>
              <a:buFont typeface="Wingdings" panose="05000000000000000000" pitchFamily="2" charset="2"/>
              <a:buChar char="ü"/>
            </a:pPr>
            <a:r>
              <a:rPr lang="zh-CN" altLang="en-US" sz="1600" b="1" dirty="0">
                <a:solidFill>
                  <a:srgbClr val="0033CC"/>
                </a:solidFill>
                <a:latin typeface="微软雅黑" panose="020B0503020204020204" pitchFamily="34" charset="-122"/>
                <a:ea typeface="微软雅黑" panose="020B0503020204020204" pitchFamily="34" charset="-122"/>
              </a:rPr>
              <a:t>基础性、通用型产品，职业院校的必备和标配馆藏；</a:t>
            </a:r>
          </a:p>
          <a:p>
            <a:pPr lvl="0" indent="0">
              <a:lnSpc>
                <a:spcPct val="150000"/>
              </a:lnSpc>
              <a:buFont typeface="Wingdings" panose="05000000000000000000" pitchFamily="2" charset="2"/>
              <a:buChar char="ü"/>
            </a:pPr>
            <a:r>
              <a:rPr lang="zh-CN" altLang="en-US" sz="1600" b="1" dirty="0">
                <a:solidFill>
                  <a:srgbClr val="0033CC"/>
                </a:solidFill>
                <a:latin typeface="微软雅黑" panose="020B0503020204020204" pitchFamily="34" charset="-122"/>
                <a:ea typeface="微软雅黑" panose="020B0503020204020204" pitchFamily="34" charset="-122"/>
              </a:rPr>
              <a:t>满足论文查询、知识搜索、数据获取、文化提升等需求；</a:t>
            </a:r>
          </a:p>
          <a:p>
            <a:pPr lvl="0" indent="0">
              <a:lnSpc>
                <a:spcPct val="150000"/>
              </a:lnSpc>
              <a:buFont typeface="Wingdings" panose="05000000000000000000" pitchFamily="2" charset="2"/>
              <a:buChar char="ü"/>
            </a:pPr>
            <a:r>
              <a:rPr lang="zh-CN" altLang="en-US" sz="1600" b="1" dirty="0">
                <a:solidFill>
                  <a:srgbClr val="0033CC"/>
                </a:solidFill>
                <a:latin typeface="微软雅黑" panose="020B0503020204020204" pitchFamily="34" charset="-122"/>
                <a:ea typeface="微软雅黑" panose="020B0503020204020204" pitchFamily="34" charset="-122"/>
              </a:rPr>
              <a:t>职业院校知识应用的资源池。</a:t>
            </a:r>
          </a:p>
        </p:txBody>
      </p:sp>
      <p:sp>
        <p:nvSpPr>
          <p:cNvPr id="23" name="AutoShape 2"/>
          <p:cNvSpPr>
            <a:spLocks noChangeArrowheads="1"/>
          </p:cNvSpPr>
          <p:nvPr/>
        </p:nvSpPr>
        <p:spPr bwMode="auto">
          <a:xfrm>
            <a:off x="3399155" y="2350770"/>
            <a:ext cx="2211705" cy="574675"/>
          </a:xfrm>
          <a:prstGeom prst="chevron">
            <a:avLst>
              <a:gd name="adj" fmla="val 16461"/>
            </a:avLst>
          </a:prstGeom>
          <a:solidFill>
            <a:srgbClr val="C00000"/>
          </a:solidFill>
          <a:ln w="9525">
            <a:solidFill>
              <a:srgbClr val="C00000"/>
            </a:solidFill>
            <a:miter lim="800000"/>
          </a:ln>
          <a:effectLst>
            <a:outerShdw blurRad="50800" dist="38100" dir="2700000" algn="tl" rotWithShape="0">
              <a:prstClr val="black">
                <a:alpha val="40000"/>
              </a:prstClr>
            </a:outerShdw>
          </a:effectLst>
        </p:spPr>
        <p:txBody>
          <a:bodyPr lIns="36000" tIns="36000" rIns="36000" bIns="36000" anchor="ctr"/>
          <a:lstStyle/>
          <a:p>
            <a:pPr marL="0" marR="0" lvl="0" indent="0" algn="ctr" defTabSz="914400" rtl="0" eaLnBrk="1" fontAlgn="base" latinLnBrk="0" hangingPunct="1">
              <a:lnSpc>
                <a:spcPct val="110000"/>
              </a:lnSpc>
              <a:spcBef>
                <a:spcPct val="50000"/>
              </a:spcBef>
              <a:spcAft>
                <a:spcPct val="0"/>
              </a:spcAft>
              <a:buClr>
                <a:srgbClr val="003366"/>
              </a:buClr>
              <a:buSzTx/>
              <a:buFont typeface="Wingdings" panose="05000000000000000000" pitchFamily="2" charset="2"/>
              <a:buNone/>
              <a:defRPr/>
            </a:pPr>
            <a:r>
              <a:rPr kumimoji="0" lang="zh-CN" altLang="en-US" sz="2000" b="1" i="0" u="none" strike="noStrike" kern="1200" cap="none" spc="0" normalizeH="0" baseline="0" noProof="1">
                <a:ln>
                  <a:noFill/>
                </a:ln>
                <a:solidFill>
                  <a:schemeClr val="bg1"/>
                </a:solidFill>
                <a:effectLst/>
                <a:uLnTx/>
                <a:uFillTx/>
                <a:latin typeface="微软雅黑" panose="020B0503020204020204" pitchFamily="34" charset="-122"/>
                <a:ea typeface="微软雅黑" panose="020B0503020204020204" pitchFamily="34" charset="-122"/>
                <a:cs typeface="+mn-cs"/>
              </a:rPr>
              <a:t>教育教学、文化</a:t>
            </a:r>
          </a:p>
        </p:txBody>
      </p:sp>
      <p:sp>
        <p:nvSpPr>
          <p:cNvPr id="24" name="AutoShape 3"/>
          <p:cNvSpPr>
            <a:spLocks noChangeArrowheads="1"/>
          </p:cNvSpPr>
          <p:nvPr/>
        </p:nvSpPr>
        <p:spPr bwMode="auto">
          <a:xfrm>
            <a:off x="612140" y="2640330"/>
            <a:ext cx="2208530" cy="574675"/>
          </a:xfrm>
          <a:prstGeom prst="homePlate">
            <a:avLst>
              <a:gd name="adj" fmla="val 16171"/>
            </a:avLst>
          </a:prstGeom>
          <a:solidFill>
            <a:srgbClr val="C00000"/>
          </a:solidFill>
          <a:ln w="9525">
            <a:solidFill>
              <a:srgbClr val="C00000"/>
            </a:solidFill>
            <a:miter lim="800000"/>
          </a:ln>
          <a:effectLst>
            <a:outerShdw blurRad="50800" dist="38100" dir="2700000" algn="tl" rotWithShape="0">
              <a:prstClr val="black">
                <a:alpha val="40000"/>
              </a:prstClr>
            </a:outerShdw>
          </a:effectLst>
        </p:spPr>
        <p:txBody>
          <a:bodyPr lIns="36000" tIns="36000" rIns="36000" bIns="36000" anchor="ctr"/>
          <a:lstStyle/>
          <a:p>
            <a:pPr marL="0" marR="0" lvl="0" indent="0" algn="ctr" defTabSz="914400" rtl="0" eaLnBrk="1" fontAlgn="base" latinLnBrk="0" hangingPunct="1">
              <a:lnSpc>
                <a:spcPct val="110000"/>
              </a:lnSpc>
              <a:spcBef>
                <a:spcPct val="50000"/>
              </a:spcBef>
              <a:spcAft>
                <a:spcPct val="0"/>
              </a:spcAft>
              <a:buClr>
                <a:srgbClr val="003366"/>
              </a:buClr>
              <a:buSzTx/>
              <a:buFont typeface="Wingdings" panose="05000000000000000000" pitchFamily="2" charset="2"/>
              <a:buNone/>
              <a:defRPr/>
            </a:pPr>
            <a:r>
              <a:rPr kumimoji="0" lang="zh-CN" altLang="en-US" sz="2000" b="1" i="0" u="none" strike="noStrike" kern="1200" cap="none" spc="0" normalizeH="0" baseline="0" noProof="1">
                <a:ln>
                  <a:noFill/>
                </a:ln>
                <a:solidFill>
                  <a:schemeClr val="bg1"/>
                </a:solidFill>
                <a:effectLst/>
                <a:uLnTx/>
                <a:uFillTx/>
                <a:latin typeface="微软雅黑" panose="020B0503020204020204" pitchFamily="34" charset="-122"/>
                <a:ea typeface="微软雅黑" panose="020B0503020204020204" pitchFamily="34" charset="-122"/>
                <a:cs typeface="+mn-cs"/>
              </a:rPr>
              <a:t>学术与专业文献</a:t>
            </a:r>
          </a:p>
        </p:txBody>
      </p:sp>
      <p:sp>
        <p:nvSpPr>
          <p:cNvPr id="25" name="AutoShape 4"/>
          <p:cNvSpPr>
            <a:spLocks noChangeArrowheads="1"/>
          </p:cNvSpPr>
          <p:nvPr/>
        </p:nvSpPr>
        <p:spPr bwMode="auto">
          <a:xfrm>
            <a:off x="6210935" y="2061210"/>
            <a:ext cx="2208530" cy="654556"/>
          </a:xfrm>
          <a:prstGeom prst="chevron">
            <a:avLst>
              <a:gd name="adj" fmla="val 16438"/>
            </a:avLst>
          </a:prstGeom>
          <a:solidFill>
            <a:srgbClr val="C00000"/>
          </a:solidFill>
          <a:ln w="9525">
            <a:solidFill>
              <a:srgbClr val="C00000"/>
            </a:solidFill>
            <a:miter lim="800000"/>
          </a:ln>
          <a:effectLst>
            <a:outerShdw blurRad="50800" dist="38100" dir="2700000" algn="tl" rotWithShape="0">
              <a:prstClr val="black">
                <a:alpha val="40000"/>
              </a:prstClr>
            </a:outerShdw>
          </a:effectLst>
        </p:spPr>
        <p:txBody>
          <a:bodyPr lIns="36000" tIns="36000" rIns="36000" bIns="36000" anchor="ctr"/>
          <a:lstStyle/>
          <a:p>
            <a:pPr marL="0" marR="0" lvl="0" indent="0" algn="ctr" defTabSz="914400" rtl="0" eaLnBrk="1" fontAlgn="base" latinLnBrk="0" hangingPunct="1">
              <a:lnSpc>
                <a:spcPct val="110000"/>
              </a:lnSpc>
              <a:spcBef>
                <a:spcPct val="50000"/>
              </a:spcBef>
              <a:spcAft>
                <a:spcPct val="0"/>
              </a:spcAft>
              <a:buClr>
                <a:srgbClr val="003366"/>
              </a:buClr>
              <a:buSzTx/>
              <a:buFont typeface="Wingdings" panose="05000000000000000000" pitchFamily="2" charset="2"/>
              <a:buNone/>
              <a:defRPr/>
            </a:pPr>
            <a:r>
              <a:rPr kumimoji="0" lang="zh-CN" altLang="en-US" sz="2000" b="1" i="0" u="none" strike="noStrike" kern="1200" cap="none" spc="0" normalizeH="0" baseline="0" noProof="1">
                <a:ln>
                  <a:noFill/>
                </a:ln>
                <a:solidFill>
                  <a:schemeClr val="bg1"/>
                </a:solidFill>
                <a:effectLst/>
                <a:uLnTx/>
                <a:uFillTx/>
                <a:latin typeface="微软雅黑" panose="020B0503020204020204" pitchFamily="34" charset="-122"/>
                <a:ea typeface="微软雅黑" panose="020B0503020204020204" pitchFamily="34" charset="-122"/>
                <a:cs typeface="+mn-ea"/>
              </a:rPr>
              <a:t>经济与社会统计数据</a:t>
            </a:r>
          </a:p>
        </p:txBody>
      </p:sp>
      <p:sp>
        <p:nvSpPr>
          <p:cNvPr id="27" name="TextBox 16"/>
          <p:cNvSpPr txBox="1"/>
          <p:nvPr/>
        </p:nvSpPr>
        <p:spPr>
          <a:xfrm>
            <a:off x="3534410" y="3352800"/>
            <a:ext cx="1800225" cy="369332"/>
          </a:xfrm>
          <a:prstGeom prst="rect">
            <a:avLst/>
          </a:prstGeom>
          <a:noFill/>
          <a:ln w="9525">
            <a:noFill/>
          </a:ln>
        </p:spPr>
        <p:txBody>
          <a:bodyPr anchor="t">
            <a:spAutoFit/>
          </a:bodyPr>
          <a:lstStyle/>
          <a:p>
            <a:pPr lvl="0" indent="0"/>
            <a:r>
              <a:rPr lang="en-US" altLang="zh-CN" b="1" dirty="0">
                <a:solidFill>
                  <a:srgbClr val="0033CC"/>
                </a:solidFill>
                <a:latin typeface="微软雅黑" panose="020B0503020204020204" pitchFamily="34" charset="-122"/>
                <a:ea typeface="微软雅黑" panose="020B0503020204020204" pitchFamily="34" charset="-122"/>
              </a:rPr>
              <a:t>2008-2017</a:t>
            </a:r>
            <a:r>
              <a:rPr lang="zh-CN" altLang="en-US" b="1" dirty="0">
                <a:solidFill>
                  <a:srgbClr val="0033CC"/>
                </a:solidFill>
                <a:latin typeface="微软雅黑" panose="020B0503020204020204" pitchFamily="34" charset="-122"/>
                <a:ea typeface="微软雅黑" panose="020B0503020204020204" pitchFamily="34" charset="-122"/>
              </a:rPr>
              <a:t>年</a:t>
            </a:r>
          </a:p>
        </p:txBody>
      </p:sp>
      <p:cxnSp>
        <p:nvCxnSpPr>
          <p:cNvPr id="29" name="直接箭头连接符 28"/>
          <p:cNvCxnSpPr/>
          <p:nvPr/>
        </p:nvCxnSpPr>
        <p:spPr>
          <a:xfrm flipV="1">
            <a:off x="307340" y="1059180"/>
            <a:ext cx="16510" cy="244538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TextBox 22"/>
          <p:cNvSpPr txBox="1"/>
          <p:nvPr/>
        </p:nvSpPr>
        <p:spPr>
          <a:xfrm>
            <a:off x="3766820" y="843558"/>
            <a:ext cx="1525260" cy="1569660"/>
          </a:xfrm>
          <a:prstGeom prst="rect">
            <a:avLst/>
          </a:prstGeom>
          <a:noFill/>
          <a:ln w="9525">
            <a:noFill/>
          </a:ln>
        </p:spPr>
        <p:txBody>
          <a:bodyPr wrap="square" anchor="t">
            <a:spAutoFit/>
          </a:bodyPr>
          <a:lstStyle/>
          <a:p>
            <a:pPr lvl="0" indent="0">
              <a:lnSpc>
                <a:spcPct val="150000"/>
              </a:lnSpc>
            </a:pPr>
            <a:r>
              <a:rPr lang="zh-CN" altLang="en-US" sz="1600" b="1" dirty="0">
                <a:solidFill>
                  <a:srgbClr val="C00000"/>
                </a:solidFill>
                <a:latin typeface="微软雅黑" panose="020B0503020204020204" pitchFamily="34" charset="-122"/>
                <a:ea typeface="微软雅黑" panose="020B0503020204020204" pitchFamily="34" charset="-122"/>
              </a:rPr>
              <a:t>精品文艺</a:t>
            </a:r>
          </a:p>
          <a:p>
            <a:pPr lvl="0" indent="0">
              <a:lnSpc>
                <a:spcPct val="150000"/>
              </a:lnSpc>
            </a:pPr>
            <a:r>
              <a:rPr lang="zh-CN" altLang="en-US" sz="1600" b="1" dirty="0">
                <a:solidFill>
                  <a:srgbClr val="C00000"/>
                </a:solidFill>
                <a:latin typeface="微软雅黑" panose="020B0503020204020204" pitchFamily="34" charset="-122"/>
                <a:ea typeface="微软雅黑" panose="020B0503020204020204" pitchFamily="34" charset="-122"/>
              </a:rPr>
              <a:t>精品文化</a:t>
            </a:r>
          </a:p>
          <a:p>
            <a:pPr lvl="0" indent="0">
              <a:lnSpc>
                <a:spcPct val="150000"/>
              </a:lnSpc>
            </a:pPr>
            <a:r>
              <a:rPr lang="zh-CN" altLang="en-US" sz="1600" b="1" dirty="0">
                <a:solidFill>
                  <a:srgbClr val="C00000"/>
                </a:solidFill>
                <a:latin typeface="微软雅黑" panose="020B0503020204020204" pitchFamily="34" charset="-122"/>
                <a:ea typeface="微软雅黑" panose="020B0503020204020204" pitchFamily="34" charset="-122"/>
              </a:rPr>
              <a:t>精品科普</a:t>
            </a:r>
          </a:p>
          <a:p>
            <a:pPr lvl="0" indent="0">
              <a:lnSpc>
                <a:spcPct val="150000"/>
              </a:lnSpc>
            </a:pPr>
            <a:r>
              <a:rPr lang="zh-CN" altLang="en-US" sz="1600" b="1" dirty="0">
                <a:solidFill>
                  <a:srgbClr val="C00000"/>
                </a:solidFill>
                <a:latin typeface="微软雅黑" panose="020B0503020204020204" pitchFamily="34" charset="-122"/>
                <a:ea typeface="微软雅黑" panose="020B0503020204020204" pitchFamily="34" charset="-122"/>
                <a:sym typeface="+mn-ea"/>
              </a:rPr>
              <a:t>高等教育</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sp>
        <p:nvSpPr>
          <p:cNvPr id="2" name="TextBox 21"/>
          <p:cNvSpPr txBox="1"/>
          <p:nvPr/>
        </p:nvSpPr>
        <p:spPr>
          <a:xfrm>
            <a:off x="1634490" y="771550"/>
            <a:ext cx="1425342" cy="1938992"/>
          </a:xfrm>
          <a:prstGeom prst="rect">
            <a:avLst/>
          </a:prstGeom>
          <a:noFill/>
          <a:ln w="9525">
            <a:noFill/>
          </a:ln>
        </p:spPr>
        <p:txBody>
          <a:bodyPr wrap="square" anchor="t">
            <a:spAutoFit/>
          </a:bodyPr>
          <a:lstStyle/>
          <a:p>
            <a:pPr lvl="0" indent="0">
              <a:lnSpc>
                <a:spcPct val="150000"/>
              </a:lnSpc>
            </a:pPr>
            <a:r>
              <a:rPr lang="zh-CN" altLang="en-US" sz="1600" b="1" dirty="0">
                <a:solidFill>
                  <a:srgbClr val="C00000"/>
                </a:solidFill>
                <a:latin typeface="微软雅黑" panose="020B0503020204020204" pitchFamily="34" charset="-122"/>
                <a:ea typeface="微软雅黑" panose="020B0503020204020204" pitchFamily="34" charset="-122"/>
              </a:rPr>
              <a:t>标准、专利、成果</a:t>
            </a:r>
          </a:p>
          <a:p>
            <a:pPr lvl="0" indent="0">
              <a:lnSpc>
                <a:spcPct val="150000"/>
              </a:lnSpc>
            </a:pPr>
            <a:r>
              <a:rPr lang="zh-CN" altLang="en-US" sz="1600" b="1" dirty="0">
                <a:solidFill>
                  <a:srgbClr val="C00000"/>
                </a:solidFill>
                <a:latin typeface="微软雅黑" panose="020B0503020204020204" pitchFamily="34" charset="-122"/>
                <a:ea typeface="微软雅黑" panose="020B0503020204020204" pitchFamily="34" charset="-122"/>
              </a:rPr>
              <a:t>国学宝典</a:t>
            </a:r>
          </a:p>
          <a:p>
            <a:pPr lvl="0" indent="0">
              <a:lnSpc>
                <a:spcPct val="150000"/>
              </a:lnSpc>
            </a:pPr>
            <a:r>
              <a:rPr lang="zh-CN" altLang="en-US" sz="1600" b="1" dirty="0">
                <a:solidFill>
                  <a:srgbClr val="C00000"/>
                </a:solidFill>
                <a:latin typeface="微软雅黑" panose="020B0503020204020204" pitchFamily="34" charset="-122"/>
                <a:ea typeface="微软雅黑" panose="020B0503020204020204" pitchFamily="34" charset="-122"/>
              </a:rPr>
              <a:t>工具书</a:t>
            </a:r>
          </a:p>
          <a:p>
            <a:pPr lvl="0" indent="0">
              <a:lnSpc>
                <a:spcPct val="150000"/>
              </a:lnSpc>
            </a:pPr>
            <a:r>
              <a:rPr lang="zh-CN" altLang="en-US" sz="1600" b="1" dirty="0">
                <a:solidFill>
                  <a:srgbClr val="C00000"/>
                </a:solidFill>
                <a:latin typeface="微软雅黑" panose="020B0503020204020204" pitchFamily="34" charset="-122"/>
                <a:ea typeface="微软雅黑" panose="020B0503020204020204" pitchFamily="34" charset="-122"/>
              </a:rPr>
              <a:t>年鉴</a:t>
            </a:r>
          </a:p>
        </p:txBody>
      </p:sp>
      <p:sp>
        <p:nvSpPr>
          <p:cNvPr id="6" name="文本框 5"/>
          <p:cNvSpPr txBox="1"/>
          <p:nvPr/>
        </p:nvSpPr>
        <p:spPr>
          <a:xfrm>
            <a:off x="6135624" y="793538"/>
            <a:ext cx="3008376" cy="1200329"/>
          </a:xfrm>
          <a:prstGeom prst="rect">
            <a:avLst/>
          </a:prstGeom>
          <a:noFill/>
        </p:spPr>
        <p:txBody>
          <a:bodyPr wrap="square" rtlCol="0">
            <a:spAutoFit/>
          </a:bodyPr>
          <a:lstStyle/>
          <a:p>
            <a:pPr lvl="0" indent="0">
              <a:lnSpc>
                <a:spcPct val="150000"/>
              </a:lnSpc>
            </a:pPr>
            <a:r>
              <a:rPr lang="zh-CN" altLang="en-US" sz="1600" b="1" dirty="0">
                <a:solidFill>
                  <a:srgbClr val="C00000"/>
                </a:solidFill>
                <a:latin typeface="微软雅黑" panose="020B0503020204020204" pitchFamily="34" charset="-122"/>
                <a:ea typeface="微软雅黑" panose="020B0503020204020204" pitchFamily="34" charset="-122"/>
                <a:sym typeface="+mn-ea"/>
              </a:rPr>
              <a:t>经济信息期刊</a:t>
            </a:r>
          </a:p>
          <a:p>
            <a:pPr lvl="0" indent="0">
              <a:lnSpc>
                <a:spcPct val="150000"/>
              </a:lnSpc>
            </a:pPr>
            <a:r>
              <a:rPr lang="zh-CN" altLang="en-US" sz="1600" b="1" dirty="0">
                <a:solidFill>
                  <a:srgbClr val="C00000"/>
                </a:solidFill>
                <a:latin typeface="微软雅黑" panose="020B0503020204020204" pitchFamily="34" charset="-122"/>
                <a:ea typeface="微软雅黑" panose="020B0503020204020204" pitchFamily="34" charset="-122"/>
                <a:sym typeface="+mn-ea"/>
              </a:rPr>
              <a:t>统计年鉴 </a:t>
            </a:r>
            <a:endParaRPr lang="en-US" altLang="zh-CN" sz="1600" b="1" dirty="0">
              <a:solidFill>
                <a:srgbClr val="C00000"/>
              </a:solidFill>
              <a:latin typeface="微软雅黑" panose="020B0503020204020204" pitchFamily="34" charset="-122"/>
              <a:ea typeface="微软雅黑" panose="020B0503020204020204" pitchFamily="34" charset="-122"/>
              <a:sym typeface="+mn-ea"/>
            </a:endParaRPr>
          </a:p>
          <a:p>
            <a:pPr lvl="0" indent="0">
              <a:lnSpc>
                <a:spcPct val="150000"/>
              </a:lnSpc>
            </a:pPr>
            <a:r>
              <a:rPr lang="zh-CN" altLang="en-US" sz="1600" b="1" dirty="0">
                <a:solidFill>
                  <a:srgbClr val="C00000"/>
                </a:solidFill>
                <a:latin typeface="微软雅黑" panose="020B0503020204020204" pitchFamily="34" charset="-122"/>
                <a:ea typeface="微软雅黑" panose="020B0503020204020204" pitchFamily="34" charset="-122"/>
                <a:sym typeface="+mn-ea"/>
              </a:rPr>
              <a:t>中国经济社会大数据研究平台</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sp>
        <p:nvSpPr>
          <p:cNvPr id="3" name="矩形 2"/>
          <p:cNvSpPr/>
          <p:nvPr/>
        </p:nvSpPr>
        <p:spPr>
          <a:xfrm>
            <a:off x="4964806" y="142185"/>
            <a:ext cx="3844343" cy="400110"/>
          </a:xfrm>
          <a:prstGeom prst="rect">
            <a:avLst/>
          </a:prstGeom>
          <a:solidFill>
            <a:srgbClr val="FFFF00"/>
          </a:solidFill>
        </p:spPr>
        <p:txBody>
          <a:bodyPr wrap="square">
            <a:spAutoFit/>
          </a:bodyPr>
          <a:lstStyle/>
          <a:p>
            <a:pPr>
              <a:spcBef>
                <a:spcPts val="600"/>
              </a:spcBef>
              <a:buClr>
                <a:schemeClr val="accent1"/>
              </a:buClr>
              <a:buSzPct val="80000"/>
            </a:pPr>
            <a:r>
              <a:rPr lang="en-US" altLang="zh-CN" sz="2000" b="1"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8400</a:t>
            </a:r>
            <a:r>
              <a:rPr lang="zh-CN" altLang="en-US" sz="2000" b="1"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种刊，约1.</a:t>
            </a:r>
            <a:r>
              <a:rPr lang="en-US" altLang="zh-CN" sz="2000" b="1"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5</a:t>
            </a:r>
            <a:r>
              <a:rPr lang="zh-CN" altLang="en-US" sz="2000" b="1"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亿篇中文文献</a:t>
            </a:r>
          </a:p>
        </p:txBody>
      </p:sp>
      <p:cxnSp>
        <p:nvCxnSpPr>
          <p:cNvPr id="19" name="直接连接符 18"/>
          <p:cNvCxnSpPr/>
          <p:nvPr/>
        </p:nvCxnSpPr>
        <p:spPr>
          <a:xfrm>
            <a:off x="359350" y="584186"/>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20" name="组合 19"/>
          <p:cNvGrpSpPr/>
          <p:nvPr/>
        </p:nvGrpSpPr>
        <p:grpSpPr>
          <a:xfrm>
            <a:off x="334233" y="14305"/>
            <a:ext cx="479614" cy="479614"/>
            <a:chOff x="1278794" y="3334906"/>
            <a:chExt cx="914014" cy="914014"/>
          </a:xfrm>
        </p:grpSpPr>
        <p:grpSp>
          <p:nvGrpSpPr>
            <p:cNvPr id="21" name="组合 20"/>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26" name="同心圆 2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8" name="椭圆 27"/>
              <p:cNvSpPr/>
              <p:nvPr/>
            </p:nvSpPr>
            <p:spPr>
              <a:xfrm>
                <a:off x="392112" y="760411"/>
                <a:ext cx="3825872" cy="382587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TextBox 61"/>
            <p:cNvSpPr txBox="1"/>
            <p:nvPr/>
          </p:nvSpPr>
          <p:spPr>
            <a:xfrm>
              <a:off x="1443719" y="3591858"/>
              <a:ext cx="59026" cy="127845"/>
            </a:xfrm>
            <a:prstGeom prst="rect">
              <a:avLst/>
            </a:prstGeom>
            <a:noFill/>
          </p:spPr>
          <p:txBody>
            <a:bodyPr wrap="none" rtlCol="0">
              <a:spAutoFit/>
            </a:bodyPr>
            <a:lstStyle/>
            <a:p>
              <a:endParaRPr lang="zh-CN" altLang="en-US" sz="2000" dirty="0">
                <a:latin typeface="Watford DB" pitchFamily="2" charset="0"/>
                <a:ea typeface="造字工房劲黑（非商用）常规体" pitchFamily="50" charset="-122"/>
              </a:endParaRPr>
            </a:p>
          </p:txBody>
        </p:sp>
      </p:grpSp>
      <p:sp>
        <p:nvSpPr>
          <p:cNvPr id="30" name="文本框 40"/>
          <p:cNvSpPr txBox="1"/>
          <p:nvPr/>
        </p:nvSpPr>
        <p:spPr>
          <a:xfrm>
            <a:off x="697944" y="59127"/>
            <a:ext cx="4132975" cy="461665"/>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400" b="1" dirty="0">
                <a:latin typeface="微软雅黑" panose="020B0503020204020204" pitchFamily="34" charset="-122"/>
                <a:ea typeface="微软雅黑" panose="020B0503020204020204" pitchFamily="34" charset="-122"/>
              </a:rPr>
              <a:t>2.1 </a:t>
            </a:r>
            <a:r>
              <a:rPr lang="zh-CN" altLang="en-US" sz="2400" b="1" dirty="0">
                <a:latin typeface="微软雅黑" panose="020B0503020204020204" pitchFamily="34" charset="-122"/>
                <a:ea typeface="微软雅黑" panose="020B0503020204020204" pitchFamily="34" charset="-122"/>
              </a:rPr>
              <a:t>优质文献资源服务体系</a:t>
            </a:r>
          </a:p>
        </p:txBody>
      </p:sp>
    </p:spTree>
    <p:extLst>
      <p:ext uri="{BB962C8B-B14F-4D97-AF65-F5344CB8AC3E}">
        <p14:creationId xmlns:p14="http://schemas.microsoft.com/office/powerpoint/2010/main" val="16382297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8520" y="663131"/>
            <a:ext cx="9463463" cy="572464"/>
          </a:xfrm>
          <a:prstGeom prst="rect">
            <a:avLst/>
          </a:prstGeom>
        </p:spPr>
        <p:txBody>
          <a:bodyPr wrap="square">
            <a:spAutoFit/>
          </a:bodyPr>
          <a:lstStyle/>
          <a:p>
            <a:pPr algn="ctr">
              <a:lnSpc>
                <a:spcPct val="130000"/>
              </a:lnSpc>
            </a:pPr>
            <a:r>
              <a:rPr lang="zh-CN" altLang="en-US" sz="2400" b="1" dirty="0">
                <a:solidFill>
                  <a:schemeClr val="bg1">
                    <a:lumMod val="50000"/>
                  </a:schemeClr>
                </a:solidFill>
                <a:latin typeface="微软雅黑" panose="020B0503020204020204" charset="-122"/>
                <a:ea typeface="微软雅黑" panose="020B0503020204020204" charset="-122"/>
              </a:rPr>
              <a:t>数据库查询检索</a:t>
            </a:r>
            <a:r>
              <a:rPr lang="zh-CN" altLang="en-US" sz="2400" b="1" dirty="0">
                <a:solidFill>
                  <a:srgbClr val="0033CC"/>
                </a:solidFill>
                <a:latin typeface="微软雅黑" panose="020B0503020204020204" charset="-122"/>
                <a:ea typeface="微软雅黑" panose="020B0503020204020204" charset="-122"/>
              </a:rPr>
              <a:t>转变成</a:t>
            </a:r>
            <a:r>
              <a:rPr lang="zh-CN" altLang="en-US" sz="2400" b="1" dirty="0">
                <a:solidFill>
                  <a:srgbClr val="FF0000"/>
                </a:solidFill>
                <a:latin typeface="微软雅黑" panose="020B0503020204020204" charset="-122"/>
                <a:ea typeface="微软雅黑" panose="020B0503020204020204" charset="-122"/>
              </a:rPr>
              <a:t>海量优质资源的主动推送服务</a:t>
            </a:r>
            <a:endParaRPr lang="en-US" altLang="zh-CN" sz="2400" b="1" dirty="0">
              <a:solidFill>
                <a:srgbClr val="FF0000"/>
              </a:solidFill>
              <a:latin typeface="微软雅黑" panose="020B0503020204020204" charset="-122"/>
              <a:ea typeface="微软雅黑" panose="020B0503020204020204" charset="-122"/>
            </a:endParaRPr>
          </a:p>
        </p:txBody>
      </p:sp>
      <p:grpSp>
        <p:nvGrpSpPr>
          <p:cNvPr id="5" name="组合 4"/>
          <p:cNvGrpSpPr/>
          <p:nvPr/>
        </p:nvGrpSpPr>
        <p:grpSpPr>
          <a:xfrm>
            <a:off x="1259632" y="3867894"/>
            <a:ext cx="7344815" cy="1193180"/>
            <a:chOff x="1259632" y="4762946"/>
            <a:chExt cx="7344815" cy="1193180"/>
          </a:xfrm>
        </p:grpSpPr>
        <p:sp>
          <p:nvSpPr>
            <p:cNvPr id="4" name="TextBox 46"/>
            <p:cNvSpPr txBox="1">
              <a:spLocks noChangeArrowheads="1"/>
            </p:cNvSpPr>
            <p:nvPr/>
          </p:nvSpPr>
          <p:spPr bwMode="auto">
            <a:xfrm>
              <a:off x="1259633" y="4762946"/>
              <a:ext cx="3385610" cy="553998"/>
            </a:xfrm>
            <a:prstGeom prst="rect">
              <a:avLst/>
            </a:prstGeom>
            <a:noFill/>
            <a:ln w="9525">
              <a:solidFill>
                <a:srgbClr val="000000"/>
              </a:solidFill>
              <a:prstDash val="sysDot"/>
              <a:miter lim="800000"/>
            </a:ln>
            <a:extLst>
              <a:ext uri="{909E8E84-426E-40DD-AFC4-6F175D3DCCD1}">
                <a14:hiddenFill xmlns:a14="http://schemas.microsoft.com/office/drawing/2010/main">
                  <a:solidFill>
                    <a:srgbClr val="FFFFFF"/>
                  </a:solidFill>
                </a14:hiddenFill>
              </a:ext>
            </a:extLst>
          </p:spPr>
          <p:txBody>
            <a:bodyPr wrap="square">
              <a:spAutoFit/>
            </a:bodyPr>
            <a:lstStyle>
              <a:lvl1pPr defTabSz="521970">
                <a:lnSpc>
                  <a:spcPct val="90000"/>
                </a:lnSpc>
                <a:spcBef>
                  <a:spcPts val="750"/>
                </a:spcBef>
                <a:buFont typeface="Arial" panose="020B0604020202020204" pitchFamily="34" charset="0"/>
                <a:buChar char="•"/>
                <a:defRPr sz="2100">
                  <a:solidFill>
                    <a:schemeClr val="tx1"/>
                  </a:solidFill>
                  <a:latin typeface="Calibri" panose="020F0502020204030204" charset="0"/>
                  <a:ea typeface="宋体" panose="02010600030101010101" pitchFamily="2" charset="-122"/>
                </a:defRPr>
              </a:lvl1pPr>
              <a:lvl2pPr marL="742950" indent="-285750" defTabSz="521970">
                <a:lnSpc>
                  <a:spcPct val="90000"/>
                </a:lnSpc>
                <a:spcBef>
                  <a:spcPts val="375"/>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2pPr>
              <a:lvl3pPr marL="1143000" indent="-228600" defTabSz="521970">
                <a:lnSpc>
                  <a:spcPct val="90000"/>
                </a:lnSpc>
                <a:spcBef>
                  <a:spcPts val="375"/>
                </a:spcBef>
                <a:buFont typeface="Arial" panose="020B0604020202020204" pitchFamily="34" charset="0"/>
                <a:buChar char="•"/>
                <a:defRPr sz="1500">
                  <a:solidFill>
                    <a:schemeClr val="tx1"/>
                  </a:solidFill>
                  <a:latin typeface="Calibri" panose="020F0502020204030204" charset="0"/>
                  <a:ea typeface="宋体" panose="02010600030101010101" pitchFamily="2" charset="-122"/>
                </a:defRPr>
              </a:lvl3pPr>
              <a:lvl4pPr marL="1600200" indent="-228600" defTabSz="521970">
                <a:lnSpc>
                  <a:spcPct val="90000"/>
                </a:lnSpc>
                <a:spcBef>
                  <a:spcPts val="375"/>
                </a:spcBef>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4pPr>
              <a:lvl5pPr marL="2057400" indent="-228600" defTabSz="521970">
                <a:lnSpc>
                  <a:spcPct val="90000"/>
                </a:lnSpc>
                <a:spcBef>
                  <a:spcPts val="375"/>
                </a:spcBef>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5pPr>
              <a:lvl6pPr marL="2514600" indent="-228600" defTabSz="52197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6pPr>
              <a:lvl7pPr marL="2971800" indent="-228600" defTabSz="52197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7pPr>
              <a:lvl8pPr marL="3429000" indent="-228600" defTabSz="52197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8pPr>
              <a:lvl9pPr marL="3886200" indent="-228600" defTabSz="52197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9pPr>
            </a:lstStyle>
            <a:p>
              <a:pPr marL="285750" indent="-285750" eaLnBrk="1" hangingPunct="1">
                <a:lnSpc>
                  <a:spcPct val="100000"/>
                </a:lnSpc>
                <a:spcBef>
                  <a:spcPct val="0"/>
                </a:spcBef>
                <a:buFont typeface="Wingdings" panose="05000000000000000000" pitchFamily="2" charset="2"/>
                <a:buChar char="Ø"/>
              </a:pPr>
              <a:r>
                <a:rPr lang="zh-CN" altLang="en-US" sz="1600" b="1" dirty="0">
                  <a:solidFill>
                    <a:srgbClr val="0033CC"/>
                  </a:solidFill>
                  <a:latin typeface="微软雅黑" panose="020B0503020204020204" charset="-122"/>
                  <a:ea typeface="微软雅黑" panose="020B0503020204020204" charset="-122"/>
                  <a:cs typeface="Arial" panose="020B0604020202020204" pitchFamily="34" charset="0"/>
                </a:rPr>
                <a:t>海量资源一站式获取</a:t>
              </a:r>
              <a:endParaRPr lang="en-US" altLang="zh-CN" sz="1600" b="1" dirty="0">
                <a:solidFill>
                  <a:srgbClr val="0033CC"/>
                </a:solidFill>
                <a:latin typeface="微软雅黑" panose="020B0503020204020204" charset="-122"/>
                <a:ea typeface="微软雅黑" panose="020B0503020204020204" charset="-122"/>
                <a:cs typeface="Arial" panose="020B0604020202020204" pitchFamily="34" charset="0"/>
              </a:endParaRPr>
            </a:p>
            <a:p>
              <a:pPr eaLnBrk="1" hangingPunct="1">
                <a:lnSpc>
                  <a:spcPct val="100000"/>
                </a:lnSpc>
                <a:spcBef>
                  <a:spcPct val="0"/>
                </a:spcBef>
                <a:buFont typeface="Arial" panose="020B0604020202020204" pitchFamily="34" charset="0"/>
                <a:buNone/>
              </a:pPr>
              <a:r>
                <a:rPr lang="zh-CN" altLang="en-US" sz="1400" b="1" dirty="0">
                  <a:solidFill>
                    <a:schemeClr val="tx1">
                      <a:lumMod val="65000"/>
                      <a:lumOff val="35000"/>
                    </a:schemeClr>
                  </a:solidFill>
                  <a:latin typeface="微软雅黑" panose="020B0503020204020204" charset="-122"/>
                  <a:ea typeface="微软雅黑" panose="020B0503020204020204" charset="-122"/>
                  <a:cs typeface="Arial" panose="020B0604020202020204" pitchFamily="34" charset="0"/>
                </a:rPr>
                <a:t>期刊、会议、报纸、专利、科技成果。。。</a:t>
              </a:r>
              <a:endParaRPr lang="en-US" altLang="zh-CN" sz="1400" b="1" dirty="0">
                <a:solidFill>
                  <a:schemeClr val="tx1">
                    <a:lumMod val="65000"/>
                    <a:lumOff val="35000"/>
                  </a:schemeClr>
                </a:solidFill>
                <a:latin typeface="微软雅黑" panose="020B0503020204020204" charset="-122"/>
                <a:ea typeface="微软雅黑" panose="020B0503020204020204" charset="-122"/>
                <a:cs typeface="Arial" panose="020B0604020202020204" pitchFamily="34" charset="0"/>
              </a:endParaRPr>
            </a:p>
          </p:txBody>
        </p:sp>
        <p:sp>
          <p:nvSpPr>
            <p:cNvPr id="11" name="TextBox 46"/>
            <p:cNvSpPr txBox="1">
              <a:spLocks noChangeArrowheads="1"/>
            </p:cNvSpPr>
            <p:nvPr/>
          </p:nvSpPr>
          <p:spPr bwMode="auto">
            <a:xfrm>
              <a:off x="5148064" y="4776122"/>
              <a:ext cx="3456383" cy="553998"/>
            </a:xfrm>
            <a:prstGeom prst="rect">
              <a:avLst/>
            </a:prstGeom>
            <a:noFill/>
            <a:ln w="9525">
              <a:solidFill>
                <a:srgbClr val="000000"/>
              </a:solidFill>
              <a:prstDash val="sysDot"/>
              <a:miter lim="800000"/>
            </a:ln>
            <a:extLst>
              <a:ext uri="{909E8E84-426E-40DD-AFC4-6F175D3DCCD1}">
                <a14:hiddenFill xmlns:a14="http://schemas.microsoft.com/office/drawing/2010/main">
                  <a:solidFill>
                    <a:srgbClr val="FFFFFF"/>
                  </a:solidFill>
                </a14:hiddenFill>
              </a:ext>
            </a:extLst>
          </p:spPr>
          <p:txBody>
            <a:bodyPr wrap="square">
              <a:spAutoFit/>
            </a:bodyPr>
            <a:lstStyle>
              <a:lvl1pPr defTabSz="521970">
                <a:lnSpc>
                  <a:spcPct val="90000"/>
                </a:lnSpc>
                <a:spcBef>
                  <a:spcPts val="750"/>
                </a:spcBef>
                <a:buFont typeface="Arial" panose="020B0604020202020204" pitchFamily="34" charset="0"/>
                <a:buChar char="•"/>
                <a:defRPr sz="2100">
                  <a:solidFill>
                    <a:schemeClr val="tx1"/>
                  </a:solidFill>
                  <a:latin typeface="Calibri" panose="020F0502020204030204" charset="0"/>
                  <a:ea typeface="宋体" panose="02010600030101010101" pitchFamily="2" charset="-122"/>
                </a:defRPr>
              </a:lvl1pPr>
              <a:lvl2pPr marL="742950" indent="-285750" defTabSz="521970">
                <a:lnSpc>
                  <a:spcPct val="90000"/>
                </a:lnSpc>
                <a:spcBef>
                  <a:spcPts val="375"/>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2pPr>
              <a:lvl3pPr marL="1143000" indent="-228600" defTabSz="521970">
                <a:lnSpc>
                  <a:spcPct val="90000"/>
                </a:lnSpc>
                <a:spcBef>
                  <a:spcPts val="375"/>
                </a:spcBef>
                <a:buFont typeface="Arial" panose="020B0604020202020204" pitchFamily="34" charset="0"/>
                <a:buChar char="•"/>
                <a:defRPr sz="1500">
                  <a:solidFill>
                    <a:schemeClr val="tx1"/>
                  </a:solidFill>
                  <a:latin typeface="Calibri" panose="020F0502020204030204" charset="0"/>
                  <a:ea typeface="宋体" panose="02010600030101010101" pitchFamily="2" charset="-122"/>
                </a:defRPr>
              </a:lvl3pPr>
              <a:lvl4pPr marL="1600200" indent="-228600" defTabSz="521970">
                <a:lnSpc>
                  <a:spcPct val="90000"/>
                </a:lnSpc>
                <a:spcBef>
                  <a:spcPts val="375"/>
                </a:spcBef>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4pPr>
              <a:lvl5pPr marL="2057400" indent="-228600" defTabSz="521970">
                <a:lnSpc>
                  <a:spcPct val="90000"/>
                </a:lnSpc>
                <a:spcBef>
                  <a:spcPts val="375"/>
                </a:spcBef>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5pPr>
              <a:lvl6pPr marL="2514600" indent="-228600" defTabSz="52197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6pPr>
              <a:lvl7pPr marL="2971800" indent="-228600" defTabSz="52197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7pPr>
              <a:lvl8pPr marL="3429000" indent="-228600" defTabSz="52197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8pPr>
              <a:lvl9pPr marL="3886200" indent="-228600" defTabSz="52197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9pPr>
            </a:lstStyle>
            <a:p>
              <a:pPr marL="285750" indent="-285750">
                <a:lnSpc>
                  <a:spcPct val="100000"/>
                </a:lnSpc>
                <a:spcBef>
                  <a:spcPct val="0"/>
                </a:spcBef>
                <a:buFont typeface="Wingdings" panose="05000000000000000000" pitchFamily="2" charset="2"/>
                <a:buChar char="Ø"/>
              </a:pPr>
              <a:r>
                <a:rPr lang="zh-CN" altLang="en-US" sz="1600" b="1" dirty="0">
                  <a:solidFill>
                    <a:srgbClr val="0033CC"/>
                  </a:solidFill>
                  <a:latin typeface="微软雅黑" panose="020B0503020204020204" charset="-122"/>
                  <a:ea typeface="微软雅黑" panose="020B0503020204020204" charset="-122"/>
                  <a:cs typeface="Arial" panose="020B0604020202020204" pitchFamily="34" charset="0"/>
                </a:rPr>
                <a:t>节省查找资料的时间，</a:t>
              </a:r>
              <a:endParaRPr lang="en-US" altLang="zh-CN" sz="1600" b="1" dirty="0">
                <a:solidFill>
                  <a:srgbClr val="0033CC"/>
                </a:solidFill>
                <a:latin typeface="微软雅黑" panose="020B0503020204020204" charset="-122"/>
                <a:ea typeface="微软雅黑" panose="020B0503020204020204" charset="-122"/>
                <a:cs typeface="Arial" panose="020B0604020202020204" pitchFamily="34" charset="0"/>
              </a:endParaRPr>
            </a:p>
            <a:p>
              <a:pPr>
                <a:lnSpc>
                  <a:spcPct val="100000"/>
                </a:lnSpc>
                <a:spcBef>
                  <a:spcPct val="0"/>
                </a:spcBef>
                <a:buNone/>
              </a:pPr>
              <a:r>
                <a:rPr lang="zh-CN" altLang="en-US" sz="14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rPr>
                <a:t>降低知识获取成本</a:t>
              </a:r>
              <a:endParaRPr lang="en-US" altLang="zh-CN" sz="14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endParaRPr>
            </a:p>
          </p:txBody>
        </p:sp>
        <p:sp>
          <p:nvSpPr>
            <p:cNvPr id="22" name="TextBox 46"/>
            <p:cNvSpPr txBox="1">
              <a:spLocks noChangeArrowheads="1"/>
            </p:cNvSpPr>
            <p:nvPr/>
          </p:nvSpPr>
          <p:spPr bwMode="auto">
            <a:xfrm>
              <a:off x="5148064" y="5402128"/>
              <a:ext cx="3456383" cy="553998"/>
            </a:xfrm>
            <a:prstGeom prst="rect">
              <a:avLst/>
            </a:prstGeom>
            <a:noFill/>
            <a:ln w="9525">
              <a:solidFill>
                <a:srgbClr val="000000"/>
              </a:solidFill>
              <a:prstDash val="sysDot"/>
              <a:miter lim="800000"/>
            </a:ln>
            <a:extLst>
              <a:ext uri="{909E8E84-426E-40DD-AFC4-6F175D3DCCD1}">
                <a14:hiddenFill xmlns:a14="http://schemas.microsoft.com/office/drawing/2010/main">
                  <a:solidFill>
                    <a:srgbClr val="FFFFFF"/>
                  </a:solidFill>
                </a14:hiddenFill>
              </a:ext>
            </a:extLst>
          </p:spPr>
          <p:txBody>
            <a:bodyPr wrap="square">
              <a:spAutoFit/>
            </a:bodyPr>
            <a:lstStyle>
              <a:lvl1pPr defTabSz="521970">
                <a:lnSpc>
                  <a:spcPct val="90000"/>
                </a:lnSpc>
                <a:spcBef>
                  <a:spcPts val="750"/>
                </a:spcBef>
                <a:buFont typeface="Arial" panose="020B0604020202020204" pitchFamily="34" charset="0"/>
                <a:buChar char="•"/>
                <a:defRPr sz="2100">
                  <a:solidFill>
                    <a:schemeClr val="tx1"/>
                  </a:solidFill>
                  <a:latin typeface="Calibri" panose="020F0502020204030204" charset="0"/>
                  <a:ea typeface="宋体" panose="02010600030101010101" pitchFamily="2" charset="-122"/>
                </a:defRPr>
              </a:lvl1pPr>
              <a:lvl2pPr marL="742950" indent="-285750" defTabSz="521970">
                <a:lnSpc>
                  <a:spcPct val="90000"/>
                </a:lnSpc>
                <a:spcBef>
                  <a:spcPts val="375"/>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2pPr>
              <a:lvl3pPr marL="1143000" indent="-228600" defTabSz="521970">
                <a:lnSpc>
                  <a:spcPct val="90000"/>
                </a:lnSpc>
                <a:spcBef>
                  <a:spcPts val="375"/>
                </a:spcBef>
                <a:buFont typeface="Arial" panose="020B0604020202020204" pitchFamily="34" charset="0"/>
                <a:buChar char="•"/>
                <a:defRPr sz="1500">
                  <a:solidFill>
                    <a:schemeClr val="tx1"/>
                  </a:solidFill>
                  <a:latin typeface="Calibri" panose="020F0502020204030204" charset="0"/>
                  <a:ea typeface="宋体" panose="02010600030101010101" pitchFamily="2" charset="-122"/>
                </a:defRPr>
              </a:lvl3pPr>
              <a:lvl4pPr marL="1600200" indent="-228600" defTabSz="521970">
                <a:lnSpc>
                  <a:spcPct val="90000"/>
                </a:lnSpc>
                <a:spcBef>
                  <a:spcPts val="375"/>
                </a:spcBef>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4pPr>
              <a:lvl5pPr marL="2057400" indent="-228600" defTabSz="521970">
                <a:lnSpc>
                  <a:spcPct val="90000"/>
                </a:lnSpc>
                <a:spcBef>
                  <a:spcPts val="375"/>
                </a:spcBef>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5pPr>
              <a:lvl6pPr marL="2514600" indent="-228600" defTabSz="52197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6pPr>
              <a:lvl7pPr marL="2971800" indent="-228600" defTabSz="52197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7pPr>
              <a:lvl8pPr marL="3429000" indent="-228600" defTabSz="52197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8pPr>
              <a:lvl9pPr marL="3886200" indent="-228600" defTabSz="52197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9pPr>
            </a:lstStyle>
            <a:p>
              <a:pPr marL="285750" indent="-285750" eaLnBrk="1" hangingPunct="1">
                <a:lnSpc>
                  <a:spcPct val="100000"/>
                </a:lnSpc>
                <a:spcBef>
                  <a:spcPct val="0"/>
                </a:spcBef>
                <a:buFont typeface="Wingdings" panose="05000000000000000000" pitchFamily="2" charset="2"/>
                <a:buChar char="Ø"/>
              </a:pPr>
              <a:r>
                <a:rPr lang="zh-CN" altLang="en-US" sz="1600" b="1" dirty="0">
                  <a:solidFill>
                    <a:srgbClr val="0033CC"/>
                  </a:solidFill>
                  <a:latin typeface="微软雅黑" panose="020B0503020204020204" charset="-122"/>
                  <a:ea typeface="微软雅黑" panose="020B0503020204020204" charset="-122"/>
                  <a:cs typeface="Arial" panose="020B0604020202020204" pitchFamily="34" charset="0"/>
                </a:rPr>
                <a:t>基于大数据查询结果可视化分析</a:t>
              </a:r>
              <a:endParaRPr lang="en-US" altLang="zh-CN" sz="1600" b="1" dirty="0">
                <a:solidFill>
                  <a:srgbClr val="0033CC"/>
                </a:solidFill>
                <a:latin typeface="微软雅黑" panose="020B0503020204020204" charset="-122"/>
                <a:ea typeface="微软雅黑" panose="020B0503020204020204" charset="-122"/>
                <a:cs typeface="Arial" panose="020B0604020202020204" pitchFamily="34" charset="0"/>
              </a:endParaRPr>
            </a:p>
            <a:p>
              <a:pPr eaLnBrk="1" hangingPunct="1">
                <a:lnSpc>
                  <a:spcPct val="100000"/>
                </a:lnSpc>
                <a:spcBef>
                  <a:spcPct val="0"/>
                </a:spcBef>
                <a:buFont typeface="Arial" panose="020B0604020202020204" pitchFamily="34" charset="0"/>
                <a:buNone/>
              </a:pPr>
              <a:r>
                <a:rPr lang="zh-CN" altLang="en-US" sz="14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rPr>
                <a:t>为科研选题、内容研究提供依据参考</a:t>
              </a:r>
              <a:endParaRPr lang="en-US" altLang="zh-CN" sz="14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endParaRPr>
            </a:p>
          </p:txBody>
        </p:sp>
        <p:sp>
          <p:nvSpPr>
            <p:cNvPr id="31" name="TextBox 46"/>
            <p:cNvSpPr txBox="1">
              <a:spLocks noChangeArrowheads="1"/>
            </p:cNvSpPr>
            <p:nvPr/>
          </p:nvSpPr>
          <p:spPr bwMode="auto">
            <a:xfrm>
              <a:off x="1259632" y="5402128"/>
              <a:ext cx="3386299" cy="553998"/>
            </a:xfrm>
            <a:prstGeom prst="rect">
              <a:avLst/>
            </a:prstGeom>
            <a:noFill/>
            <a:ln w="9525">
              <a:solidFill>
                <a:srgbClr val="000000"/>
              </a:solidFill>
              <a:prstDash val="sysDot"/>
              <a:miter lim="800000"/>
            </a:ln>
            <a:extLst>
              <a:ext uri="{909E8E84-426E-40DD-AFC4-6F175D3DCCD1}">
                <a14:hiddenFill xmlns:a14="http://schemas.microsoft.com/office/drawing/2010/main">
                  <a:solidFill>
                    <a:srgbClr val="FFFFFF"/>
                  </a:solidFill>
                </a14:hiddenFill>
              </a:ext>
            </a:extLst>
          </p:spPr>
          <p:txBody>
            <a:bodyPr wrap="square">
              <a:spAutoFit/>
            </a:bodyPr>
            <a:lstStyle>
              <a:lvl1pPr defTabSz="521970">
                <a:lnSpc>
                  <a:spcPct val="90000"/>
                </a:lnSpc>
                <a:spcBef>
                  <a:spcPts val="750"/>
                </a:spcBef>
                <a:buFont typeface="Arial" panose="020B0604020202020204" pitchFamily="34" charset="0"/>
                <a:buChar char="•"/>
                <a:defRPr sz="2100">
                  <a:solidFill>
                    <a:schemeClr val="tx1"/>
                  </a:solidFill>
                  <a:latin typeface="Calibri" panose="020F0502020204030204" charset="0"/>
                  <a:ea typeface="宋体" panose="02010600030101010101" pitchFamily="2" charset="-122"/>
                </a:defRPr>
              </a:lvl1pPr>
              <a:lvl2pPr marL="742950" indent="-285750" defTabSz="521970">
                <a:lnSpc>
                  <a:spcPct val="90000"/>
                </a:lnSpc>
                <a:spcBef>
                  <a:spcPts val="375"/>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2pPr>
              <a:lvl3pPr marL="1143000" indent="-228600" defTabSz="521970">
                <a:lnSpc>
                  <a:spcPct val="90000"/>
                </a:lnSpc>
                <a:spcBef>
                  <a:spcPts val="375"/>
                </a:spcBef>
                <a:buFont typeface="Arial" panose="020B0604020202020204" pitchFamily="34" charset="0"/>
                <a:buChar char="•"/>
                <a:defRPr sz="1500">
                  <a:solidFill>
                    <a:schemeClr val="tx1"/>
                  </a:solidFill>
                  <a:latin typeface="Calibri" panose="020F0502020204030204" charset="0"/>
                  <a:ea typeface="宋体" panose="02010600030101010101" pitchFamily="2" charset="-122"/>
                </a:defRPr>
              </a:lvl3pPr>
              <a:lvl4pPr marL="1600200" indent="-228600" defTabSz="521970">
                <a:lnSpc>
                  <a:spcPct val="90000"/>
                </a:lnSpc>
                <a:spcBef>
                  <a:spcPts val="375"/>
                </a:spcBef>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4pPr>
              <a:lvl5pPr marL="2057400" indent="-228600" defTabSz="521970">
                <a:lnSpc>
                  <a:spcPct val="90000"/>
                </a:lnSpc>
                <a:spcBef>
                  <a:spcPts val="375"/>
                </a:spcBef>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5pPr>
              <a:lvl6pPr marL="2514600" indent="-228600" defTabSz="52197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6pPr>
              <a:lvl7pPr marL="2971800" indent="-228600" defTabSz="52197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7pPr>
              <a:lvl8pPr marL="3429000" indent="-228600" defTabSz="52197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8pPr>
              <a:lvl9pPr marL="3886200" indent="-228600" defTabSz="52197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charset="0"/>
                  <a:ea typeface="宋体" panose="02010600030101010101" pitchFamily="2" charset="-122"/>
                </a:defRPr>
              </a:lvl9pPr>
            </a:lstStyle>
            <a:p>
              <a:pPr marL="285750" indent="-285750">
                <a:lnSpc>
                  <a:spcPct val="100000"/>
                </a:lnSpc>
                <a:spcBef>
                  <a:spcPct val="0"/>
                </a:spcBef>
                <a:buFont typeface="Wingdings" panose="05000000000000000000" pitchFamily="2" charset="2"/>
                <a:buChar char="Ø"/>
              </a:pPr>
              <a:r>
                <a:rPr lang="zh-CN" altLang="en-US" sz="1600" b="1" dirty="0">
                  <a:solidFill>
                    <a:srgbClr val="0033CC"/>
                  </a:solidFill>
                  <a:latin typeface="微软雅黑" panose="020B0503020204020204" charset="-122"/>
                  <a:ea typeface="微软雅黑" panose="020B0503020204020204" charset="-122"/>
                  <a:cs typeface="Arial" panose="020B0604020202020204" pitchFamily="34" charset="0"/>
                </a:rPr>
                <a:t>实时推送最新参考资料</a:t>
              </a:r>
              <a:endParaRPr lang="en-US" altLang="zh-CN" sz="1600" b="1" dirty="0">
                <a:solidFill>
                  <a:srgbClr val="0033CC"/>
                </a:solidFill>
                <a:latin typeface="微软雅黑" panose="020B0503020204020204" charset="-122"/>
                <a:ea typeface="微软雅黑" panose="020B0503020204020204" charset="-122"/>
                <a:cs typeface="Arial" panose="020B0604020202020204" pitchFamily="34" charset="0"/>
              </a:endParaRPr>
            </a:p>
            <a:p>
              <a:pPr>
                <a:lnSpc>
                  <a:spcPct val="100000"/>
                </a:lnSpc>
                <a:spcBef>
                  <a:spcPct val="0"/>
                </a:spcBef>
                <a:buNone/>
              </a:pPr>
              <a:r>
                <a:rPr lang="zh-CN" altLang="en-US" sz="14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rPr>
                <a:t>研究成果、技术进展、行业应用等</a:t>
              </a:r>
              <a:endParaRPr lang="en-US" altLang="zh-CN" sz="14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endParaRPr>
            </a:p>
          </p:txBody>
        </p:sp>
      </p:grpSp>
      <p:grpSp>
        <p:nvGrpSpPr>
          <p:cNvPr id="3" name="组合 2"/>
          <p:cNvGrpSpPr/>
          <p:nvPr/>
        </p:nvGrpSpPr>
        <p:grpSpPr>
          <a:xfrm>
            <a:off x="99177" y="1275606"/>
            <a:ext cx="8865311" cy="2529572"/>
            <a:chOff x="99177" y="1275606"/>
            <a:chExt cx="8865311" cy="2529572"/>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77" y="1347614"/>
              <a:ext cx="2096559" cy="2180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p:cNvSpPr txBox="1"/>
            <p:nvPr/>
          </p:nvSpPr>
          <p:spPr>
            <a:xfrm>
              <a:off x="571392" y="1851670"/>
              <a:ext cx="1152128" cy="369332"/>
            </a:xfrm>
            <a:prstGeom prst="rect">
              <a:avLst/>
            </a:prstGeom>
            <a:noFill/>
          </p:spPr>
          <p:txBody>
            <a:bodyPr wrap="square" rtlCol="0">
              <a:spAutoFit/>
            </a:bodyPr>
            <a:lstStyle/>
            <a:p>
              <a:pPr algn="ctr"/>
              <a:r>
                <a:rPr lang="zh-CN" altLang="en-US" dirty="0">
                  <a:solidFill>
                    <a:schemeClr val="tx1">
                      <a:lumMod val="95000"/>
                      <a:lumOff val="5000"/>
                    </a:schemeClr>
                  </a:solidFill>
                  <a:latin typeface="微软雅黑" panose="020B0503020204020204" charset="-122"/>
                  <a:ea typeface="微软雅黑" panose="020B0503020204020204" charset="-122"/>
                </a:rPr>
                <a:t>期刊库</a:t>
              </a:r>
            </a:p>
          </p:txBody>
        </p:sp>
        <p:sp>
          <p:nvSpPr>
            <p:cNvPr id="25" name="TextBox 24"/>
            <p:cNvSpPr txBox="1"/>
            <p:nvPr/>
          </p:nvSpPr>
          <p:spPr>
            <a:xfrm>
              <a:off x="284786" y="2427734"/>
              <a:ext cx="1862930" cy="369332"/>
            </a:xfrm>
            <a:prstGeom prst="rect">
              <a:avLst/>
            </a:prstGeom>
            <a:noFill/>
          </p:spPr>
          <p:txBody>
            <a:bodyPr wrap="square" rtlCol="0">
              <a:spAutoFit/>
            </a:bodyPr>
            <a:lstStyle/>
            <a:p>
              <a:pPr algn="ctr"/>
              <a:r>
                <a:rPr lang="zh-CN" altLang="en-US" dirty="0">
                  <a:solidFill>
                    <a:schemeClr val="tx1">
                      <a:lumMod val="95000"/>
                      <a:lumOff val="5000"/>
                    </a:schemeClr>
                  </a:solidFill>
                  <a:latin typeface="微软雅黑" panose="020B0503020204020204" charset="-122"/>
                  <a:ea typeface="微软雅黑" panose="020B0503020204020204" charset="-122"/>
                </a:rPr>
                <a:t>博硕士论文库</a:t>
              </a:r>
            </a:p>
          </p:txBody>
        </p:sp>
        <p:sp>
          <p:nvSpPr>
            <p:cNvPr id="26" name="TextBox 25"/>
            <p:cNvSpPr txBox="1"/>
            <p:nvPr/>
          </p:nvSpPr>
          <p:spPr>
            <a:xfrm>
              <a:off x="179513" y="3003798"/>
              <a:ext cx="1862930" cy="369332"/>
            </a:xfrm>
            <a:prstGeom prst="rect">
              <a:avLst/>
            </a:prstGeom>
            <a:noFill/>
          </p:spPr>
          <p:txBody>
            <a:bodyPr wrap="square" rtlCol="0">
              <a:spAutoFit/>
            </a:bodyPr>
            <a:lstStyle/>
            <a:p>
              <a:pPr algn="ctr"/>
              <a:r>
                <a:rPr lang="zh-CN" altLang="en-US" dirty="0">
                  <a:solidFill>
                    <a:schemeClr val="tx1">
                      <a:lumMod val="95000"/>
                      <a:lumOff val="5000"/>
                    </a:schemeClr>
                  </a:solidFill>
                  <a:latin typeface="微软雅黑" panose="020B0503020204020204" charset="-122"/>
                  <a:ea typeface="微软雅黑" panose="020B0503020204020204" charset="-122"/>
                </a:rPr>
                <a:t>会议库</a:t>
              </a:r>
            </a:p>
          </p:txBody>
        </p:sp>
        <p:sp>
          <p:nvSpPr>
            <p:cNvPr id="27" name="TextBox 26"/>
            <p:cNvSpPr txBox="1"/>
            <p:nvPr/>
          </p:nvSpPr>
          <p:spPr>
            <a:xfrm>
              <a:off x="260798" y="3435846"/>
              <a:ext cx="1862930" cy="369332"/>
            </a:xfrm>
            <a:prstGeom prst="rect">
              <a:avLst/>
            </a:prstGeom>
            <a:noFill/>
          </p:spPr>
          <p:txBody>
            <a:bodyPr wrap="square" rtlCol="0">
              <a:spAutoFit/>
            </a:bodyPr>
            <a:lstStyle/>
            <a:p>
              <a:pPr algn="ctr"/>
              <a:r>
                <a:rPr lang="zh-CN" altLang="en-US" b="1" dirty="0">
                  <a:solidFill>
                    <a:schemeClr val="tx1">
                      <a:lumMod val="50000"/>
                      <a:lumOff val="50000"/>
                    </a:schemeClr>
                  </a:solidFill>
                  <a:latin typeface="微软雅黑" panose="020B0503020204020204" charset="-122"/>
                  <a:ea typeface="微软雅黑" panose="020B0503020204020204" charset="-122"/>
                </a:rPr>
                <a:t>。。。</a:t>
              </a:r>
            </a:p>
          </p:txBody>
        </p:sp>
        <p:grpSp>
          <p:nvGrpSpPr>
            <p:cNvPr id="16" name="组合 15"/>
            <p:cNvGrpSpPr/>
            <p:nvPr/>
          </p:nvGrpSpPr>
          <p:grpSpPr>
            <a:xfrm>
              <a:off x="3203848" y="1331030"/>
              <a:ext cx="3073089" cy="2180613"/>
              <a:chOff x="6544987" y="248940"/>
              <a:chExt cx="4883993" cy="3055088"/>
            </a:xfrm>
          </p:grpSpPr>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44987" y="248940"/>
                <a:ext cx="4883993" cy="1896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44987" y="2145025"/>
                <a:ext cx="4883993" cy="1159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0232" y="1331030"/>
              <a:ext cx="2145207" cy="1172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0232" y="2555166"/>
              <a:ext cx="2105591" cy="1045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燕尾形 17"/>
            <p:cNvSpPr/>
            <p:nvPr/>
          </p:nvSpPr>
          <p:spPr>
            <a:xfrm>
              <a:off x="2420087" y="2067694"/>
              <a:ext cx="423721" cy="668755"/>
            </a:xfrm>
            <a:prstGeom prst="chevron">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8" name="矩形 27"/>
            <p:cNvSpPr/>
            <p:nvPr/>
          </p:nvSpPr>
          <p:spPr>
            <a:xfrm>
              <a:off x="3059832" y="1275606"/>
              <a:ext cx="5904656" cy="2385154"/>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29" name="直接连接符 28"/>
          <p:cNvCxnSpPr/>
          <p:nvPr/>
        </p:nvCxnSpPr>
        <p:spPr>
          <a:xfrm>
            <a:off x="359350" y="584186"/>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30" name="组合 29"/>
          <p:cNvGrpSpPr/>
          <p:nvPr/>
        </p:nvGrpSpPr>
        <p:grpSpPr>
          <a:xfrm>
            <a:off x="334233" y="14305"/>
            <a:ext cx="479614" cy="479614"/>
            <a:chOff x="1278794" y="3334906"/>
            <a:chExt cx="914014" cy="914014"/>
          </a:xfrm>
        </p:grpSpPr>
        <p:grpSp>
          <p:nvGrpSpPr>
            <p:cNvPr id="32" name="组合 31"/>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34" name="同心圆 3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5" name="椭圆 34"/>
              <p:cNvSpPr/>
              <p:nvPr/>
            </p:nvSpPr>
            <p:spPr>
              <a:xfrm>
                <a:off x="392112" y="760411"/>
                <a:ext cx="3825872" cy="382587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TextBox 61"/>
            <p:cNvSpPr txBox="1"/>
            <p:nvPr/>
          </p:nvSpPr>
          <p:spPr>
            <a:xfrm>
              <a:off x="1443719" y="3591858"/>
              <a:ext cx="59026" cy="127845"/>
            </a:xfrm>
            <a:prstGeom prst="rect">
              <a:avLst/>
            </a:prstGeom>
            <a:noFill/>
          </p:spPr>
          <p:txBody>
            <a:bodyPr wrap="none" rtlCol="0">
              <a:spAutoFit/>
            </a:bodyPr>
            <a:lstStyle/>
            <a:p>
              <a:endParaRPr lang="zh-CN" altLang="en-US" sz="2000" dirty="0">
                <a:latin typeface="Watford DB" pitchFamily="2" charset="0"/>
                <a:ea typeface="造字工房劲黑（非商用）常规体" pitchFamily="50" charset="-122"/>
              </a:endParaRPr>
            </a:p>
          </p:txBody>
        </p:sp>
      </p:grpSp>
      <p:sp>
        <p:nvSpPr>
          <p:cNvPr id="36" name="文本框 40"/>
          <p:cNvSpPr txBox="1"/>
          <p:nvPr/>
        </p:nvSpPr>
        <p:spPr>
          <a:xfrm>
            <a:off x="672189" y="52688"/>
            <a:ext cx="7829387" cy="461665"/>
          </a:xfrm>
          <a:prstGeom prst="rect">
            <a:avLst/>
          </a:prstGeom>
          <a:noFill/>
        </p:spPr>
        <p:txBody>
          <a:bodyPr wrap="none" rtlCol="0">
            <a:spAutoFit/>
          </a:bodyPr>
          <a:lstStyle/>
          <a:p>
            <a:pPr marL="342900" indent="-342900">
              <a:buFont typeface="Wingdings" panose="05000000000000000000" pitchFamily="2" charset="2"/>
              <a:buChar char="Ø"/>
            </a:pPr>
            <a:r>
              <a:rPr lang="en-US" altLang="zh-CN" sz="2400" b="1" dirty="0">
                <a:latin typeface="微软雅黑" panose="020B0503020204020204" pitchFamily="34" charset="-122"/>
                <a:ea typeface="微软雅黑" panose="020B0503020204020204" pitchFamily="34" charset="-122"/>
              </a:rPr>
              <a:t>2.1.1 </a:t>
            </a:r>
            <a:r>
              <a:rPr lang="zh-CN" altLang="en-US" sz="2400" b="1" dirty="0">
                <a:latin typeface="微软雅黑" panose="020B0503020204020204" pitchFamily="34" charset="-122"/>
                <a:ea typeface="微软雅黑" panose="020B0503020204020204" pitchFamily="34" charset="-122"/>
              </a:rPr>
              <a:t>基于文献资源构建面向问题的知识聚合服务平台</a:t>
            </a:r>
          </a:p>
        </p:txBody>
      </p:sp>
    </p:spTree>
    <p:extLst>
      <p:ext uri="{BB962C8B-B14F-4D97-AF65-F5344CB8AC3E}">
        <p14:creationId xmlns:p14="http://schemas.microsoft.com/office/powerpoint/2010/main" val="40008369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4" name="直接连接符 113"/>
          <p:cNvCxnSpPr/>
          <p:nvPr/>
        </p:nvCxnSpPr>
        <p:spPr>
          <a:xfrm>
            <a:off x="359350" y="584186"/>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15" name="组合 114"/>
          <p:cNvGrpSpPr/>
          <p:nvPr/>
        </p:nvGrpSpPr>
        <p:grpSpPr>
          <a:xfrm>
            <a:off x="334233" y="14305"/>
            <a:ext cx="479614" cy="479614"/>
            <a:chOff x="1278794" y="3334906"/>
            <a:chExt cx="914014" cy="914014"/>
          </a:xfrm>
        </p:grpSpPr>
        <p:grpSp>
          <p:nvGrpSpPr>
            <p:cNvPr id="116" name="组合 115"/>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118" name="同心圆 1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9" name="椭圆 118"/>
              <p:cNvSpPr/>
              <p:nvPr/>
            </p:nvSpPr>
            <p:spPr>
              <a:xfrm>
                <a:off x="392112" y="760411"/>
                <a:ext cx="3825872" cy="382587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7" name="TextBox 61"/>
            <p:cNvSpPr txBox="1"/>
            <p:nvPr/>
          </p:nvSpPr>
          <p:spPr>
            <a:xfrm>
              <a:off x="1443719" y="3591858"/>
              <a:ext cx="59026" cy="127845"/>
            </a:xfrm>
            <a:prstGeom prst="rect">
              <a:avLst/>
            </a:prstGeom>
            <a:noFill/>
          </p:spPr>
          <p:txBody>
            <a:bodyPr wrap="none" rtlCol="0">
              <a:spAutoFit/>
            </a:bodyPr>
            <a:lstStyle/>
            <a:p>
              <a:endParaRPr lang="zh-CN" altLang="en-US" sz="2000" dirty="0">
                <a:latin typeface="Watford DB" pitchFamily="2" charset="0"/>
                <a:ea typeface="造字工房劲黑（非商用）常规体" pitchFamily="50" charset="-122"/>
              </a:endParaRPr>
            </a:p>
          </p:txBody>
        </p:sp>
      </p:grpSp>
      <p:sp>
        <p:nvSpPr>
          <p:cNvPr id="120" name="文本框 40"/>
          <p:cNvSpPr txBox="1"/>
          <p:nvPr/>
        </p:nvSpPr>
        <p:spPr>
          <a:xfrm>
            <a:off x="813847" y="91322"/>
            <a:ext cx="5147563" cy="461665"/>
          </a:xfrm>
          <a:prstGeom prst="rect">
            <a:avLst/>
          </a:prstGeom>
          <a:noFill/>
        </p:spPr>
        <p:txBody>
          <a:bodyPr wrap="none" rtlCol="0">
            <a:spAutoFit/>
          </a:bodyPr>
          <a:lstStyle/>
          <a:p>
            <a:pPr marL="342900" indent="-342900">
              <a:buFont typeface="Wingdings" panose="05000000000000000000" pitchFamily="2" charset="2"/>
              <a:buChar char="Ø"/>
            </a:pPr>
            <a:r>
              <a:rPr lang="zh-CN" altLang="en-US" sz="2400" b="1" dirty="0">
                <a:latin typeface="微软雅黑" panose="020B0503020204020204" pitchFamily="34" charset="-122"/>
                <a:ea typeface="微软雅黑" panose="020B0503020204020204" pitchFamily="34" charset="-122"/>
              </a:rPr>
              <a:t>引言：提升图书馆服务能力和水平</a:t>
            </a:r>
          </a:p>
        </p:txBody>
      </p:sp>
      <p:sp>
        <p:nvSpPr>
          <p:cNvPr id="138" name="TextBox 137"/>
          <p:cNvSpPr txBox="1"/>
          <p:nvPr/>
        </p:nvSpPr>
        <p:spPr>
          <a:xfrm>
            <a:off x="322599" y="736812"/>
            <a:ext cx="8376901" cy="307777"/>
          </a:xfrm>
          <a:prstGeom prst="rect">
            <a:avLst/>
          </a:prstGeom>
          <a:noFill/>
        </p:spPr>
        <p:txBody>
          <a:bodyPr wrap="square" lIns="0" tIns="0" rIns="0" bIns="0" rtlCol="0">
            <a:spAutoFit/>
          </a:bodyPr>
          <a:lstStyle/>
          <a:p>
            <a:r>
              <a:rPr lang="zh-CN" altLang="en-US" sz="2000" b="1" dirty="0">
                <a:solidFill>
                  <a:srgbClr val="C00000"/>
                </a:solidFill>
                <a:latin typeface="微软雅黑" pitchFamily="34" charset="-122"/>
                <a:ea typeface="微软雅黑" pitchFamily="34" charset="-122"/>
              </a:rPr>
              <a:t>中国知网倡议的</a:t>
            </a:r>
            <a:r>
              <a:rPr lang="en-US" altLang="zh-CN" sz="2000" b="1" dirty="0">
                <a:solidFill>
                  <a:srgbClr val="C00000"/>
                </a:solidFill>
                <a:latin typeface="微软雅黑" pitchFamily="34" charset="-122"/>
                <a:ea typeface="微软雅黑" pitchFamily="34" charset="-122"/>
              </a:rPr>
              <a:t>2017</a:t>
            </a:r>
            <a:r>
              <a:rPr lang="zh-CN" altLang="en-US" sz="2000" b="1" dirty="0">
                <a:solidFill>
                  <a:srgbClr val="C00000"/>
                </a:solidFill>
                <a:latin typeface="微软雅黑" pitchFamily="34" charset="-122"/>
                <a:ea typeface="微软雅黑" pitchFamily="34" charset="-122"/>
              </a:rPr>
              <a:t>年中国高职图书馆发展论坛</a:t>
            </a:r>
            <a:r>
              <a:rPr lang="en-US" altLang="zh-CN" sz="2000" b="1" dirty="0">
                <a:solidFill>
                  <a:srgbClr val="C00000"/>
                </a:solidFill>
                <a:latin typeface="微软雅黑" pitchFamily="34" charset="-122"/>
                <a:ea typeface="微软雅黑" pitchFamily="34" charset="-122"/>
              </a:rPr>
              <a:t>6</a:t>
            </a:r>
            <a:r>
              <a:rPr lang="zh-CN" altLang="en-US" sz="2000" b="1" dirty="0">
                <a:solidFill>
                  <a:srgbClr val="C00000"/>
                </a:solidFill>
                <a:latin typeface="微软雅黑" pitchFamily="34" charset="-122"/>
                <a:ea typeface="微软雅黑" pitchFamily="34" charset="-122"/>
              </a:rPr>
              <a:t>月</a:t>
            </a:r>
            <a:r>
              <a:rPr lang="en-US" altLang="zh-CN" sz="2000" b="1" dirty="0">
                <a:solidFill>
                  <a:srgbClr val="C00000"/>
                </a:solidFill>
                <a:latin typeface="微软雅黑" pitchFamily="34" charset="-122"/>
                <a:ea typeface="微软雅黑" pitchFamily="34" charset="-122"/>
              </a:rPr>
              <a:t>23</a:t>
            </a:r>
            <a:r>
              <a:rPr lang="zh-CN" altLang="en-US" sz="2000" b="1" dirty="0">
                <a:solidFill>
                  <a:srgbClr val="C00000"/>
                </a:solidFill>
                <a:latin typeface="微软雅黑" pitchFamily="34" charset="-122"/>
                <a:ea typeface="微软雅黑" pitchFamily="34" charset="-122"/>
              </a:rPr>
              <a:t>日在山西太原召开。</a:t>
            </a:r>
          </a:p>
        </p:txBody>
      </p:sp>
      <p:pic>
        <p:nvPicPr>
          <p:cNvPr id="14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350" y="1387561"/>
            <a:ext cx="8549864" cy="3648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350" y="1387561"/>
            <a:ext cx="8586778" cy="364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22003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barn(inVertical)">
                                      <p:cBhvr>
                                        <p:cTn id="7" dur="500"/>
                                        <p:tgtEl>
                                          <p:spTgt spid="1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9"/>
                                        </p:tgtEl>
                                        <p:attrNameLst>
                                          <p:attrName>style.visibility</p:attrName>
                                        </p:attrNameLst>
                                      </p:cBhvr>
                                      <p:to>
                                        <p:strVal val="visible"/>
                                      </p:to>
                                    </p:set>
                                    <p:animEffect transition="in" filter="barn(inVertical)">
                                      <p:cBhvr>
                                        <p:cTn id="12" dur="5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接连接符 25"/>
          <p:cNvCxnSpPr/>
          <p:nvPr/>
        </p:nvCxnSpPr>
        <p:spPr>
          <a:xfrm>
            <a:off x="359350" y="584186"/>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27" name="组合 26"/>
          <p:cNvGrpSpPr/>
          <p:nvPr/>
        </p:nvGrpSpPr>
        <p:grpSpPr>
          <a:xfrm>
            <a:off x="334233" y="14305"/>
            <a:ext cx="479614" cy="479614"/>
            <a:chOff x="1278794" y="3334906"/>
            <a:chExt cx="914014" cy="914014"/>
          </a:xfrm>
        </p:grpSpPr>
        <p:grpSp>
          <p:nvGrpSpPr>
            <p:cNvPr id="35" name="组合 34"/>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41" name="同心圆 4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2" name="椭圆 41"/>
              <p:cNvSpPr/>
              <p:nvPr/>
            </p:nvSpPr>
            <p:spPr>
              <a:xfrm>
                <a:off x="392112" y="760411"/>
                <a:ext cx="3825872" cy="382587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6" name="TextBox 61"/>
            <p:cNvSpPr txBox="1"/>
            <p:nvPr/>
          </p:nvSpPr>
          <p:spPr>
            <a:xfrm>
              <a:off x="1443719" y="3591858"/>
              <a:ext cx="59026" cy="127845"/>
            </a:xfrm>
            <a:prstGeom prst="rect">
              <a:avLst/>
            </a:prstGeom>
            <a:noFill/>
          </p:spPr>
          <p:txBody>
            <a:bodyPr wrap="none" rtlCol="0">
              <a:spAutoFit/>
            </a:bodyPr>
            <a:lstStyle/>
            <a:p>
              <a:endParaRPr lang="zh-CN" altLang="en-US" sz="2000" dirty="0">
                <a:latin typeface="Watford DB" pitchFamily="2" charset="0"/>
                <a:ea typeface="造字工房劲黑（非商用）常规体" pitchFamily="50" charset="-122"/>
              </a:endParaRPr>
            </a:p>
          </p:txBody>
        </p:sp>
      </p:grpSp>
      <p:sp>
        <p:nvSpPr>
          <p:cNvPr id="44" name="矩形 43"/>
          <p:cNvSpPr/>
          <p:nvPr/>
        </p:nvSpPr>
        <p:spPr>
          <a:xfrm>
            <a:off x="665625" y="45305"/>
            <a:ext cx="8420424" cy="461665"/>
          </a:xfrm>
          <a:prstGeom prst="rect">
            <a:avLst/>
          </a:prstGeom>
        </p:spPr>
        <p:txBody>
          <a:bodyPr wrap="square">
            <a:spAutoFit/>
          </a:bodyPr>
          <a:lstStyle/>
          <a:p>
            <a:pPr marL="342900" indent="-342900">
              <a:buFont typeface="Wingdings" panose="05000000000000000000" pitchFamily="2" charset="2"/>
              <a:buChar char="Ø"/>
            </a:pPr>
            <a:r>
              <a:rPr lang="en-US" altLang="zh-CN" sz="2400" b="1" dirty="0">
                <a:latin typeface="微软雅黑" panose="020B0503020204020204" pitchFamily="34" charset="-122"/>
                <a:ea typeface="微软雅黑" panose="020B0503020204020204" pitchFamily="34" charset="-122"/>
              </a:rPr>
              <a:t>2.1.2  </a:t>
            </a:r>
            <a:r>
              <a:rPr lang="zh-CN" altLang="en-US" sz="2400" b="1" dirty="0">
                <a:latin typeface="微软雅黑" panose="020B0503020204020204" pitchFamily="34" charset="-122"/>
                <a:ea typeface="微软雅黑" panose="020B0503020204020204" pitchFamily="34" charset="-122"/>
              </a:rPr>
              <a:t>数字资源知识聚合平台应用案例</a:t>
            </a:r>
          </a:p>
        </p:txBody>
      </p:sp>
      <p:grpSp>
        <p:nvGrpSpPr>
          <p:cNvPr id="43" name="组合 42"/>
          <p:cNvGrpSpPr/>
          <p:nvPr/>
        </p:nvGrpSpPr>
        <p:grpSpPr>
          <a:xfrm>
            <a:off x="139363" y="1128579"/>
            <a:ext cx="4341755" cy="8182817"/>
            <a:chOff x="323528" y="586162"/>
            <a:chExt cx="8371284" cy="11043162"/>
          </a:xfrm>
        </p:grpSpPr>
        <p:grpSp>
          <p:nvGrpSpPr>
            <p:cNvPr id="45" name="组合 44"/>
            <p:cNvGrpSpPr/>
            <p:nvPr/>
          </p:nvGrpSpPr>
          <p:grpSpPr>
            <a:xfrm>
              <a:off x="323528" y="586162"/>
              <a:ext cx="8371284" cy="8322292"/>
              <a:chOff x="323528" y="586162"/>
              <a:chExt cx="8371284" cy="8322292"/>
            </a:xfrm>
          </p:grpSpPr>
          <p:pic>
            <p:nvPicPr>
              <p:cNvPr id="4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586162"/>
                <a:ext cx="8371284" cy="4557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5020022"/>
                <a:ext cx="8136904"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8901756"/>
              <a:ext cx="8136904" cy="272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4" name="矩形 13">
            <a:extLst>
              <a:ext uri="{FF2B5EF4-FFF2-40B4-BE49-F238E27FC236}">
                <a16:creationId xmlns:a16="http://schemas.microsoft.com/office/drawing/2014/main" xmlns="" id="{B113E4C9-0791-44B6-8228-87D37197C371}"/>
              </a:ext>
            </a:extLst>
          </p:cNvPr>
          <p:cNvSpPr/>
          <p:nvPr/>
        </p:nvSpPr>
        <p:spPr>
          <a:xfrm>
            <a:off x="-94735" y="661403"/>
            <a:ext cx="7876251" cy="452432"/>
          </a:xfrm>
          <a:prstGeom prst="rect">
            <a:avLst/>
          </a:prstGeom>
        </p:spPr>
        <p:txBody>
          <a:bodyPr wrap="square">
            <a:spAutoFit/>
          </a:bodyPr>
          <a:lstStyle/>
          <a:p>
            <a:pPr algn="ctr">
              <a:lnSpc>
                <a:spcPct val="130000"/>
              </a:lnSpc>
            </a:pPr>
            <a:r>
              <a:rPr lang="zh-CN" altLang="en-US" b="1" dirty="0">
                <a:solidFill>
                  <a:schemeClr val="accent6">
                    <a:lumMod val="75000"/>
                  </a:schemeClr>
                </a:solidFill>
                <a:latin typeface="微软雅黑" panose="020B0503020204020204" charset="-122"/>
                <a:ea typeface="微软雅黑" panose="020B0503020204020204" charset="-122"/>
              </a:rPr>
              <a:t>至今已经完成</a:t>
            </a:r>
            <a:r>
              <a:rPr lang="en-US" altLang="zh-CN" b="1" dirty="0">
                <a:solidFill>
                  <a:schemeClr val="accent6">
                    <a:lumMod val="75000"/>
                  </a:schemeClr>
                </a:solidFill>
                <a:latin typeface="微软雅黑" panose="020B0503020204020204" charset="-122"/>
                <a:ea typeface="微软雅黑" panose="020B0503020204020204" charset="-122"/>
              </a:rPr>
              <a:t>180</a:t>
            </a:r>
            <a:r>
              <a:rPr lang="zh-CN" altLang="en-US" b="1" dirty="0">
                <a:solidFill>
                  <a:schemeClr val="accent6">
                    <a:lumMod val="75000"/>
                  </a:schemeClr>
                </a:solidFill>
                <a:latin typeface="微软雅黑" panose="020B0503020204020204" charset="-122"/>
                <a:ea typeface="微软雅黑" panose="020B0503020204020204" charset="-122"/>
              </a:rPr>
              <a:t>个知识聚合平台和专业资讯中心平台</a:t>
            </a:r>
            <a:endParaRPr lang="en-US" altLang="zh-CN" b="1" dirty="0">
              <a:solidFill>
                <a:schemeClr val="accent6">
                  <a:lumMod val="75000"/>
                </a:schemeClr>
              </a:solidFill>
              <a:latin typeface="微软雅黑" panose="020B0503020204020204" charset="-122"/>
              <a:ea typeface="微软雅黑" panose="020B0503020204020204" charset="-122"/>
            </a:endParaRPr>
          </a:p>
        </p:txBody>
      </p:sp>
      <p:pic>
        <p:nvPicPr>
          <p:cNvPr id="4" name="图片 3">
            <a:extLst>
              <a:ext uri="{FF2B5EF4-FFF2-40B4-BE49-F238E27FC236}">
                <a16:creationId xmlns:a16="http://schemas.microsoft.com/office/drawing/2014/main" xmlns="" id="{38C188F6-AA68-48E2-9CCE-FC1E81049D12}"/>
              </a:ext>
            </a:extLst>
          </p:cNvPr>
          <p:cNvPicPr>
            <a:picLocks noChangeAspect="1"/>
          </p:cNvPicPr>
          <p:nvPr/>
        </p:nvPicPr>
        <p:blipFill>
          <a:blip r:embed="rId7"/>
          <a:stretch>
            <a:fillRect/>
          </a:stretch>
        </p:blipFill>
        <p:spPr>
          <a:xfrm>
            <a:off x="1229539" y="1128579"/>
            <a:ext cx="5476001" cy="4318462"/>
          </a:xfrm>
          <a:prstGeom prst="rect">
            <a:avLst/>
          </a:prstGeom>
        </p:spPr>
      </p:pic>
      <p:pic>
        <p:nvPicPr>
          <p:cNvPr id="5" name="图片 4">
            <a:extLst>
              <a:ext uri="{FF2B5EF4-FFF2-40B4-BE49-F238E27FC236}">
                <a16:creationId xmlns:a16="http://schemas.microsoft.com/office/drawing/2014/main" xmlns="" id="{4D29B07B-6084-43A3-A6C0-ADA775F0D128}"/>
              </a:ext>
            </a:extLst>
          </p:cNvPr>
          <p:cNvPicPr>
            <a:picLocks noChangeAspect="1"/>
          </p:cNvPicPr>
          <p:nvPr/>
        </p:nvPicPr>
        <p:blipFill>
          <a:blip r:embed="rId8"/>
          <a:stretch>
            <a:fillRect/>
          </a:stretch>
        </p:blipFill>
        <p:spPr>
          <a:xfrm>
            <a:off x="2240452" y="1121318"/>
            <a:ext cx="5449570" cy="4322072"/>
          </a:xfrm>
          <a:prstGeom prst="rect">
            <a:avLst/>
          </a:prstGeom>
        </p:spPr>
      </p:pic>
      <p:pic>
        <p:nvPicPr>
          <p:cNvPr id="2" name="图片 1">
            <a:extLst>
              <a:ext uri="{FF2B5EF4-FFF2-40B4-BE49-F238E27FC236}">
                <a16:creationId xmlns:a16="http://schemas.microsoft.com/office/drawing/2014/main" xmlns="" id="{A1D3308A-4DBF-46ED-B12A-75C5522C0EAF}"/>
              </a:ext>
            </a:extLst>
          </p:cNvPr>
          <p:cNvPicPr>
            <a:picLocks noChangeAspect="1"/>
          </p:cNvPicPr>
          <p:nvPr/>
        </p:nvPicPr>
        <p:blipFill>
          <a:blip r:embed="rId9"/>
          <a:stretch>
            <a:fillRect/>
          </a:stretch>
        </p:blipFill>
        <p:spPr>
          <a:xfrm>
            <a:off x="3087053" y="1165061"/>
            <a:ext cx="5851989" cy="3780009"/>
          </a:xfrm>
          <a:prstGeom prst="rect">
            <a:avLst/>
          </a:prstGeom>
        </p:spPr>
      </p:pic>
      <p:pic>
        <p:nvPicPr>
          <p:cNvPr id="6" name="图片 5">
            <a:extLst>
              <a:ext uri="{FF2B5EF4-FFF2-40B4-BE49-F238E27FC236}">
                <a16:creationId xmlns:a16="http://schemas.microsoft.com/office/drawing/2014/main" xmlns="" id="{7A2EB25F-B724-4CA5-841E-97DA85646B17}"/>
              </a:ext>
            </a:extLst>
          </p:cNvPr>
          <p:cNvPicPr>
            <a:picLocks noChangeAspect="1"/>
          </p:cNvPicPr>
          <p:nvPr/>
        </p:nvPicPr>
        <p:blipFill>
          <a:blip r:embed="rId10"/>
          <a:stretch>
            <a:fillRect/>
          </a:stretch>
        </p:blipFill>
        <p:spPr>
          <a:xfrm>
            <a:off x="4323715" y="1165061"/>
            <a:ext cx="4615839" cy="3978439"/>
          </a:xfrm>
          <a:prstGeom prst="rect">
            <a:avLst/>
          </a:prstGeom>
        </p:spPr>
      </p:pic>
    </p:spTree>
    <p:custDataLst>
      <p:tags r:id="rId1"/>
    </p:custDataLst>
    <p:extLst>
      <p:ext uri="{BB962C8B-B14F-4D97-AF65-F5344CB8AC3E}">
        <p14:creationId xmlns:p14="http://schemas.microsoft.com/office/powerpoint/2010/main" val="1568934184"/>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923" y="1201124"/>
            <a:ext cx="5976664" cy="377681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文本框 2"/>
          <p:cNvSpPr txBox="1"/>
          <p:nvPr/>
        </p:nvSpPr>
        <p:spPr>
          <a:xfrm>
            <a:off x="2771458" y="628725"/>
            <a:ext cx="3529076" cy="461665"/>
          </a:xfrm>
          <a:prstGeom prst="rect">
            <a:avLst/>
          </a:prstGeom>
          <a:noFill/>
        </p:spPr>
        <p:txBody>
          <a:bodyPr wrap="square" rtlCol="0">
            <a:spAutoFit/>
          </a:bodyPr>
          <a:lstStyle/>
          <a:p>
            <a:pPr algn="ctr"/>
            <a:r>
              <a:rPr lang="en-US" altLang="zh-CN" sz="2400" b="1" dirty="0">
                <a:solidFill>
                  <a:srgbClr val="C00000"/>
                </a:solidFill>
                <a:latin typeface="微软雅黑" panose="020B0503020204020204" charset="-122"/>
                <a:ea typeface="微软雅黑" panose="020B0503020204020204" charset="-122"/>
                <a:hlinkClick r:id="rId4"/>
              </a:rPr>
              <a:t>cved.cnki.net</a:t>
            </a:r>
            <a:endParaRPr lang="zh-CN" altLang="en-US" sz="2400" b="1" dirty="0">
              <a:solidFill>
                <a:srgbClr val="C00000"/>
              </a:solidFill>
              <a:latin typeface="微软雅黑" panose="020B0503020204020204" charset="-122"/>
              <a:ea typeface="微软雅黑" panose="020B0503020204020204" charset="-122"/>
            </a:endParaRPr>
          </a:p>
        </p:txBody>
      </p:sp>
      <p:sp>
        <p:nvSpPr>
          <p:cNvPr id="6" name="AutoShape 2"/>
          <p:cNvSpPr>
            <a:spLocks noChangeArrowheads="1"/>
          </p:cNvSpPr>
          <p:nvPr/>
        </p:nvSpPr>
        <p:spPr bwMode="auto">
          <a:xfrm>
            <a:off x="35496" y="1851671"/>
            <a:ext cx="1854721" cy="432048"/>
          </a:xfrm>
          <a:prstGeom prst="chevron">
            <a:avLst>
              <a:gd name="adj" fmla="val 16461"/>
            </a:avLst>
          </a:prstGeom>
          <a:solidFill>
            <a:srgbClr val="C00000"/>
          </a:solidFill>
          <a:ln w="9525">
            <a:solidFill>
              <a:srgbClr val="C00000"/>
            </a:solidFill>
            <a:miter lim="800000"/>
          </a:ln>
          <a:effectLst>
            <a:outerShdw blurRad="50800" dist="38100" dir="2700000" algn="tl" rotWithShape="0">
              <a:prstClr val="black">
                <a:alpha val="40000"/>
              </a:prstClr>
            </a:outerShdw>
          </a:effectLst>
        </p:spPr>
        <p:txBody>
          <a:bodyPr lIns="36000" tIns="36000" rIns="36000" bIns="36000" anchor="ctr"/>
          <a:lstStyle/>
          <a:p>
            <a:pPr marL="0" marR="0" lvl="0" indent="0" algn="ctr" defTabSz="914400" rtl="0" eaLnBrk="1" fontAlgn="base" latinLnBrk="0" hangingPunct="1">
              <a:lnSpc>
                <a:spcPct val="110000"/>
              </a:lnSpc>
              <a:spcBef>
                <a:spcPct val="50000"/>
              </a:spcBef>
              <a:spcAft>
                <a:spcPct val="0"/>
              </a:spcAft>
              <a:buClr>
                <a:srgbClr val="003366"/>
              </a:buClr>
              <a:buSzTx/>
              <a:buFont typeface="Wingdings" panose="05000000000000000000" pitchFamily="2" charset="2"/>
              <a:buNone/>
              <a:defRPr/>
            </a:pPr>
            <a:r>
              <a:rPr kumimoji="0" lang="zh-CN" altLang="en-US" sz="2000" b="1" i="0" u="none" strike="noStrike" kern="1200" cap="none" spc="0" normalizeH="0" baseline="0" noProof="1">
                <a:ln>
                  <a:noFill/>
                </a:ln>
                <a:solidFill>
                  <a:schemeClr val="bg1"/>
                </a:solidFill>
                <a:effectLst/>
                <a:uLnTx/>
                <a:uFillTx/>
                <a:latin typeface="微软雅黑" panose="020B0503020204020204" pitchFamily="34" charset="-122"/>
                <a:ea typeface="微软雅黑" panose="020B0503020204020204" pitchFamily="34" charset="-122"/>
                <a:cs typeface="+mn-cs"/>
              </a:rPr>
              <a:t>国家职业标准</a:t>
            </a:r>
          </a:p>
        </p:txBody>
      </p:sp>
      <p:sp>
        <p:nvSpPr>
          <p:cNvPr id="7" name="AutoShape 2"/>
          <p:cNvSpPr>
            <a:spLocks noChangeArrowheads="1"/>
          </p:cNvSpPr>
          <p:nvPr/>
        </p:nvSpPr>
        <p:spPr bwMode="auto">
          <a:xfrm>
            <a:off x="35496" y="2643758"/>
            <a:ext cx="1872208" cy="432048"/>
          </a:xfrm>
          <a:prstGeom prst="chevron">
            <a:avLst>
              <a:gd name="adj" fmla="val 16461"/>
            </a:avLst>
          </a:prstGeom>
          <a:solidFill>
            <a:srgbClr val="C00000"/>
          </a:solidFill>
          <a:ln w="9525">
            <a:solidFill>
              <a:srgbClr val="C00000"/>
            </a:solidFill>
            <a:miter lim="800000"/>
          </a:ln>
          <a:effectLst>
            <a:outerShdw blurRad="50800" dist="38100" dir="2700000" algn="tl" rotWithShape="0">
              <a:prstClr val="black">
                <a:alpha val="40000"/>
              </a:prstClr>
            </a:outerShdw>
          </a:effectLst>
        </p:spPr>
        <p:txBody>
          <a:bodyPr lIns="36000" tIns="36000" rIns="36000" bIns="36000" anchor="ctr"/>
          <a:lstStyle/>
          <a:p>
            <a:pPr marL="0" marR="0" lvl="0" indent="0" algn="ctr" defTabSz="914400" rtl="0" eaLnBrk="1" fontAlgn="base" latinLnBrk="0" hangingPunct="1">
              <a:lnSpc>
                <a:spcPct val="110000"/>
              </a:lnSpc>
              <a:spcBef>
                <a:spcPct val="50000"/>
              </a:spcBef>
              <a:spcAft>
                <a:spcPct val="0"/>
              </a:spcAft>
              <a:buClr>
                <a:srgbClr val="003366"/>
              </a:buClr>
              <a:buSzTx/>
              <a:buFont typeface="Wingdings" panose="05000000000000000000" pitchFamily="2" charset="2"/>
              <a:buNone/>
              <a:defRPr/>
            </a:pPr>
            <a:r>
              <a:rPr kumimoji="0" lang="zh-CN" altLang="en-US" sz="2000" b="1" i="0" u="none" strike="noStrike" kern="1200" cap="none" spc="0" normalizeH="0" baseline="0" noProof="1">
                <a:ln>
                  <a:noFill/>
                </a:ln>
                <a:solidFill>
                  <a:schemeClr val="bg1"/>
                </a:solidFill>
                <a:effectLst/>
                <a:uLnTx/>
                <a:uFillTx/>
                <a:latin typeface="微软雅黑" panose="020B0503020204020204" pitchFamily="34" charset="-122"/>
                <a:ea typeface="微软雅黑" panose="020B0503020204020204" pitchFamily="34" charset="-122"/>
                <a:cs typeface="+mn-cs"/>
              </a:rPr>
              <a:t>职业图书</a:t>
            </a:r>
          </a:p>
        </p:txBody>
      </p:sp>
      <p:sp>
        <p:nvSpPr>
          <p:cNvPr id="8" name="AutoShape 2"/>
          <p:cNvSpPr>
            <a:spLocks noChangeArrowheads="1"/>
          </p:cNvSpPr>
          <p:nvPr/>
        </p:nvSpPr>
        <p:spPr bwMode="auto">
          <a:xfrm>
            <a:off x="35496" y="3435846"/>
            <a:ext cx="1872208" cy="432048"/>
          </a:xfrm>
          <a:prstGeom prst="chevron">
            <a:avLst>
              <a:gd name="adj" fmla="val 16461"/>
            </a:avLst>
          </a:prstGeom>
          <a:solidFill>
            <a:srgbClr val="C00000"/>
          </a:solidFill>
          <a:ln w="9525">
            <a:solidFill>
              <a:srgbClr val="C00000"/>
            </a:solidFill>
            <a:miter lim="800000"/>
          </a:ln>
          <a:effectLst>
            <a:outerShdw blurRad="50800" dist="38100" dir="2700000" algn="tl" rotWithShape="0">
              <a:prstClr val="black">
                <a:alpha val="40000"/>
              </a:prstClr>
            </a:outerShdw>
          </a:effectLst>
        </p:spPr>
        <p:txBody>
          <a:bodyPr lIns="36000" tIns="36000" rIns="36000" bIns="36000" anchor="ctr"/>
          <a:lstStyle/>
          <a:p>
            <a:pPr marL="0" marR="0" lvl="0" indent="0" algn="ctr" defTabSz="914400" rtl="0" eaLnBrk="1" fontAlgn="base" latinLnBrk="0" hangingPunct="1">
              <a:lnSpc>
                <a:spcPct val="110000"/>
              </a:lnSpc>
              <a:spcBef>
                <a:spcPct val="50000"/>
              </a:spcBef>
              <a:spcAft>
                <a:spcPct val="0"/>
              </a:spcAft>
              <a:buClr>
                <a:srgbClr val="003366"/>
              </a:buClr>
              <a:buSzTx/>
              <a:buFont typeface="Wingdings" panose="05000000000000000000" pitchFamily="2" charset="2"/>
              <a:buNone/>
              <a:defRPr/>
            </a:pPr>
            <a:r>
              <a:rPr lang="zh-CN" altLang="en-US" sz="2000" b="1" noProof="1">
                <a:solidFill>
                  <a:schemeClr val="bg1"/>
                </a:solidFill>
                <a:latin typeface="微软雅黑" panose="020B0503020204020204" pitchFamily="34" charset="-122"/>
                <a:ea typeface="微软雅黑" panose="020B0503020204020204" pitchFamily="34" charset="-122"/>
              </a:rPr>
              <a:t>培训视频</a:t>
            </a:r>
            <a:endParaRPr kumimoji="0" lang="zh-CN" altLang="en-US" sz="2000" b="1" i="0" u="none" strike="noStrike" kern="1200" cap="none" spc="0" normalizeH="0" baseline="0" noProof="1">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9" name="AutoShape 2"/>
          <p:cNvSpPr>
            <a:spLocks noChangeArrowheads="1"/>
          </p:cNvSpPr>
          <p:nvPr/>
        </p:nvSpPr>
        <p:spPr bwMode="auto">
          <a:xfrm>
            <a:off x="7378967" y="1923679"/>
            <a:ext cx="1712050" cy="432048"/>
          </a:xfrm>
          <a:prstGeom prst="chevron">
            <a:avLst>
              <a:gd name="adj" fmla="val 16461"/>
            </a:avLst>
          </a:prstGeom>
          <a:solidFill>
            <a:srgbClr val="C00000"/>
          </a:solidFill>
          <a:ln w="9525">
            <a:solidFill>
              <a:srgbClr val="C00000"/>
            </a:solidFill>
            <a:miter lim="800000"/>
          </a:ln>
          <a:effectLst>
            <a:outerShdw blurRad="50800" dist="38100" dir="2700000" algn="tl" rotWithShape="0">
              <a:prstClr val="black">
                <a:alpha val="40000"/>
              </a:prstClr>
            </a:outerShdw>
          </a:effectLst>
        </p:spPr>
        <p:txBody>
          <a:bodyPr lIns="36000" tIns="36000" rIns="36000" bIns="36000" anchor="ctr"/>
          <a:lstStyle/>
          <a:p>
            <a:pPr marL="0" marR="0" lvl="0" indent="0" algn="ctr" defTabSz="914400" rtl="0" eaLnBrk="1" fontAlgn="base" latinLnBrk="0" hangingPunct="1">
              <a:lnSpc>
                <a:spcPct val="110000"/>
              </a:lnSpc>
              <a:spcBef>
                <a:spcPct val="50000"/>
              </a:spcBef>
              <a:spcAft>
                <a:spcPct val="0"/>
              </a:spcAft>
              <a:buClr>
                <a:srgbClr val="003366"/>
              </a:buClr>
              <a:buSzTx/>
              <a:buFont typeface="Wingdings" panose="05000000000000000000" pitchFamily="2" charset="2"/>
              <a:buNone/>
              <a:defRPr/>
            </a:pPr>
            <a:r>
              <a:rPr kumimoji="0" lang="zh-CN" altLang="en-US" sz="2000" b="1" i="0" u="none" strike="noStrike" kern="1200" cap="none" spc="0" normalizeH="0" baseline="0" noProof="1">
                <a:ln>
                  <a:noFill/>
                </a:ln>
                <a:solidFill>
                  <a:schemeClr val="bg1"/>
                </a:solidFill>
                <a:effectLst/>
                <a:uLnTx/>
                <a:uFillTx/>
                <a:latin typeface="微软雅黑" panose="020B0503020204020204" pitchFamily="34" charset="-122"/>
                <a:ea typeface="微软雅黑" panose="020B0503020204020204" pitchFamily="34" charset="-122"/>
                <a:cs typeface="+mn-cs"/>
              </a:rPr>
              <a:t>多媒体课件</a:t>
            </a:r>
          </a:p>
        </p:txBody>
      </p:sp>
      <p:sp>
        <p:nvSpPr>
          <p:cNvPr id="10" name="AutoShape 2"/>
          <p:cNvSpPr>
            <a:spLocks noChangeArrowheads="1"/>
          </p:cNvSpPr>
          <p:nvPr/>
        </p:nvSpPr>
        <p:spPr bwMode="auto">
          <a:xfrm>
            <a:off x="7380312" y="2715766"/>
            <a:ext cx="1728192" cy="432048"/>
          </a:xfrm>
          <a:prstGeom prst="chevron">
            <a:avLst>
              <a:gd name="adj" fmla="val 16461"/>
            </a:avLst>
          </a:prstGeom>
          <a:solidFill>
            <a:srgbClr val="C00000"/>
          </a:solidFill>
          <a:ln w="9525">
            <a:solidFill>
              <a:srgbClr val="C00000"/>
            </a:solidFill>
            <a:miter lim="800000"/>
          </a:ln>
          <a:effectLst>
            <a:outerShdw blurRad="50800" dist="38100" dir="2700000" algn="tl" rotWithShape="0">
              <a:prstClr val="black">
                <a:alpha val="40000"/>
              </a:prstClr>
            </a:outerShdw>
          </a:effectLst>
        </p:spPr>
        <p:txBody>
          <a:bodyPr lIns="36000" tIns="36000" rIns="36000" bIns="36000" anchor="ctr"/>
          <a:lstStyle/>
          <a:p>
            <a:pPr marL="0" marR="0" lvl="0" indent="0" algn="ctr" defTabSz="914400" rtl="0" eaLnBrk="1" fontAlgn="base" latinLnBrk="0" hangingPunct="1">
              <a:lnSpc>
                <a:spcPct val="110000"/>
              </a:lnSpc>
              <a:spcBef>
                <a:spcPct val="50000"/>
              </a:spcBef>
              <a:spcAft>
                <a:spcPct val="0"/>
              </a:spcAft>
              <a:buClr>
                <a:srgbClr val="003366"/>
              </a:buClr>
              <a:buSzTx/>
              <a:buFont typeface="Wingdings" panose="05000000000000000000" pitchFamily="2" charset="2"/>
              <a:buNone/>
              <a:defRPr/>
            </a:pPr>
            <a:r>
              <a:rPr lang="zh-CN" altLang="en-US" sz="2000" b="1" noProof="1">
                <a:solidFill>
                  <a:schemeClr val="bg1"/>
                </a:solidFill>
                <a:latin typeface="微软雅黑" panose="020B0503020204020204" pitchFamily="34" charset="-122"/>
                <a:ea typeface="微软雅黑" panose="020B0503020204020204" pitchFamily="34" charset="-122"/>
              </a:rPr>
              <a:t>多媒体素材</a:t>
            </a:r>
            <a:endParaRPr kumimoji="0" lang="zh-CN" altLang="en-US" sz="2000" b="1" i="0" u="none" strike="noStrike" kern="1200" cap="none" spc="0" normalizeH="0" baseline="0" noProof="1">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11" name="AutoShape 2"/>
          <p:cNvSpPr>
            <a:spLocks noChangeArrowheads="1"/>
          </p:cNvSpPr>
          <p:nvPr/>
        </p:nvSpPr>
        <p:spPr bwMode="auto">
          <a:xfrm>
            <a:off x="7380312" y="3507854"/>
            <a:ext cx="1728192" cy="432048"/>
          </a:xfrm>
          <a:prstGeom prst="chevron">
            <a:avLst>
              <a:gd name="adj" fmla="val 16461"/>
            </a:avLst>
          </a:prstGeom>
          <a:solidFill>
            <a:srgbClr val="C00000"/>
          </a:solidFill>
          <a:ln w="9525">
            <a:solidFill>
              <a:srgbClr val="C00000"/>
            </a:solidFill>
            <a:miter lim="800000"/>
          </a:ln>
          <a:effectLst>
            <a:outerShdw blurRad="50800" dist="38100" dir="2700000" algn="tl" rotWithShape="0">
              <a:prstClr val="black">
                <a:alpha val="40000"/>
              </a:prstClr>
            </a:outerShdw>
          </a:effectLst>
        </p:spPr>
        <p:txBody>
          <a:bodyPr lIns="36000" tIns="36000" rIns="36000" bIns="36000" anchor="ctr"/>
          <a:lstStyle/>
          <a:p>
            <a:pPr marL="0" marR="0" lvl="0" indent="0" algn="ctr" defTabSz="914400" rtl="0" eaLnBrk="1" fontAlgn="base" latinLnBrk="0" hangingPunct="1">
              <a:lnSpc>
                <a:spcPct val="110000"/>
              </a:lnSpc>
              <a:spcBef>
                <a:spcPct val="50000"/>
              </a:spcBef>
              <a:spcAft>
                <a:spcPct val="0"/>
              </a:spcAft>
              <a:buClr>
                <a:srgbClr val="003366"/>
              </a:buClr>
              <a:buSzTx/>
              <a:buFont typeface="Wingdings" panose="05000000000000000000" pitchFamily="2" charset="2"/>
              <a:buNone/>
              <a:defRPr/>
            </a:pPr>
            <a:r>
              <a:rPr lang="zh-CN" altLang="en-US" sz="2000" b="1" noProof="1">
                <a:solidFill>
                  <a:schemeClr val="bg1"/>
                </a:solidFill>
                <a:latin typeface="微软雅黑" panose="020B0503020204020204" pitchFamily="34" charset="-122"/>
                <a:ea typeface="微软雅黑" panose="020B0503020204020204" pitchFamily="34" charset="-122"/>
              </a:rPr>
              <a:t>微课</a:t>
            </a:r>
            <a:endParaRPr kumimoji="0" lang="zh-CN" altLang="en-US" sz="2000" b="1" i="0" u="none" strike="noStrike" kern="1200" cap="none" spc="0" normalizeH="0" baseline="0" noProof="1">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cxnSp>
        <p:nvCxnSpPr>
          <p:cNvPr id="12" name="直接连接符 11"/>
          <p:cNvCxnSpPr/>
          <p:nvPr/>
        </p:nvCxnSpPr>
        <p:spPr>
          <a:xfrm>
            <a:off x="359350" y="584186"/>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a:off x="334233" y="14305"/>
            <a:ext cx="479614" cy="479614"/>
            <a:chOff x="1278794" y="3334906"/>
            <a:chExt cx="914014" cy="914014"/>
          </a:xfrm>
        </p:grpSpPr>
        <p:grpSp>
          <p:nvGrpSpPr>
            <p:cNvPr id="14" name="组合 13"/>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16" name="同心圆 1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椭圆 16"/>
              <p:cNvSpPr/>
              <p:nvPr/>
            </p:nvSpPr>
            <p:spPr>
              <a:xfrm>
                <a:off x="392112" y="760411"/>
                <a:ext cx="3825872" cy="382587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TextBox 61"/>
            <p:cNvSpPr txBox="1"/>
            <p:nvPr/>
          </p:nvSpPr>
          <p:spPr>
            <a:xfrm>
              <a:off x="1443719" y="3591858"/>
              <a:ext cx="59026" cy="127845"/>
            </a:xfrm>
            <a:prstGeom prst="rect">
              <a:avLst/>
            </a:prstGeom>
            <a:noFill/>
          </p:spPr>
          <p:txBody>
            <a:bodyPr wrap="none" rtlCol="0">
              <a:spAutoFit/>
            </a:bodyPr>
            <a:lstStyle/>
            <a:p>
              <a:endParaRPr lang="zh-CN" altLang="en-US" sz="2000" dirty="0">
                <a:latin typeface="Watford DB" pitchFamily="2" charset="0"/>
                <a:ea typeface="造字工房劲黑（非商用）常规体" pitchFamily="50" charset="-122"/>
              </a:endParaRPr>
            </a:p>
          </p:txBody>
        </p:sp>
      </p:grpSp>
      <p:sp>
        <p:nvSpPr>
          <p:cNvPr id="18" name="文本框 40"/>
          <p:cNvSpPr txBox="1"/>
          <p:nvPr/>
        </p:nvSpPr>
        <p:spPr>
          <a:xfrm>
            <a:off x="813847" y="91322"/>
            <a:ext cx="5381007" cy="461665"/>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400" b="1" dirty="0">
                <a:latin typeface="微软雅黑" panose="020B0503020204020204" pitchFamily="34" charset="-122"/>
                <a:ea typeface="微软雅黑" panose="020B0503020204020204" pitchFamily="34" charset="-122"/>
              </a:rPr>
              <a:t>2.2 </a:t>
            </a:r>
            <a:r>
              <a:rPr lang="zh-CN" altLang="en-US" sz="2400" b="1" dirty="0">
                <a:latin typeface="微软雅黑" panose="020B0503020204020204" pitchFamily="34" charset="-122"/>
                <a:ea typeface="微软雅黑" panose="020B0503020204020204" pitchFamily="34" charset="-122"/>
              </a:rPr>
              <a:t>职业教育特色资源服务体系</a:t>
            </a:r>
          </a:p>
        </p:txBody>
      </p:sp>
      <p:sp>
        <p:nvSpPr>
          <p:cNvPr id="19" name="矩形 18"/>
          <p:cNvSpPr/>
          <p:nvPr/>
        </p:nvSpPr>
        <p:spPr>
          <a:xfrm>
            <a:off x="6300534" y="142185"/>
            <a:ext cx="2727556" cy="400110"/>
          </a:xfrm>
          <a:prstGeom prst="rect">
            <a:avLst/>
          </a:prstGeom>
          <a:solidFill>
            <a:srgbClr val="FFFF00"/>
          </a:solidFill>
        </p:spPr>
        <p:txBody>
          <a:bodyPr wrap="square">
            <a:spAutoFit/>
          </a:bodyPr>
          <a:lstStyle/>
          <a:p>
            <a:pPr>
              <a:spcBef>
                <a:spcPts val="600"/>
              </a:spcBef>
              <a:buClr>
                <a:schemeClr val="accent1"/>
              </a:buClr>
              <a:buSzPct val="80000"/>
            </a:pPr>
            <a:r>
              <a:rPr lang="zh-CN" altLang="en-US" sz="2000" b="1"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六大类型多媒体资源</a:t>
            </a:r>
          </a:p>
        </p:txBody>
      </p:sp>
      <p:pic>
        <p:nvPicPr>
          <p:cNvPr id="2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2409" y="1602681"/>
            <a:ext cx="5637903" cy="3004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2410" y="1676621"/>
            <a:ext cx="5585194" cy="2990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2" name="组合 21"/>
          <p:cNvGrpSpPr/>
          <p:nvPr/>
        </p:nvGrpSpPr>
        <p:grpSpPr>
          <a:xfrm>
            <a:off x="1890217" y="1676621"/>
            <a:ext cx="5437387" cy="2990272"/>
            <a:chOff x="3997059" y="1994596"/>
            <a:chExt cx="4975792" cy="2796698"/>
          </a:xfrm>
        </p:grpSpPr>
        <p:pic>
          <p:nvPicPr>
            <p:cNvPr id="2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97059" y="1994596"/>
              <a:ext cx="4975791" cy="2796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52855" y="2318354"/>
              <a:ext cx="3319996" cy="234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5"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29651" y="1622350"/>
            <a:ext cx="5397952" cy="3259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72871" y="2649541"/>
            <a:ext cx="3021344" cy="1928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37211" y="1495136"/>
            <a:ext cx="3012889" cy="1910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02018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721749" y="584186"/>
            <a:ext cx="7730859" cy="523220"/>
          </a:xfrm>
          <a:prstGeom prst="rect">
            <a:avLst/>
          </a:prstGeom>
          <a:noFill/>
        </p:spPr>
        <p:txBody>
          <a:bodyPr wrap="square">
            <a:spAutoFit/>
          </a:bodyPr>
          <a:lstStyle/>
          <a:p>
            <a:pPr algn="ctr"/>
            <a:r>
              <a:rPr lang="en-US" altLang="zh-CN" sz="2800" b="1" dirty="0">
                <a:solidFill>
                  <a:srgbClr val="0033CC"/>
                </a:solidFill>
              </a:rPr>
              <a:t>http://search.ebscohost.com/</a:t>
            </a:r>
            <a:endParaRPr lang="zh-CN" altLang="en-US" sz="2800" b="1" dirty="0">
              <a:solidFill>
                <a:srgbClr val="0033CC"/>
              </a:solidFill>
            </a:endParaRPr>
          </a:p>
        </p:txBody>
      </p:sp>
      <p:sp>
        <p:nvSpPr>
          <p:cNvPr id="2" name="矩形 1"/>
          <p:cNvSpPr/>
          <p:nvPr/>
        </p:nvSpPr>
        <p:spPr>
          <a:xfrm>
            <a:off x="90384" y="3198336"/>
            <a:ext cx="13116170" cy="338554"/>
          </a:xfrm>
          <a:prstGeom prst="rect">
            <a:avLst/>
          </a:prstGeom>
        </p:spPr>
        <p:txBody>
          <a:bodyPr wrap="square">
            <a:spAutoFit/>
          </a:bodyPr>
          <a:lstStyle/>
          <a:p>
            <a:r>
              <a:rPr lang="zh-CN" altLang="en-US" sz="1600" b="1" dirty="0">
                <a:latin typeface="微软雅黑" panose="020B0503020204020204" charset="-122"/>
                <a:ea typeface="微软雅黑" panose="020B0503020204020204" charset="-122"/>
              </a:rPr>
              <a:t>职业技术领域多学科全文数据库</a:t>
            </a:r>
            <a:endParaRPr lang="en-US" altLang="zh-CN" sz="1600" b="1" dirty="0">
              <a:latin typeface="微软雅黑" panose="020B0503020204020204" charset="-122"/>
              <a:ea typeface="微软雅黑" panose="020B0503020204020204" charset="-122"/>
            </a:endParaRPr>
          </a:p>
        </p:txBody>
      </p:sp>
      <p:sp>
        <p:nvSpPr>
          <p:cNvPr id="3" name="矩形 2"/>
          <p:cNvSpPr/>
          <p:nvPr/>
        </p:nvSpPr>
        <p:spPr>
          <a:xfrm>
            <a:off x="2962656" y="3198336"/>
            <a:ext cx="7815300" cy="338554"/>
          </a:xfrm>
          <a:prstGeom prst="rect">
            <a:avLst/>
          </a:prstGeom>
        </p:spPr>
        <p:txBody>
          <a:bodyPr wrap="square">
            <a:spAutoFit/>
          </a:bodyPr>
          <a:lstStyle/>
          <a:p>
            <a:r>
              <a:rPr lang="zh-CN" altLang="en-US" sz="1600" b="1" dirty="0">
                <a:latin typeface="微软雅黑" panose="020B0503020204020204" charset="-122"/>
                <a:ea typeface="微软雅黑" panose="020B0503020204020204" charset="-122"/>
              </a:rPr>
              <a:t>      汽车修理参考资源中心</a:t>
            </a:r>
            <a:endParaRPr lang="en-US" altLang="zh-CN" sz="1600" b="1" dirty="0">
              <a:latin typeface="微软雅黑" panose="020B0503020204020204" charset="-122"/>
              <a:ea typeface="微软雅黑" panose="020B0503020204020204" charset="-122"/>
            </a:endParaRPr>
          </a:p>
        </p:txBody>
      </p:sp>
      <p:sp>
        <p:nvSpPr>
          <p:cNvPr id="4" name="矩形 3"/>
          <p:cNvSpPr/>
          <p:nvPr/>
        </p:nvSpPr>
        <p:spPr>
          <a:xfrm>
            <a:off x="6172200" y="3219822"/>
            <a:ext cx="4383758" cy="338554"/>
          </a:xfrm>
          <a:prstGeom prst="rect">
            <a:avLst/>
          </a:prstGeom>
        </p:spPr>
        <p:txBody>
          <a:bodyPr wrap="square">
            <a:spAutoFit/>
          </a:bodyPr>
          <a:lstStyle/>
          <a:p>
            <a:r>
              <a:rPr lang="zh-CN" altLang="en-US" sz="1600" b="1" dirty="0">
                <a:latin typeface="微软雅黑" panose="020B0503020204020204" charset="-122"/>
                <a:ea typeface="微软雅黑" panose="020B0503020204020204" charset="-122"/>
              </a:rPr>
              <a:t>小型引擎维修参考资源中心</a:t>
            </a:r>
            <a:endParaRPr lang="en-US" altLang="zh-CN" sz="1600" b="1" dirty="0">
              <a:latin typeface="微软雅黑" panose="020B0503020204020204" charset="-122"/>
              <a:ea typeface="微软雅黑" panose="020B0503020204020204" charset="-122"/>
            </a:endParaRPr>
          </a:p>
        </p:txBody>
      </p:sp>
      <p:sp>
        <p:nvSpPr>
          <p:cNvPr id="5" name="TextBox 4"/>
          <p:cNvSpPr txBox="1"/>
          <p:nvPr/>
        </p:nvSpPr>
        <p:spPr>
          <a:xfrm>
            <a:off x="148019" y="1316260"/>
            <a:ext cx="8787959" cy="1200329"/>
          </a:xfrm>
          <a:prstGeom prst="rect">
            <a:avLst/>
          </a:prstGeom>
          <a:noFill/>
        </p:spPr>
        <p:txBody>
          <a:bodyPr wrap="square" rtlCol="0">
            <a:spAutoFit/>
          </a:bodyPr>
          <a:lstStyle/>
          <a:p>
            <a:r>
              <a:rPr lang="en-US" altLang="zh-CN" sz="2400" b="1" dirty="0">
                <a:solidFill>
                  <a:srgbClr val="FF0000"/>
                </a:solidFill>
                <a:latin typeface="微软雅黑" panose="020B0503020204020204" pitchFamily="34" charset="-122"/>
                <a:ea typeface="微软雅黑" panose="020B0503020204020204" pitchFamily="34" charset="-122"/>
              </a:rPr>
              <a:t>EBSCO</a:t>
            </a:r>
            <a:r>
              <a:rPr lang="zh-CN" altLang="en-US" sz="2400" b="1" dirty="0">
                <a:solidFill>
                  <a:srgbClr val="FF0000"/>
                </a:solidFill>
                <a:latin typeface="微软雅黑" panose="020B0503020204020204" pitchFamily="34" charset="-122"/>
                <a:ea typeface="微软雅黑" panose="020B0503020204020204" pitchFamily="34" charset="-122"/>
              </a:rPr>
              <a:t> </a:t>
            </a:r>
            <a:r>
              <a:rPr lang="en-US" altLang="zh-CN" sz="2400" b="1" dirty="0">
                <a:solidFill>
                  <a:srgbClr val="FF0000"/>
                </a:solidFill>
                <a:latin typeface="微软雅黑" panose="020B0503020204020204" pitchFamily="34" charset="-122"/>
                <a:ea typeface="微软雅黑" panose="020B0503020204020204" pitchFamily="34" charset="-122"/>
              </a:rPr>
              <a:t>80</a:t>
            </a:r>
            <a:r>
              <a:rPr lang="zh-CN" altLang="en-US" sz="2400" b="1" dirty="0">
                <a:solidFill>
                  <a:srgbClr val="FF0000"/>
                </a:solidFill>
                <a:latin typeface="微软雅黑" panose="020B0503020204020204" pitchFamily="34" charset="-122"/>
                <a:ea typeface="微软雅黑" panose="020B0503020204020204" pitchFamily="34" charset="-122"/>
              </a:rPr>
              <a:t>个数据库 </a:t>
            </a:r>
            <a:r>
              <a:rPr lang="en-US" altLang="zh-CN" sz="2400" b="1" dirty="0">
                <a:latin typeface="微软雅黑" panose="020B0503020204020204" pitchFamily="34" charset="-122"/>
                <a:ea typeface="微软雅黑" panose="020B0503020204020204" pitchFamily="34" charset="-122"/>
              </a:rPr>
              <a:t>--- 15</a:t>
            </a:r>
            <a:r>
              <a:rPr lang="zh-CN" altLang="en-US" sz="2400" b="1" dirty="0">
                <a:latin typeface="微软雅黑" panose="020B0503020204020204" pitchFamily="34" charset="-122"/>
                <a:ea typeface="微软雅黑" panose="020B0503020204020204" pitchFamily="34" charset="-122"/>
              </a:rPr>
              <a:t>个学科与主题</a:t>
            </a:r>
            <a:endParaRPr lang="en-US" altLang="zh-CN" sz="2400" b="1" dirty="0">
              <a:latin typeface="微软雅黑" panose="020B0503020204020204" pitchFamily="34" charset="-122"/>
              <a:ea typeface="微软雅黑" panose="020B0503020204020204" pitchFamily="34" charset="-122"/>
            </a:endParaRPr>
          </a:p>
          <a:p>
            <a:r>
              <a:rPr lang="zh-CN" altLang="en-US" sz="2400" b="1" dirty="0">
                <a:solidFill>
                  <a:srgbClr val="FF0000"/>
                </a:solidFill>
                <a:latin typeface="微软雅黑" panose="020B0503020204020204" pitchFamily="34" charset="-122"/>
                <a:ea typeface="微软雅黑" panose="020B0503020204020204" pitchFamily="34" charset="-122"/>
              </a:rPr>
              <a:t>全球经典学术汇编    </a:t>
            </a:r>
            <a:r>
              <a:rPr lang="en-US" altLang="zh-CN" sz="2400" b="1" dirty="0">
                <a:latin typeface="微软雅黑" panose="020B0503020204020204" pitchFamily="34" charset="-122"/>
                <a:ea typeface="微软雅黑" panose="020B0503020204020204" pitchFamily="34" charset="-122"/>
              </a:rPr>
              <a:t>--- </a:t>
            </a:r>
            <a:r>
              <a:rPr lang="zh-CN" altLang="en-US" sz="2400" b="1" dirty="0">
                <a:latin typeface="微软雅黑" panose="020B0503020204020204" pitchFamily="34" charset="-122"/>
                <a:ea typeface="微软雅黑" panose="020B0503020204020204" pitchFamily="34" charset="-122"/>
              </a:rPr>
              <a:t>追踪全球科技前沿的入门必读文献</a:t>
            </a:r>
            <a:endParaRPr lang="en-US" altLang="zh-CN" sz="2400" b="1" dirty="0">
              <a:latin typeface="微软雅黑" panose="020B0503020204020204" pitchFamily="34" charset="-122"/>
              <a:ea typeface="微软雅黑" panose="020B0503020204020204" pitchFamily="34" charset="-122"/>
            </a:endParaRPr>
          </a:p>
          <a:p>
            <a:r>
              <a:rPr lang="zh-CN" altLang="en-US" sz="2400" b="1" dirty="0">
                <a:solidFill>
                  <a:srgbClr val="FF0000"/>
                </a:solidFill>
                <a:latin typeface="微软雅黑" panose="020B0503020204020204" pitchFamily="34" charset="-122"/>
                <a:ea typeface="微软雅黑" panose="020B0503020204020204" pitchFamily="34" charset="-122"/>
              </a:rPr>
              <a:t>欧睿的</a:t>
            </a:r>
            <a:r>
              <a:rPr lang="en-US" altLang="zh-CN" sz="2400" b="1" dirty="0">
                <a:solidFill>
                  <a:srgbClr val="FF0000"/>
                </a:solidFill>
                <a:latin typeface="微软雅黑" panose="020B0503020204020204" pitchFamily="34" charset="-122"/>
                <a:ea typeface="微软雅黑" panose="020B0503020204020204" pitchFamily="34" charset="-122"/>
              </a:rPr>
              <a:t>PASSPORT   </a:t>
            </a:r>
            <a:r>
              <a:rPr lang="en-US" altLang="zh-CN" sz="2400" b="1" dirty="0">
                <a:latin typeface="微软雅黑" panose="020B0503020204020204" pitchFamily="34" charset="-122"/>
                <a:ea typeface="微软雅黑" panose="020B0503020204020204" pitchFamily="34" charset="-122"/>
              </a:rPr>
              <a:t>--- </a:t>
            </a:r>
            <a:r>
              <a:rPr lang="zh-CN" altLang="en-US" sz="2400" b="1" dirty="0">
                <a:latin typeface="微软雅黑" panose="020B0503020204020204" pitchFamily="34" charset="-122"/>
                <a:ea typeface="微软雅黑" panose="020B0503020204020204" pitchFamily="34" charset="-122"/>
              </a:rPr>
              <a:t>服务于经济学院、商学院、旅游学院</a:t>
            </a: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3707424"/>
            <a:ext cx="2351099" cy="1312598"/>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3707424"/>
            <a:ext cx="3003822" cy="1312598"/>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2160" y="3707424"/>
            <a:ext cx="3023320" cy="1263464"/>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直接连接符 10"/>
          <p:cNvCxnSpPr/>
          <p:nvPr/>
        </p:nvCxnSpPr>
        <p:spPr>
          <a:xfrm>
            <a:off x="359350" y="584186"/>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334233" y="14305"/>
            <a:ext cx="479614" cy="479614"/>
            <a:chOff x="1278794" y="3334906"/>
            <a:chExt cx="914014" cy="914014"/>
          </a:xfrm>
        </p:grpSpPr>
        <p:grpSp>
          <p:nvGrpSpPr>
            <p:cNvPr id="13" name="组合 12"/>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15" name="同心圆 1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椭圆 15"/>
              <p:cNvSpPr/>
              <p:nvPr/>
            </p:nvSpPr>
            <p:spPr>
              <a:xfrm>
                <a:off x="392112" y="760411"/>
                <a:ext cx="3825872" cy="382587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TextBox 61"/>
            <p:cNvSpPr txBox="1"/>
            <p:nvPr/>
          </p:nvSpPr>
          <p:spPr>
            <a:xfrm>
              <a:off x="1443719" y="3591858"/>
              <a:ext cx="59026" cy="127845"/>
            </a:xfrm>
            <a:prstGeom prst="rect">
              <a:avLst/>
            </a:prstGeom>
            <a:noFill/>
          </p:spPr>
          <p:txBody>
            <a:bodyPr wrap="none" rtlCol="0">
              <a:spAutoFit/>
            </a:bodyPr>
            <a:lstStyle/>
            <a:p>
              <a:endParaRPr lang="zh-CN" altLang="en-US" sz="2000" dirty="0">
                <a:latin typeface="Watford DB" pitchFamily="2" charset="0"/>
                <a:ea typeface="造字工房劲黑（非商用）常规体" pitchFamily="50" charset="-122"/>
              </a:endParaRPr>
            </a:p>
          </p:txBody>
        </p:sp>
      </p:grpSp>
      <p:sp>
        <p:nvSpPr>
          <p:cNvPr id="17" name="文本框 40"/>
          <p:cNvSpPr txBox="1"/>
          <p:nvPr/>
        </p:nvSpPr>
        <p:spPr>
          <a:xfrm>
            <a:off x="721749" y="32254"/>
            <a:ext cx="6064748" cy="461665"/>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400" b="1" dirty="0">
                <a:latin typeface="微软雅黑" panose="020B0503020204020204" pitchFamily="34" charset="-122"/>
                <a:ea typeface="微软雅黑" panose="020B0503020204020204" pitchFamily="34" charset="-122"/>
              </a:rPr>
              <a:t>2.3 </a:t>
            </a:r>
            <a:r>
              <a:rPr lang="zh-CN" altLang="en-US" sz="2400" b="1" dirty="0">
                <a:latin typeface="微软雅黑" panose="020B0503020204020204" pitchFamily="34" charset="-122"/>
                <a:ea typeface="微软雅黑" panose="020B0503020204020204" pitchFamily="34" charset="-122"/>
              </a:rPr>
              <a:t>职业教育国际优质资源服务体系</a:t>
            </a:r>
          </a:p>
        </p:txBody>
      </p:sp>
    </p:spTree>
    <p:extLst>
      <p:ext uri="{BB962C8B-B14F-4D97-AF65-F5344CB8AC3E}">
        <p14:creationId xmlns:p14="http://schemas.microsoft.com/office/powerpoint/2010/main" val="13142240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06104" y="3270918"/>
            <a:ext cx="3877985" cy="230832"/>
          </a:xfrm>
          <a:prstGeom prst="rect">
            <a:avLst/>
          </a:prstGeom>
        </p:spPr>
        <p:txBody>
          <a:bodyPr wrap="none">
            <a:spAutoFit/>
          </a:bodyPr>
          <a:lstStyle/>
          <a:p>
            <a:r>
              <a:rPr lang="zh-CN" altLang="en-US" sz="900" dirty="0">
                <a:solidFill>
                  <a:srgbClr val="110900"/>
                </a:solidFill>
              </a:rPr>
              <a:t>注：其它资源类型包括：市场研究报告、教育报告、财务报告、报纸等。</a:t>
            </a:r>
          </a:p>
        </p:txBody>
      </p:sp>
      <p:sp>
        <p:nvSpPr>
          <p:cNvPr id="28" name="矩形 27"/>
          <p:cNvSpPr/>
          <p:nvPr/>
        </p:nvSpPr>
        <p:spPr>
          <a:xfrm>
            <a:off x="374964" y="3747685"/>
            <a:ext cx="8373500" cy="1200329"/>
          </a:xfrm>
          <a:prstGeom prst="rect">
            <a:avLst/>
          </a:prstGeom>
          <a:ln w="15875">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prstDash val="sysDot"/>
          </a:ln>
        </p:spPr>
        <p:txBody>
          <a:bodyPr wrap="square">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车床技术     </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机床技术    </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焊接    </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雷射与光电技术    </a:t>
            </a:r>
            <a:r>
              <a:rPr lang="en-US" altLang="zh-CN" sz="1600" dirty="0">
                <a:latin typeface="微软雅黑" panose="020B0503020204020204" pitchFamily="34" charset="-122"/>
                <a:ea typeface="微软雅黑" panose="020B0503020204020204" pitchFamily="34" charset="-122"/>
              </a:rPr>
              <a:t>※</a:t>
            </a:r>
            <a:r>
              <a:rPr lang="zh-CN" altLang="en-US" sz="1600" dirty="0">
                <a:solidFill>
                  <a:schemeClr val="accent6">
                    <a:lumMod val="75000"/>
                  </a:schemeClr>
                </a:solidFill>
                <a:latin typeface="微软雅黑" panose="020B0503020204020204" pitchFamily="34" charset="-122"/>
                <a:ea typeface="微软雅黑" panose="020B0503020204020204" pitchFamily="34" charset="-122"/>
              </a:rPr>
              <a:t>机器人</a:t>
            </a:r>
            <a:endParaRPr lang="en-US" altLang="zh-CN" sz="1600" dirty="0">
              <a:solidFill>
                <a:schemeClr val="accent6">
                  <a:lumMod val="75000"/>
                </a:schemeClr>
              </a:solidFill>
              <a:latin typeface="微软雅黑" panose="020B0503020204020204" pitchFamily="34" charset="-122"/>
              <a:ea typeface="微软雅黑" panose="020B0503020204020204" pitchFamily="34" charset="-122"/>
            </a:endParaRPr>
          </a:p>
          <a:p>
            <a:pPr>
              <a:lnSpc>
                <a:spcPct val="150000"/>
              </a:lnSpc>
            </a:pPr>
            <a:r>
              <a:rPr lang="en-US" altLang="zh-CN" sz="1600" dirty="0">
                <a:solidFill>
                  <a:schemeClr val="bg2">
                    <a:lumMod val="50000"/>
                  </a:schemeClr>
                </a:solidFill>
                <a:latin typeface="微软雅黑" panose="020B0503020204020204" pitchFamily="34" charset="-122"/>
                <a:ea typeface="微软雅黑" panose="020B0503020204020204" pitchFamily="34" charset="-122"/>
              </a:rPr>
              <a:t>※</a:t>
            </a:r>
            <a:r>
              <a:rPr lang="zh-CN" altLang="en-US" sz="1600" dirty="0">
                <a:solidFill>
                  <a:schemeClr val="bg2">
                    <a:lumMod val="50000"/>
                  </a:schemeClr>
                </a:solidFill>
                <a:latin typeface="微软雅黑" panose="020B0503020204020204" pitchFamily="34" charset="-122"/>
                <a:ea typeface="微软雅黑" panose="020B0503020204020204" pitchFamily="34" charset="-122"/>
              </a:rPr>
              <a:t>园林与景观园艺技术    </a:t>
            </a:r>
            <a:r>
              <a:rPr lang="en-US" altLang="zh-CN" sz="1600" dirty="0">
                <a:solidFill>
                  <a:schemeClr val="bg2">
                    <a:lumMod val="50000"/>
                  </a:schemeClr>
                </a:solidFill>
                <a:latin typeface="微软雅黑" panose="020B0503020204020204" pitchFamily="34" charset="-122"/>
                <a:ea typeface="微软雅黑" panose="020B0503020204020204" pitchFamily="34" charset="-122"/>
              </a:rPr>
              <a:t>※</a:t>
            </a:r>
            <a:r>
              <a:rPr lang="zh-CN" altLang="en-US" sz="1600" dirty="0">
                <a:solidFill>
                  <a:schemeClr val="bg2">
                    <a:lumMod val="50000"/>
                  </a:schemeClr>
                </a:solidFill>
                <a:latin typeface="微软雅黑" panose="020B0503020204020204" pitchFamily="34" charset="-122"/>
                <a:ea typeface="微软雅黑" panose="020B0503020204020204" pitchFamily="34" charset="-122"/>
              </a:rPr>
              <a:t>室内设计    </a:t>
            </a:r>
            <a:r>
              <a:rPr lang="en-US" altLang="zh-CN" sz="1600" dirty="0">
                <a:solidFill>
                  <a:schemeClr val="bg2">
                    <a:lumMod val="50000"/>
                  </a:schemeClr>
                </a:solidFill>
                <a:latin typeface="微软雅黑" panose="020B0503020204020204" pitchFamily="34" charset="-122"/>
                <a:ea typeface="微软雅黑" panose="020B0503020204020204" pitchFamily="34" charset="-122"/>
              </a:rPr>
              <a:t>※</a:t>
            </a:r>
            <a:r>
              <a:rPr lang="zh-CN" altLang="en-US" sz="1600" dirty="0">
                <a:solidFill>
                  <a:schemeClr val="bg2">
                    <a:lumMod val="50000"/>
                  </a:schemeClr>
                </a:solidFill>
                <a:latin typeface="微软雅黑" panose="020B0503020204020204" pitchFamily="34" charset="-122"/>
                <a:ea typeface="微软雅黑" panose="020B0503020204020204" pitchFamily="34" charset="-122"/>
              </a:rPr>
              <a:t>旅游与观光 </a:t>
            </a:r>
            <a:r>
              <a:rPr lang="en-US" altLang="zh-CN" sz="1600" dirty="0">
                <a:latin typeface="微软雅黑" panose="020B0503020204020204" pitchFamily="34" charset="-122"/>
                <a:ea typeface="微软雅黑" panose="020B0503020204020204" pitchFamily="34" charset="-122"/>
              </a:rPr>
              <a:t>※</a:t>
            </a:r>
            <a:r>
              <a:rPr lang="zh-CN" altLang="en-US" sz="1600" dirty="0">
                <a:solidFill>
                  <a:schemeClr val="accent6">
                    <a:lumMod val="50000"/>
                  </a:schemeClr>
                </a:solidFill>
                <a:latin typeface="微软雅黑" panose="020B0503020204020204" pitchFamily="34" charset="-122"/>
                <a:ea typeface="微软雅黑" panose="020B0503020204020204" pitchFamily="34" charset="-122"/>
              </a:rPr>
              <a:t>印刷艺术    </a:t>
            </a:r>
            <a:r>
              <a:rPr lang="en-US" altLang="zh-CN" sz="1600" dirty="0">
                <a:solidFill>
                  <a:schemeClr val="accent6">
                    <a:lumMod val="50000"/>
                  </a:schemeClr>
                </a:solidFill>
                <a:latin typeface="微软雅黑" panose="020B0503020204020204" pitchFamily="34" charset="-122"/>
                <a:ea typeface="微软雅黑" panose="020B0503020204020204" pitchFamily="34" charset="-122"/>
              </a:rPr>
              <a:t>※</a:t>
            </a:r>
            <a:r>
              <a:rPr lang="zh-CN" altLang="en-US" sz="1600" dirty="0">
                <a:solidFill>
                  <a:schemeClr val="accent6">
                    <a:lumMod val="50000"/>
                  </a:schemeClr>
                </a:solidFill>
                <a:latin typeface="微软雅黑" panose="020B0503020204020204" pitchFamily="34" charset="-122"/>
                <a:ea typeface="微软雅黑" panose="020B0503020204020204" pitchFamily="34" charset="-122"/>
              </a:rPr>
              <a:t>冷冻与空调    </a:t>
            </a:r>
            <a:endParaRPr lang="en-US" altLang="zh-CN" sz="1600" dirty="0">
              <a:solidFill>
                <a:schemeClr val="accent6">
                  <a:lumMod val="50000"/>
                </a:schemeClr>
              </a:solidFill>
              <a:latin typeface="微软雅黑" panose="020B0503020204020204" pitchFamily="34" charset="-122"/>
              <a:ea typeface="微软雅黑" panose="020B0503020204020204" pitchFamily="34" charset="-122"/>
            </a:endParaRPr>
          </a:p>
          <a:p>
            <a:pPr>
              <a:lnSpc>
                <a:spcPct val="150000"/>
              </a:lnSpc>
            </a:pPr>
            <a:r>
              <a:rPr lang="en-US" altLang="zh-CN" sz="1600" dirty="0">
                <a:solidFill>
                  <a:schemeClr val="accent6">
                    <a:lumMod val="50000"/>
                  </a:schemeClr>
                </a:solidFill>
                <a:latin typeface="微软雅黑" panose="020B0503020204020204" pitchFamily="34" charset="-122"/>
                <a:ea typeface="微软雅黑" panose="020B0503020204020204" pitchFamily="34" charset="-122"/>
              </a:rPr>
              <a:t>※</a:t>
            </a:r>
            <a:r>
              <a:rPr lang="zh-CN" altLang="en-US" sz="1600" dirty="0">
                <a:solidFill>
                  <a:srgbClr val="FF0000"/>
                </a:solidFill>
                <a:latin typeface="微软雅黑" panose="020B0503020204020204" pitchFamily="34" charset="-122"/>
                <a:ea typeface="微软雅黑" panose="020B0503020204020204" pitchFamily="34" charset="-122"/>
              </a:rPr>
              <a:t>健康信息科技   </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计算机辅助设计与制造     </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饭店管理     </a:t>
            </a:r>
            <a:r>
              <a:rPr lang="en-US" altLang="zh-CN" sz="16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1600" dirty="0">
                <a:solidFill>
                  <a:schemeClr val="accent4">
                    <a:lumMod val="50000"/>
                  </a:schemeClr>
                </a:solidFill>
                <a:latin typeface="微软雅黑" panose="020B0503020204020204" pitchFamily="34" charset="-122"/>
                <a:ea typeface="微软雅黑" panose="020B0503020204020204" pitchFamily="34" charset="-122"/>
              </a:rPr>
              <a:t>发型设计       </a:t>
            </a:r>
            <a:r>
              <a:rPr lang="en-US" altLang="zh-CN" sz="16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1600" dirty="0">
                <a:solidFill>
                  <a:schemeClr val="accent4">
                    <a:lumMod val="50000"/>
                  </a:schemeClr>
                </a:solidFill>
                <a:latin typeface="微软雅黑" panose="020B0503020204020204" pitchFamily="34" charset="-122"/>
                <a:ea typeface="微软雅黑" panose="020B0503020204020204" pitchFamily="34" charset="-122"/>
              </a:rPr>
              <a:t>摄影 </a:t>
            </a:r>
            <a:endParaRPr lang="zh-CN" altLang="en-US" sz="1600" dirty="0">
              <a:latin typeface="微软雅黑" panose="020B0503020204020204" pitchFamily="34" charset="-122"/>
              <a:ea typeface="微软雅黑" panose="020B0503020204020204" pitchFamily="34" charset="-122"/>
            </a:endParaRPr>
          </a:p>
        </p:txBody>
      </p:sp>
      <p:sp>
        <p:nvSpPr>
          <p:cNvPr id="5" name="TextBox 4"/>
          <p:cNvSpPr txBox="1"/>
          <p:nvPr/>
        </p:nvSpPr>
        <p:spPr>
          <a:xfrm>
            <a:off x="3137245" y="3435846"/>
            <a:ext cx="2293687" cy="369332"/>
          </a:xfrm>
          <a:prstGeom prst="rect">
            <a:avLst/>
          </a:prstGeom>
          <a:solidFill>
            <a:srgbClr val="FFFF00"/>
          </a:solid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覆盖学科及主题</a:t>
            </a:r>
          </a:p>
        </p:txBody>
      </p:sp>
      <p:sp>
        <p:nvSpPr>
          <p:cNvPr id="31" name="文本框 2"/>
          <p:cNvSpPr txBox="1"/>
          <p:nvPr/>
        </p:nvSpPr>
        <p:spPr>
          <a:xfrm>
            <a:off x="4736566" y="1024149"/>
            <a:ext cx="4063312" cy="2246769"/>
          </a:xfrm>
          <a:prstGeom prst="rect">
            <a:avLst/>
          </a:prstGeom>
          <a:noFill/>
        </p:spPr>
        <p:txBody>
          <a:bodyPr wrap="square" rtlCol="0">
            <a:spAutoFit/>
          </a:bodyPr>
          <a:lstStyle/>
          <a:p>
            <a:pPr marL="171450" indent="-171450" algn="just">
              <a:lnSpc>
                <a:spcPct val="150000"/>
              </a:lnSpc>
              <a:spcBef>
                <a:spcPts val="600"/>
              </a:spcBef>
              <a:spcAft>
                <a:spcPts val="200"/>
              </a:spcAft>
              <a:buClr>
                <a:srgbClr val="00B050"/>
              </a:buClr>
              <a:buSzPct val="80000"/>
              <a:buFont typeface="Wingdings" panose="05000000000000000000" pitchFamily="2" charset="2"/>
              <a:buChar char="n"/>
            </a:pPr>
            <a:r>
              <a:rPr lang="zh-CN" altLang="en-US" sz="1200" dirty="0">
                <a:solidFill>
                  <a:schemeClr val="tx1">
                    <a:lumMod val="75000"/>
                    <a:lumOff val="25000"/>
                  </a:schemeClr>
                </a:solidFill>
                <a:latin typeface="微软雅黑" panose="020B0503020204020204" charset="-122"/>
                <a:ea typeface="微软雅黑" panose="020B0503020204020204" charset="-122"/>
                <a:sym typeface="+mn-ea"/>
              </a:rPr>
              <a:t>除部分学术期刊外，其余主要为</a:t>
            </a:r>
            <a:r>
              <a:rPr lang="zh-CN" altLang="en-US" sz="1200" b="1" dirty="0">
                <a:solidFill>
                  <a:srgbClr val="0066CC"/>
                </a:solidFill>
                <a:latin typeface="微软雅黑" panose="020B0503020204020204" charset="-122"/>
                <a:ea typeface="微软雅黑" panose="020B0503020204020204" charset="-122"/>
                <a:sym typeface="+mn-ea"/>
              </a:rPr>
              <a:t>技术性、普及性较高</a:t>
            </a:r>
            <a:r>
              <a:rPr lang="zh-CN" altLang="en-US" sz="1200" dirty="0">
                <a:solidFill>
                  <a:schemeClr val="tx1">
                    <a:lumMod val="75000"/>
                    <a:lumOff val="25000"/>
                  </a:schemeClr>
                </a:solidFill>
                <a:latin typeface="微软雅黑" panose="020B0503020204020204" charset="-122"/>
                <a:ea typeface="微软雅黑" panose="020B0503020204020204" charset="-122"/>
                <a:sym typeface="+mn-ea"/>
              </a:rPr>
              <a:t>的刊物。</a:t>
            </a:r>
            <a:endParaRPr lang="en-US" altLang="zh-CN" sz="1200" dirty="0">
              <a:solidFill>
                <a:schemeClr val="tx1">
                  <a:lumMod val="75000"/>
                  <a:lumOff val="25000"/>
                </a:schemeClr>
              </a:solidFill>
              <a:latin typeface="微软雅黑" panose="020B0503020204020204" charset="-122"/>
              <a:ea typeface="微软雅黑" panose="020B0503020204020204" charset="-122"/>
              <a:sym typeface="+mn-ea"/>
            </a:endParaRPr>
          </a:p>
          <a:p>
            <a:pPr marL="171450" indent="-171450" algn="just">
              <a:lnSpc>
                <a:spcPct val="150000"/>
              </a:lnSpc>
              <a:spcBef>
                <a:spcPts val="600"/>
              </a:spcBef>
              <a:spcAft>
                <a:spcPts val="200"/>
              </a:spcAft>
              <a:buClr>
                <a:srgbClr val="00B050"/>
              </a:buClr>
              <a:buSzPct val="80000"/>
              <a:buFont typeface="Wingdings" panose="05000000000000000000" pitchFamily="2" charset="2"/>
              <a:buChar char="n"/>
            </a:pPr>
            <a:r>
              <a:rPr lang="zh-CN" altLang="en-US" sz="1200" dirty="0">
                <a:solidFill>
                  <a:schemeClr val="tx1">
                    <a:lumMod val="75000"/>
                    <a:lumOff val="25000"/>
                  </a:schemeClr>
                </a:solidFill>
                <a:latin typeface="微软雅黑" panose="020B0503020204020204" charset="-122"/>
                <a:ea typeface="微软雅黑" panose="020B0503020204020204" charset="-122"/>
                <a:sym typeface="+mn-ea"/>
              </a:rPr>
              <a:t>共计收录</a:t>
            </a:r>
            <a:r>
              <a:rPr lang="en-US" altLang="zh-CN" sz="2400" b="1" dirty="0">
                <a:solidFill>
                  <a:srgbClr val="FF0000"/>
                </a:solidFill>
                <a:latin typeface="微软雅黑" panose="020B0503020204020204" charset="-122"/>
                <a:ea typeface="微软雅黑" panose="020B0503020204020204" charset="-122"/>
                <a:sym typeface="+mn-ea"/>
              </a:rPr>
              <a:t>2,200</a:t>
            </a:r>
            <a:r>
              <a:rPr lang="zh-CN" altLang="en-US" sz="2400" b="1" dirty="0">
                <a:solidFill>
                  <a:srgbClr val="FF0000"/>
                </a:solidFill>
                <a:latin typeface="微软雅黑" panose="020B0503020204020204" charset="-122"/>
                <a:ea typeface="微软雅黑" panose="020B0503020204020204" charset="-122"/>
                <a:sym typeface="+mn-ea"/>
              </a:rPr>
              <a:t>多种全文期刊</a:t>
            </a:r>
            <a:r>
              <a:rPr lang="en-US" altLang="zh-CN" sz="1200" dirty="0">
                <a:solidFill>
                  <a:schemeClr val="tx1">
                    <a:lumMod val="75000"/>
                    <a:lumOff val="25000"/>
                  </a:schemeClr>
                </a:solidFill>
                <a:latin typeface="微软雅黑" panose="020B0503020204020204" charset="-122"/>
                <a:ea typeface="微软雅黑" panose="020B0503020204020204" charset="-122"/>
                <a:sym typeface="+mn-ea"/>
              </a:rPr>
              <a:t>(</a:t>
            </a:r>
            <a:r>
              <a:rPr lang="zh-CN" altLang="en-US" sz="1200" dirty="0">
                <a:solidFill>
                  <a:schemeClr val="tx1">
                    <a:lumMod val="75000"/>
                    <a:lumOff val="25000"/>
                  </a:schemeClr>
                </a:solidFill>
                <a:latin typeface="微软雅黑" panose="020B0503020204020204" charset="-122"/>
                <a:ea typeface="微软雅黑" panose="020B0503020204020204" charset="-122"/>
                <a:sym typeface="+mn-ea"/>
              </a:rPr>
              <a:t>其中</a:t>
            </a:r>
            <a:r>
              <a:rPr lang="en-US" altLang="zh-CN" sz="1200" dirty="0">
                <a:solidFill>
                  <a:schemeClr val="tx1">
                    <a:lumMod val="75000"/>
                    <a:lumOff val="25000"/>
                  </a:schemeClr>
                </a:solidFill>
                <a:latin typeface="微软雅黑" panose="020B0503020204020204" charset="-122"/>
                <a:ea typeface="微软雅黑" panose="020B0503020204020204" charset="-122"/>
                <a:sym typeface="+mn-ea"/>
              </a:rPr>
              <a:t>498</a:t>
            </a:r>
            <a:r>
              <a:rPr lang="zh-CN" altLang="en-US" sz="1200" dirty="0">
                <a:solidFill>
                  <a:schemeClr val="tx1">
                    <a:lumMod val="75000"/>
                    <a:lumOff val="25000"/>
                  </a:schemeClr>
                </a:solidFill>
                <a:latin typeface="微软雅黑" panose="020B0503020204020204" charset="-122"/>
                <a:ea typeface="微软雅黑" panose="020B0503020204020204" charset="-122"/>
                <a:sym typeface="+mn-ea"/>
              </a:rPr>
              <a:t>种为同行评审期刊</a:t>
            </a:r>
            <a:r>
              <a:rPr lang="en-US" altLang="zh-CN" sz="1200" dirty="0">
                <a:solidFill>
                  <a:schemeClr val="tx1">
                    <a:lumMod val="75000"/>
                    <a:lumOff val="25000"/>
                  </a:schemeClr>
                </a:solidFill>
                <a:latin typeface="微软雅黑" panose="020B0503020204020204" charset="-122"/>
                <a:ea typeface="微软雅黑" panose="020B0503020204020204" charset="-122"/>
                <a:sym typeface="+mn-ea"/>
              </a:rPr>
              <a:t>)</a:t>
            </a:r>
            <a:r>
              <a:rPr lang="zh-CN" altLang="en-US" sz="1200" dirty="0">
                <a:solidFill>
                  <a:schemeClr val="tx1">
                    <a:lumMod val="75000"/>
                    <a:lumOff val="25000"/>
                  </a:schemeClr>
                </a:solidFill>
                <a:latin typeface="微软雅黑" panose="020B0503020204020204" charset="-122"/>
                <a:ea typeface="微软雅黑" panose="020B0503020204020204" charset="-122"/>
                <a:sym typeface="+mn-ea"/>
              </a:rPr>
              <a:t>与</a:t>
            </a:r>
            <a:r>
              <a:rPr lang="en-US" altLang="zh-CN" sz="1600" b="1" dirty="0">
                <a:solidFill>
                  <a:srgbClr val="FF0000"/>
                </a:solidFill>
                <a:latin typeface="微软雅黑" panose="020B0503020204020204" charset="-122"/>
                <a:ea typeface="微软雅黑" panose="020B0503020204020204" charset="-122"/>
                <a:sym typeface="+mn-ea"/>
              </a:rPr>
              <a:t>390</a:t>
            </a:r>
            <a:r>
              <a:rPr lang="zh-CN" altLang="en-US" sz="1600" b="1" dirty="0">
                <a:solidFill>
                  <a:srgbClr val="FF0000"/>
                </a:solidFill>
                <a:latin typeface="微软雅黑" panose="020B0503020204020204" charset="-122"/>
                <a:ea typeface="微软雅黑" panose="020B0503020204020204" charset="-122"/>
                <a:sym typeface="+mn-ea"/>
              </a:rPr>
              <a:t>种专业书籍</a:t>
            </a:r>
            <a:endParaRPr lang="en-US" altLang="zh-CN" sz="1200" b="1" dirty="0">
              <a:solidFill>
                <a:srgbClr val="FF0000"/>
              </a:solidFill>
              <a:latin typeface="微软雅黑" panose="020B0503020204020204" charset="-122"/>
              <a:ea typeface="微软雅黑" panose="020B0503020204020204" charset="-122"/>
              <a:sym typeface="+mn-ea"/>
            </a:endParaRPr>
          </a:p>
          <a:p>
            <a:pPr marL="171450" indent="-171450" algn="just">
              <a:spcBef>
                <a:spcPts val="600"/>
              </a:spcBef>
              <a:spcAft>
                <a:spcPts val="200"/>
              </a:spcAft>
              <a:buClr>
                <a:srgbClr val="00B050"/>
              </a:buClr>
              <a:buSzPct val="80000"/>
              <a:buFont typeface="Wingdings" panose="05000000000000000000" pitchFamily="2" charset="2"/>
              <a:buChar char="n"/>
            </a:pPr>
            <a:r>
              <a:rPr lang="zh-CN" altLang="en-US" sz="1200" dirty="0">
                <a:solidFill>
                  <a:schemeClr val="tx1">
                    <a:lumMod val="75000"/>
                    <a:lumOff val="25000"/>
                  </a:schemeClr>
                </a:solidFill>
                <a:latin typeface="微软雅黑" panose="020B0503020204020204" charset="-122"/>
                <a:ea typeface="微软雅黑" panose="020B0503020204020204" charset="-122"/>
                <a:sym typeface="+mn-ea"/>
              </a:rPr>
              <a:t>典型用户：       </a:t>
            </a:r>
            <a:endParaRPr lang="en-US" altLang="zh-CN" sz="1200" dirty="0">
              <a:solidFill>
                <a:schemeClr val="tx1">
                  <a:lumMod val="75000"/>
                  <a:lumOff val="25000"/>
                </a:schemeClr>
              </a:solidFill>
              <a:latin typeface="微软雅黑" panose="020B0503020204020204" charset="-122"/>
              <a:ea typeface="微软雅黑" panose="020B0503020204020204" charset="-122"/>
              <a:sym typeface="+mn-ea"/>
            </a:endParaRPr>
          </a:p>
          <a:p>
            <a:pPr marL="171450" indent="-171450" algn="just">
              <a:spcBef>
                <a:spcPts val="600"/>
              </a:spcBef>
              <a:spcAft>
                <a:spcPts val="200"/>
              </a:spcAft>
              <a:buClr>
                <a:srgbClr val="00B050"/>
              </a:buClr>
              <a:buSzPct val="80000"/>
              <a:buFont typeface="Wingdings" panose="05000000000000000000" pitchFamily="2" charset="2"/>
              <a:buChar char="n"/>
            </a:pPr>
            <a:r>
              <a:rPr lang="zh-CN" altLang="en-US" sz="1200" b="1" dirty="0">
                <a:solidFill>
                  <a:schemeClr val="tx1">
                    <a:lumMod val="75000"/>
                    <a:lumOff val="25000"/>
                  </a:schemeClr>
                </a:solidFill>
                <a:latin typeface="微软雅黑" panose="020B0503020204020204" charset="-122"/>
                <a:ea typeface="微软雅黑" panose="020B0503020204020204" charset="-122"/>
                <a:sym typeface="+mn-ea"/>
              </a:rPr>
              <a:t>浙江职业旅游学院</a:t>
            </a:r>
            <a:r>
              <a:rPr lang="en-US" altLang="zh-CN" sz="1200" b="1" dirty="0">
                <a:solidFill>
                  <a:schemeClr val="tx1">
                    <a:lumMod val="75000"/>
                    <a:lumOff val="25000"/>
                  </a:schemeClr>
                </a:solidFill>
                <a:latin typeface="微软雅黑" panose="020B0503020204020204" charset="-122"/>
                <a:ea typeface="微软雅黑" panose="020B0503020204020204" charset="-122"/>
                <a:sym typeface="+mn-ea"/>
              </a:rPr>
              <a:t>     </a:t>
            </a:r>
            <a:r>
              <a:rPr lang="zh-CN" altLang="en-US" sz="1200" b="1" dirty="0">
                <a:solidFill>
                  <a:schemeClr val="tx1">
                    <a:lumMod val="75000"/>
                    <a:lumOff val="25000"/>
                  </a:schemeClr>
                </a:solidFill>
                <a:latin typeface="微软雅黑" panose="020B0503020204020204" charset="-122"/>
                <a:ea typeface="微软雅黑" panose="020B0503020204020204" charset="-122"/>
                <a:sym typeface="+mn-ea"/>
              </a:rPr>
              <a:t>深圳职业技术学院</a:t>
            </a:r>
            <a:endParaRPr lang="en-US" altLang="zh-CN" sz="1200" b="1" dirty="0">
              <a:solidFill>
                <a:schemeClr val="tx1">
                  <a:lumMod val="75000"/>
                  <a:lumOff val="25000"/>
                </a:schemeClr>
              </a:solidFill>
              <a:latin typeface="微软雅黑" panose="020B0503020204020204" charset="-122"/>
              <a:ea typeface="微软雅黑" panose="020B0503020204020204" charset="-122"/>
              <a:sym typeface="+mn-ea"/>
            </a:endParaRPr>
          </a:p>
        </p:txBody>
      </p:sp>
      <p:graphicFrame>
        <p:nvGraphicFramePr>
          <p:cNvPr id="33" name="Group 5"/>
          <p:cNvGraphicFramePr>
            <a:graphicFrameLocks noGrp="1"/>
          </p:cNvGraphicFramePr>
          <p:nvPr>
            <p:extLst>
              <p:ext uri="{D42A27DB-BD31-4B8C-83A1-F6EECF244321}">
                <p14:modId xmlns:p14="http://schemas.microsoft.com/office/powerpoint/2010/main" val="3600141792"/>
              </p:ext>
            </p:extLst>
          </p:nvPr>
        </p:nvGraphicFramePr>
        <p:xfrm>
          <a:off x="251520" y="1020756"/>
          <a:ext cx="4351218" cy="2136688"/>
        </p:xfrm>
        <a:graphic>
          <a:graphicData uri="http://schemas.openxmlformats.org/drawingml/2006/table">
            <a:tbl>
              <a:tblPr/>
              <a:tblGrid>
                <a:gridCol w="1532740">
                  <a:extLst>
                    <a:ext uri="{9D8B030D-6E8A-4147-A177-3AD203B41FA5}">
                      <a16:colId xmlns:a16="http://schemas.microsoft.com/office/drawing/2014/main" xmlns="" val="20000"/>
                    </a:ext>
                  </a:extLst>
                </a:gridCol>
                <a:gridCol w="1396821">
                  <a:extLst>
                    <a:ext uri="{9D8B030D-6E8A-4147-A177-3AD203B41FA5}">
                      <a16:colId xmlns:a16="http://schemas.microsoft.com/office/drawing/2014/main" xmlns="" val="20001"/>
                    </a:ext>
                  </a:extLst>
                </a:gridCol>
                <a:gridCol w="1421657">
                  <a:extLst>
                    <a:ext uri="{9D8B030D-6E8A-4147-A177-3AD203B41FA5}">
                      <a16:colId xmlns:a16="http://schemas.microsoft.com/office/drawing/2014/main" xmlns="" val="20002"/>
                    </a:ext>
                  </a:extLst>
                </a:gridCol>
              </a:tblGrid>
              <a:tr h="245614">
                <a:tc>
                  <a:txBody>
                    <a:bodyPr/>
                    <a:lstStyle>
                      <a:lvl1pPr algn="just" eaLnBrk="0" hangingPunct="0">
                        <a:lnSpc>
                          <a:spcPct val="110000"/>
                        </a:lnSpc>
                        <a:spcBef>
                          <a:spcPts val="1800"/>
                        </a:spcBef>
                        <a:buClr>
                          <a:srgbClr val="656372"/>
                        </a:buClr>
                        <a:buSzPct val="100000"/>
                        <a:buFont typeface="Webdings" panose="05030102010509060703" pitchFamily="18" charset="2"/>
                        <a:defRPr>
                          <a:solidFill>
                            <a:schemeClr val="accent1"/>
                          </a:solidFill>
                          <a:latin typeface="Arial" panose="020B0604020202020204" pitchFamily="34" charset="0"/>
                          <a:ea typeface="微软雅黑" panose="020B0503020204020204" charset="-122"/>
                        </a:defRPr>
                      </a:lvl1pPr>
                      <a:lvl2pPr indent="-457200" eaLnBrk="0" hangingPunct="0">
                        <a:lnSpc>
                          <a:spcPct val="130000"/>
                        </a:lnSpc>
                        <a:spcAft>
                          <a:spcPts val="600"/>
                        </a:spcAft>
                        <a:buClr>
                          <a:srgbClr val="BEC7B3"/>
                        </a:buClr>
                        <a:buFont typeface="幼圆" panose="02010509060101010101" pitchFamily="49" charset="-122"/>
                        <a:defRPr sz="1400">
                          <a:solidFill>
                            <a:srgbClr val="7D7D7D"/>
                          </a:solidFill>
                          <a:latin typeface="幼圆" panose="02010509060101010101" pitchFamily="49" charset="-122"/>
                          <a:ea typeface="幼圆" panose="02010509060101010101" pitchFamily="49" charset="-122"/>
                        </a:defRPr>
                      </a:lvl2pPr>
                      <a:lvl3pPr eaLnBrk="0" hangingPunct="0">
                        <a:lnSpc>
                          <a:spcPct val="90000"/>
                        </a:lnSpc>
                        <a:spcBef>
                          <a:spcPts val="500"/>
                        </a:spcBef>
                        <a:defRPr>
                          <a:solidFill>
                            <a:schemeClr val="tx1"/>
                          </a:solidFill>
                          <a:latin typeface="Arial" panose="020B0604020202020204" pitchFamily="34" charset="0"/>
                          <a:ea typeface="幼圆" panose="02010509060101010101" pitchFamily="49" charset="-122"/>
                        </a:defRPr>
                      </a:lvl3pPr>
                      <a:lvl4pPr eaLnBrk="0" hangingPunct="0">
                        <a:lnSpc>
                          <a:spcPct val="90000"/>
                        </a:lnSpc>
                        <a:spcBef>
                          <a:spcPts val="500"/>
                        </a:spcBef>
                        <a:defRPr sz="1600">
                          <a:solidFill>
                            <a:schemeClr val="tx1"/>
                          </a:solidFill>
                          <a:latin typeface="Arial" panose="020B0604020202020204" pitchFamily="34" charset="0"/>
                          <a:ea typeface="幼圆" panose="02010509060101010101" pitchFamily="49" charset="-122"/>
                        </a:defRPr>
                      </a:lvl4pPr>
                      <a:lvl5pPr eaLnBrk="0" hangingPunct="0">
                        <a:lnSpc>
                          <a:spcPct val="90000"/>
                        </a:lnSpc>
                        <a:spcBef>
                          <a:spcPts val="500"/>
                        </a:spcBef>
                        <a:defRPr sz="1600">
                          <a:solidFill>
                            <a:schemeClr val="tx1"/>
                          </a:solidFill>
                          <a:latin typeface="Arial" panose="020B0604020202020204" pitchFamily="34" charset="0"/>
                          <a:ea typeface="幼圆" panose="02010509060101010101" pitchFamily="49" charset="-122"/>
                        </a:defRPr>
                      </a:lvl5pPr>
                      <a:lvl6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6pPr>
                      <a:lvl7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7pPr>
                      <a:lvl8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8pPr>
                      <a:lvl9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9pPr>
                    </a:lstStyle>
                    <a:p>
                      <a:pPr marL="0" marR="0" lvl="0" indent="0" algn="just" defTabSz="914400" rtl="0" eaLnBrk="0" fontAlgn="base" latinLnBrk="0" hangingPunct="0">
                        <a:lnSpc>
                          <a:spcPct val="110000"/>
                        </a:lnSpc>
                        <a:spcBef>
                          <a:spcPts val="1800"/>
                        </a:spcBef>
                        <a:spcAft>
                          <a:spcPct val="0"/>
                        </a:spcAft>
                        <a:buClr>
                          <a:srgbClr val="656372"/>
                        </a:buClr>
                        <a:buSzPct val="100000"/>
                        <a:buFont typeface="Webdings" panose="05030102010509060703" pitchFamily="18" charset="2"/>
                        <a:buNone/>
                      </a:pPr>
                      <a:r>
                        <a:rPr kumimoji="0" lang="zh-CN" altLang="zh-CN" sz="1100" b="1" i="0" u="none" strike="noStrike" cap="none" normalizeH="0" baseline="0" dirty="0">
                          <a:ln>
                            <a:noFill/>
                          </a:ln>
                          <a:solidFill>
                            <a:schemeClr val="bg1"/>
                          </a:solidFill>
                          <a:effectLst/>
                          <a:latin typeface="+mn-ea"/>
                          <a:ea typeface="+mn-ea"/>
                        </a:rPr>
                        <a:t>Source Type</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095181"/>
                    </a:solidFill>
                  </a:tcPr>
                </a:tc>
                <a:tc>
                  <a:txBody>
                    <a:bodyPr/>
                    <a:lstStyle>
                      <a:lvl1pPr algn="just" eaLnBrk="0" hangingPunct="0">
                        <a:lnSpc>
                          <a:spcPct val="110000"/>
                        </a:lnSpc>
                        <a:spcBef>
                          <a:spcPts val="1800"/>
                        </a:spcBef>
                        <a:buClr>
                          <a:srgbClr val="656372"/>
                        </a:buClr>
                        <a:buSzPct val="100000"/>
                        <a:buFont typeface="Webdings" panose="05030102010509060703" pitchFamily="18" charset="2"/>
                        <a:defRPr>
                          <a:solidFill>
                            <a:schemeClr val="accent1"/>
                          </a:solidFill>
                          <a:latin typeface="Arial" panose="020B0604020202020204" pitchFamily="34" charset="0"/>
                          <a:ea typeface="微软雅黑" panose="020B0503020204020204" charset="-122"/>
                        </a:defRPr>
                      </a:lvl1pPr>
                      <a:lvl2pPr indent="-457200" eaLnBrk="0" hangingPunct="0">
                        <a:lnSpc>
                          <a:spcPct val="130000"/>
                        </a:lnSpc>
                        <a:spcAft>
                          <a:spcPts val="600"/>
                        </a:spcAft>
                        <a:buClr>
                          <a:srgbClr val="BEC7B3"/>
                        </a:buClr>
                        <a:buFont typeface="幼圆" panose="02010509060101010101" pitchFamily="49" charset="-122"/>
                        <a:defRPr sz="1400">
                          <a:solidFill>
                            <a:srgbClr val="7D7D7D"/>
                          </a:solidFill>
                          <a:latin typeface="幼圆" panose="02010509060101010101" pitchFamily="49" charset="-122"/>
                          <a:ea typeface="幼圆" panose="02010509060101010101" pitchFamily="49" charset="-122"/>
                        </a:defRPr>
                      </a:lvl2pPr>
                      <a:lvl3pPr eaLnBrk="0" hangingPunct="0">
                        <a:lnSpc>
                          <a:spcPct val="90000"/>
                        </a:lnSpc>
                        <a:spcBef>
                          <a:spcPts val="500"/>
                        </a:spcBef>
                        <a:defRPr>
                          <a:solidFill>
                            <a:schemeClr val="tx1"/>
                          </a:solidFill>
                          <a:latin typeface="Arial" panose="020B0604020202020204" pitchFamily="34" charset="0"/>
                          <a:ea typeface="幼圆" panose="02010509060101010101" pitchFamily="49" charset="-122"/>
                        </a:defRPr>
                      </a:lvl3pPr>
                      <a:lvl4pPr eaLnBrk="0" hangingPunct="0">
                        <a:lnSpc>
                          <a:spcPct val="90000"/>
                        </a:lnSpc>
                        <a:spcBef>
                          <a:spcPts val="500"/>
                        </a:spcBef>
                        <a:defRPr sz="1600">
                          <a:solidFill>
                            <a:schemeClr val="tx1"/>
                          </a:solidFill>
                          <a:latin typeface="Arial" panose="020B0604020202020204" pitchFamily="34" charset="0"/>
                          <a:ea typeface="幼圆" panose="02010509060101010101" pitchFamily="49" charset="-122"/>
                        </a:defRPr>
                      </a:lvl4pPr>
                      <a:lvl5pPr eaLnBrk="0" hangingPunct="0">
                        <a:lnSpc>
                          <a:spcPct val="90000"/>
                        </a:lnSpc>
                        <a:spcBef>
                          <a:spcPts val="500"/>
                        </a:spcBef>
                        <a:defRPr sz="1600">
                          <a:solidFill>
                            <a:schemeClr val="tx1"/>
                          </a:solidFill>
                          <a:latin typeface="Arial" panose="020B0604020202020204" pitchFamily="34" charset="0"/>
                          <a:ea typeface="幼圆" panose="02010509060101010101" pitchFamily="49" charset="-122"/>
                        </a:defRPr>
                      </a:lvl5pPr>
                      <a:lvl6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6pPr>
                      <a:lvl7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7pPr>
                      <a:lvl8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8pPr>
                      <a:lvl9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9pPr>
                    </a:lstStyle>
                    <a:p>
                      <a:pPr marL="0" marR="0" lvl="0" indent="0" algn="just" defTabSz="914400" rtl="0" eaLnBrk="0" fontAlgn="base" latinLnBrk="0" hangingPunct="0">
                        <a:lnSpc>
                          <a:spcPct val="110000"/>
                        </a:lnSpc>
                        <a:spcBef>
                          <a:spcPts val="1800"/>
                        </a:spcBef>
                        <a:spcAft>
                          <a:spcPct val="0"/>
                        </a:spcAft>
                        <a:buClr>
                          <a:srgbClr val="656372"/>
                        </a:buClr>
                        <a:buSzPct val="100000"/>
                        <a:buFont typeface="Webdings" panose="05030102010509060703" pitchFamily="18" charset="2"/>
                        <a:buNone/>
                      </a:pPr>
                      <a:r>
                        <a:rPr kumimoji="0" lang="zh-CN" altLang="zh-CN" sz="16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rPr>
                        <a:t>资源类型</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095181"/>
                    </a:solidFill>
                  </a:tcPr>
                </a:tc>
                <a:tc>
                  <a:txBody>
                    <a:bodyPr/>
                    <a:lstStyle>
                      <a:lvl1pPr algn="just" eaLnBrk="0" hangingPunct="0">
                        <a:lnSpc>
                          <a:spcPct val="110000"/>
                        </a:lnSpc>
                        <a:spcBef>
                          <a:spcPts val="1800"/>
                        </a:spcBef>
                        <a:buClr>
                          <a:srgbClr val="656372"/>
                        </a:buClr>
                        <a:buSzPct val="100000"/>
                        <a:buFont typeface="Webdings" panose="05030102010509060703" pitchFamily="18" charset="2"/>
                        <a:defRPr>
                          <a:solidFill>
                            <a:schemeClr val="accent1"/>
                          </a:solidFill>
                          <a:latin typeface="Arial" panose="020B0604020202020204" pitchFamily="34" charset="0"/>
                          <a:ea typeface="微软雅黑" panose="020B0503020204020204" charset="-122"/>
                        </a:defRPr>
                      </a:lvl1pPr>
                      <a:lvl2pPr indent="-457200" eaLnBrk="0" hangingPunct="0">
                        <a:lnSpc>
                          <a:spcPct val="130000"/>
                        </a:lnSpc>
                        <a:spcAft>
                          <a:spcPts val="600"/>
                        </a:spcAft>
                        <a:buClr>
                          <a:srgbClr val="BEC7B3"/>
                        </a:buClr>
                        <a:buFont typeface="幼圆" panose="02010509060101010101" pitchFamily="49" charset="-122"/>
                        <a:defRPr sz="1400">
                          <a:solidFill>
                            <a:srgbClr val="7D7D7D"/>
                          </a:solidFill>
                          <a:latin typeface="幼圆" panose="02010509060101010101" pitchFamily="49" charset="-122"/>
                          <a:ea typeface="幼圆" panose="02010509060101010101" pitchFamily="49" charset="-122"/>
                        </a:defRPr>
                      </a:lvl2pPr>
                      <a:lvl3pPr eaLnBrk="0" hangingPunct="0">
                        <a:lnSpc>
                          <a:spcPct val="90000"/>
                        </a:lnSpc>
                        <a:spcBef>
                          <a:spcPts val="500"/>
                        </a:spcBef>
                        <a:defRPr>
                          <a:solidFill>
                            <a:schemeClr val="tx1"/>
                          </a:solidFill>
                          <a:latin typeface="Arial" panose="020B0604020202020204" pitchFamily="34" charset="0"/>
                          <a:ea typeface="幼圆" panose="02010509060101010101" pitchFamily="49" charset="-122"/>
                        </a:defRPr>
                      </a:lvl3pPr>
                      <a:lvl4pPr eaLnBrk="0" hangingPunct="0">
                        <a:lnSpc>
                          <a:spcPct val="90000"/>
                        </a:lnSpc>
                        <a:spcBef>
                          <a:spcPts val="500"/>
                        </a:spcBef>
                        <a:defRPr sz="1600">
                          <a:solidFill>
                            <a:schemeClr val="tx1"/>
                          </a:solidFill>
                          <a:latin typeface="Arial" panose="020B0604020202020204" pitchFamily="34" charset="0"/>
                          <a:ea typeface="幼圆" panose="02010509060101010101" pitchFamily="49" charset="-122"/>
                        </a:defRPr>
                      </a:lvl4pPr>
                      <a:lvl5pPr eaLnBrk="0" hangingPunct="0">
                        <a:lnSpc>
                          <a:spcPct val="90000"/>
                        </a:lnSpc>
                        <a:spcBef>
                          <a:spcPts val="500"/>
                        </a:spcBef>
                        <a:defRPr sz="1600">
                          <a:solidFill>
                            <a:schemeClr val="tx1"/>
                          </a:solidFill>
                          <a:latin typeface="Arial" panose="020B0604020202020204" pitchFamily="34" charset="0"/>
                          <a:ea typeface="幼圆" panose="02010509060101010101" pitchFamily="49" charset="-122"/>
                        </a:defRPr>
                      </a:lvl5pPr>
                      <a:lvl6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6pPr>
                      <a:lvl7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7pPr>
                      <a:lvl8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8pPr>
                      <a:lvl9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9pPr>
                    </a:lstStyle>
                    <a:p>
                      <a:pPr marL="0" marR="0" lvl="0" indent="0" algn="just" defTabSz="914400" rtl="0" eaLnBrk="0" fontAlgn="base" latinLnBrk="0" hangingPunct="0">
                        <a:lnSpc>
                          <a:spcPct val="110000"/>
                        </a:lnSpc>
                        <a:spcBef>
                          <a:spcPts val="1800"/>
                        </a:spcBef>
                        <a:spcAft>
                          <a:spcPct val="0"/>
                        </a:spcAft>
                        <a:buClr>
                          <a:srgbClr val="656372"/>
                        </a:buClr>
                        <a:buSzPct val="100000"/>
                        <a:buFont typeface="Webdings" panose="05030102010509060703" pitchFamily="18" charset="2"/>
                        <a:buNone/>
                      </a:pPr>
                      <a:r>
                        <a:rPr kumimoji="0" lang="zh-CN" altLang="zh-CN" sz="16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rPr>
                        <a:t>资源数量</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095181"/>
                    </a:solidFill>
                  </a:tcPr>
                </a:tc>
                <a:extLst>
                  <a:ext uri="{0D108BD9-81ED-4DB2-BD59-A6C34878D82A}">
                    <a16:rowId xmlns:a16="http://schemas.microsoft.com/office/drawing/2014/main" xmlns="" val="10000"/>
                  </a:ext>
                </a:extLst>
              </a:tr>
              <a:tr h="245614">
                <a:tc>
                  <a:txBody>
                    <a:bodyPr/>
                    <a:lstStyle>
                      <a:lvl1pPr algn="just" eaLnBrk="0" hangingPunct="0">
                        <a:lnSpc>
                          <a:spcPct val="110000"/>
                        </a:lnSpc>
                        <a:spcBef>
                          <a:spcPts val="1800"/>
                        </a:spcBef>
                        <a:buClr>
                          <a:srgbClr val="656372"/>
                        </a:buClr>
                        <a:buSzPct val="100000"/>
                        <a:buFont typeface="Webdings" panose="05030102010509060703" pitchFamily="18" charset="2"/>
                        <a:defRPr>
                          <a:solidFill>
                            <a:schemeClr val="accent1"/>
                          </a:solidFill>
                          <a:latin typeface="Arial" panose="020B0604020202020204" pitchFamily="34" charset="0"/>
                          <a:ea typeface="微软雅黑" panose="020B0503020204020204" charset="-122"/>
                        </a:defRPr>
                      </a:lvl1pPr>
                      <a:lvl2pPr indent="-457200" eaLnBrk="0" hangingPunct="0">
                        <a:lnSpc>
                          <a:spcPct val="130000"/>
                        </a:lnSpc>
                        <a:spcAft>
                          <a:spcPts val="600"/>
                        </a:spcAft>
                        <a:buClr>
                          <a:srgbClr val="BEC7B3"/>
                        </a:buClr>
                        <a:buFont typeface="幼圆" panose="02010509060101010101" pitchFamily="49" charset="-122"/>
                        <a:defRPr sz="1400">
                          <a:solidFill>
                            <a:srgbClr val="7D7D7D"/>
                          </a:solidFill>
                          <a:latin typeface="幼圆" panose="02010509060101010101" pitchFamily="49" charset="-122"/>
                          <a:ea typeface="幼圆" panose="02010509060101010101" pitchFamily="49" charset="-122"/>
                        </a:defRPr>
                      </a:lvl2pPr>
                      <a:lvl3pPr eaLnBrk="0" hangingPunct="0">
                        <a:lnSpc>
                          <a:spcPct val="90000"/>
                        </a:lnSpc>
                        <a:spcBef>
                          <a:spcPts val="500"/>
                        </a:spcBef>
                        <a:defRPr>
                          <a:solidFill>
                            <a:schemeClr val="tx1"/>
                          </a:solidFill>
                          <a:latin typeface="Arial" panose="020B0604020202020204" pitchFamily="34" charset="0"/>
                          <a:ea typeface="幼圆" panose="02010509060101010101" pitchFamily="49" charset="-122"/>
                        </a:defRPr>
                      </a:lvl3pPr>
                      <a:lvl4pPr eaLnBrk="0" hangingPunct="0">
                        <a:lnSpc>
                          <a:spcPct val="90000"/>
                        </a:lnSpc>
                        <a:spcBef>
                          <a:spcPts val="500"/>
                        </a:spcBef>
                        <a:defRPr sz="1600">
                          <a:solidFill>
                            <a:schemeClr val="tx1"/>
                          </a:solidFill>
                          <a:latin typeface="Arial" panose="020B0604020202020204" pitchFamily="34" charset="0"/>
                          <a:ea typeface="幼圆" panose="02010509060101010101" pitchFamily="49" charset="-122"/>
                        </a:defRPr>
                      </a:lvl4pPr>
                      <a:lvl5pPr eaLnBrk="0" hangingPunct="0">
                        <a:lnSpc>
                          <a:spcPct val="90000"/>
                        </a:lnSpc>
                        <a:spcBef>
                          <a:spcPts val="500"/>
                        </a:spcBef>
                        <a:defRPr sz="1600">
                          <a:solidFill>
                            <a:schemeClr val="tx1"/>
                          </a:solidFill>
                          <a:latin typeface="Arial" panose="020B0604020202020204" pitchFamily="34" charset="0"/>
                          <a:ea typeface="幼圆" panose="02010509060101010101" pitchFamily="49" charset="-122"/>
                        </a:defRPr>
                      </a:lvl5pPr>
                      <a:lvl6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6pPr>
                      <a:lvl7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7pPr>
                      <a:lvl8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8pPr>
                      <a:lvl9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9pPr>
                    </a:lstStyle>
                    <a:p>
                      <a:pPr marL="0" marR="0" lvl="0" indent="0" algn="just" defTabSz="914400" rtl="0" eaLnBrk="0" fontAlgn="base" latinLnBrk="0" hangingPunct="0">
                        <a:lnSpc>
                          <a:spcPct val="110000"/>
                        </a:lnSpc>
                        <a:spcBef>
                          <a:spcPts val="1800"/>
                        </a:spcBef>
                        <a:spcAft>
                          <a:spcPct val="0"/>
                        </a:spcAft>
                        <a:buClr>
                          <a:srgbClr val="656372"/>
                        </a:buClr>
                        <a:buSzPct val="100000"/>
                        <a:buFont typeface="Webdings" panose="05030102010509060703" pitchFamily="18" charset="2"/>
                        <a:buNone/>
                      </a:pPr>
                      <a:r>
                        <a:rPr kumimoji="0" lang="zh-CN" altLang="zh-CN" sz="1100" b="1" i="0" u="none" strike="noStrike" cap="none" normalizeH="0" baseline="0" dirty="0">
                          <a:ln>
                            <a:noFill/>
                          </a:ln>
                          <a:solidFill>
                            <a:schemeClr val="bg1"/>
                          </a:solidFill>
                          <a:effectLst/>
                          <a:latin typeface="+mn-ea"/>
                          <a:ea typeface="+mn-ea"/>
                        </a:rPr>
                        <a:t>Academic Journal</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95181"/>
                    </a:solidFill>
                  </a:tcPr>
                </a:tc>
                <a:tc>
                  <a:txBody>
                    <a:bodyPr/>
                    <a:lstStyle>
                      <a:lvl1pPr algn="just" eaLnBrk="0" hangingPunct="0">
                        <a:lnSpc>
                          <a:spcPct val="110000"/>
                        </a:lnSpc>
                        <a:spcBef>
                          <a:spcPts val="1800"/>
                        </a:spcBef>
                        <a:buClr>
                          <a:srgbClr val="656372"/>
                        </a:buClr>
                        <a:buSzPct val="100000"/>
                        <a:buFont typeface="Webdings" panose="05030102010509060703" pitchFamily="18" charset="2"/>
                        <a:defRPr>
                          <a:solidFill>
                            <a:schemeClr val="accent1"/>
                          </a:solidFill>
                          <a:latin typeface="Arial" panose="020B0604020202020204" pitchFamily="34" charset="0"/>
                          <a:ea typeface="微软雅黑" panose="020B0503020204020204" charset="-122"/>
                        </a:defRPr>
                      </a:lvl1pPr>
                      <a:lvl2pPr indent="-457200" eaLnBrk="0" hangingPunct="0">
                        <a:lnSpc>
                          <a:spcPct val="130000"/>
                        </a:lnSpc>
                        <a:spcAft>
                          <a:spcPts val="600"/>
                        </a:spcAft>
                        <a:buClr>
                          <a:srgbClr val="BEC7B3"/>
                        </a:buClr>
                        <a:buFont typeface="幼圆" panose="02010509060101010101" pitchFamily="49" charset="-122"/>
                        <a:defRPr sz="1400">
                          <a:solidFill>
                            <a:srgbClr val="7D7D7D"/>
                          </a:solidFill>
                          <a:latin typeface="幼圆" panose="02010509060101010101" pitchFamily="49" charset="-122"/>
                          <a:ea typeface="幼圆" panose="02010509060101010101" pitchFamily="49" charset="-122"/>
                        </a:defRPr>
                      </a:lvl2pPr>
                      <a:lvl3pPr eaLnBrk="0" hangingPunct="0">
                        <a:lnSpc>
                          <a:spcPct val="90000"/>
                        </a:lnSpc>
                        <a:spcBef>
                          <a:spcPts val="500"/>
                        </a:spcBef>
                        <a:defRPr>
                          <a:solidFill>
                            <a:schemeClr val="tx1"/>
                          </a:solidFill>
                          <a:latin typeface="Arial" panose="020B0604020202020204" pitchFamily="34" charset="0"/>
                          <a:ea typeface="幼圆" panose="02010509060101010101" pitchFamily="49" charset="-122"/>
                        </a:defRPr>
                      </a:lvl3pPr>
                      <a:lvl4pPr eaLnBrk="0" hangingPunct="0">
                        <a:lnSpc>
                          <a:spcPct val="90000"/>
                        </a:lnSpc>
                        <a:spcBef>
                          <a:spcPts val="500"/>
                        </a:spcBef>
                        <a:defRPr sz="1600">
                          <a:solidFill>
                            <a:schemeClr val="tx1"/>
                          </a:solidFill>
                          <a:latin typeface="Arial" panose="020B0604020202020204" pitchFamily="34" charset="0"/>
                          <a:ea typeface="幼圆" panose="02010509060101010101" pitchFamily="49" charset="-122"/>
                        </a:defRPr>
                      </a:lvl4pPr>
                      <a:lvl5pPr eaLnBrk="0" hangingPunct="0">
                        <a:lnSpc>
                          <a:spcPct val="90000"/>
                        </a:lnSpc>
                        <a:spcBef>
                          <a:spcPts val="500"/>
                        </a:spcBef>
                        <a:defRPr sz="1600">
                          <a:solidFill>
                            <a:schemeClr val="tx1"/>
                          </a:solidFill>
                          <a:latin typeface="Arial" panose="020B0604020202020204" pitchFamily="34" charset="0"/>
                          <a:ea typeface="幼圆" panose="02010509060101010101" pitchFamily="49" charset="-122"/>
                        </a:defRPr>
                      </a:lvl5pPr>
                      <a:lvl6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6pPr>
                      <a:lvl7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7pPr>
                      <a:lvl8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8pPr>
                      <a:lvl9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9pPr>
                    </a:lstStyle>
                    <a:p>
                      <a:pPr marL="0" marR="0" lvl="0" indent="0" algn="just" defTabSz="914400" rtl="0" eaLnBrk="0" fontAlgn="base" latinLnBrk="0" hangingPunct="0">
                        <a:lnSpc>
                          <a:spcPct val="110000"/>
                        </a:lnSpc>
                        <a:spcBef>
                          <a:spcPts val="1800"/>
                        </a:spcBef>
                        <a:spcAft>
                          <a:spcPct val="0"/>
                        </a:spcAft>
                        <a:buClr>
                          <a:srgbClr val="656372"/>
                        </a:buClr>
                        <a:buSzPct val="100000"/>
                        <a:buFont typeface="Webdings" panose="05030102010509060703" pitchFamily="18" charset="2"/>
                        <a:buNone/>
                      </a:pPr>
                      <a:r>
                        <a:rPr kumimoji="0" lang="zh-CN" altLang="zh-CN"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学术期刊</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lgn="just" eaLnBrk="0" hangingPunct="0">
                        <a:lnSpc>
                          <a:spcPct val="110000"/>
                        </a:lnSpc>
                        <a:spcBef>
                          <a:spcPts val="1800"/>
                        </a:spcBef>
                        <a:buClr>
                          <a:srgbClr val="656372"/>
                        </a:buClr>
                        <a:buSzPct val="100000"/>
                        <a:buFont typeface="Webdings" panose="05030102010509060703" pitchFamily="18" charset="2"/>
                        <a:defRPr>
                          <a:solidFill>
                            <a:schemeClr val="accent1"/>
                          </a:solidFill>
                          <a:latin typeface="Arial" panose="020B0604020202020204" pitchFamily="34" charset="0"/>
                          <a:ea typeface="微软雅黑" panose="020B0503020204020204" charset="-122"/>
                        </a:defRPr>
                      </a:lvl1pPr>
                      <a:lvl2pPr indent="-457200" eaLnBrk="0" hangingPunct="0">
                        <a:lnSpc>
                          <a:spcPct val="130000"/>
                        </a:lnSpc>
                        <a:spcAft>
                          <a:spcPts val="600"/>
                        </a:spcAft>
                        <a:buClr>
                          <a:srgbClr val="BEC7B3"/>
                        </a:buClr>
                        <a:buFont typeface="幼圆" panose="02010509060101010101" pitchFamily="49" charset="-122"/>
                        <a:defRPr sz="1400">
                          <a:solidFill>
                            <a:srgbClr val="7D7D7D"/>
                          </a:solidFill>
                          <a:latin typeface="幼圆" panose="02010509060101010101" pitchFamily="49" charset="-122"/>
                          <a:ea typeface="幼圆" panose="02010509060101010101" pitchFamily="49" charset="-122"/>
                        </a:defRPr>
                      </a:lvl2pPr>
                      <a:lvl3pPr eaLnBrk="0" hangingPunct="0">
                        <a:lnSpc>
                          <a:spcPct val="90000"/>
                        </a:lnSpc>
                        <a:spcBef>
                          <a:spcPts val="500"/>
                        </a:spcBef>
                        <a:defRPr>
                          <a:solidFill>
                            <a:schemeClr val="tx1"/>
                          </a:solidFill>
                          <a:latin typeface="Arial" panose="020B0604020202020204" pitchFamily="34" charset="0"/>
                          <a:ea typeface="幼圆" panose="02010509060101010101" pitchFamily="49" charset="-122"/>
                        </a:defRPr>
                      </a:lvl3pPr>
                      <a:lvl4pPr eaLnBrk="0" hangingPunct="0">
                        <a:lnSpc>
                          <a:spcPct val="90000"/>
                        </a:lnSpc>
                        <a:spcBef>
                          <a:spcPts val="500"/>
                        </a:spcBef>
                        <a:defRPr sz="1600">
                          <a:solidFill>
                            <a:schemeClr val="tx1"/>
                          </a:solidFill>
                          <a:latin typeface="Arial" panose="020B0604020202020204" pitchFamily="34" charset="0"/>
                          <a:ea typeface="幼圆" panose="02010509060101010101" pitchFamily="49" charset="-122"/>
                        </a:defRPr>
                      </a:lvl4pPr>
                      <a:lvl5pPr eaLnBrk="0" hangingPunct="0">
                        <a:lnSpc>
                          <a:spcPct val="90000"/>
                        </a:lnSpc>
                        <a:spcBef>
                          <a:spcPts val="500"/>
                        </a:spcBef>
                        <a:defRPr sz="1600">
                          <a:solidFill>
                            <a:schemeClr val="tx1"/>
                          </a:solidFill>
                          <a:latin typeface="Arial" panose="020B0604020202020204" pitchFamily="34" charset="0"/>
                          <a:ea typeface="幼圆" panose="02010509060101010101" pitchFamily="49" charset="-122"/>
                        </a:defRPr>
                      </a:lvl5pPr>
                      <a:lvl6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6pPr>
                      <a:lvl7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7pPr>
                      <a:lvl8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8pPr>
                      <a:lvl9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9pPr>
                    </a:lstStyle>
                    <a:p>
                      <a:pPr marL="0" marR="0" lvl="0" indent="0" algn="just" defTabSz="914400" rtl="0" eaLnBrk="0" fontAlgn="base" latinLnBrk="0" hangingPunct="0">
                        <a:lnSpc>
                          <a:spcPct val="110000"/>
                        </a:lnSpc>
                        <a:spcBef>
                          <a:spcPts val="1800"/>
                        </a:spcBef>
                        <a:spcAft>
                          <a:spcPct val="0"/>
                        </a:spcAft>
                        <a:buClr>
                          <a:srgbClr val="656372"/>
                        </a:buClr>
                        <a:buSzPct val="100000"/>
                        <a:buFont typeface="Webdings" panose="05030102010509060703" pitchFamily="18" charset="2"/>
                        <a:buNone/>
                      </a:pPr>
                      <a:r>
                        <a:rPr kumimoji="0" lang="zh-CN" altLang="zh-CN"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568种</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1"/>
                  </a:ext>
                </a:extLst>
              </a:tr>
              <a:tr h="245614">
                <a:tc>
                  <a:txBody>
                    <a:bodyPr/>
                    <a:lstStyle>
                      <a:lvl1pPr algn="just" eaLnBrk="0" hangingPunct="0">
                        <a:lnSpc>
                          <a:spcPct val="110000"/>
                        </a:lnSpc>
                        <a:spcBef>
                          <a:spcPts val="1800"/>
                        </a:spcBef>
                        <a:buClr>
                          <a:srgbClr val="656372"/>
                        </a:buClr>
                        <a:buSzPct val="100000"/>
                        <a:buFont typeface="Webdings" panose="05030102010509060703" pitchFamily="18" charset="2"/>
                        <a:defRPr>
                          <a:solidFill>
                            <a:schemeClr val="accent1"/>
                          </a:solidFill>
                          <a:latin typeface="Arial" panose="020B0604020202020204" pitchFamily="34" charset="0"/>
                          <a:ea typeface="微软雅黑" panose="020B0503020204020204" charset="-122"/>
                        </a:defRPr>
                      </a:lvl1pPr>
                      <a:lvl2pPr indent="-457200" eaLnBrk="0" hangingPunct="0">
                        <a:lnSpc>
                          <a:spcPct val="130000"/>
                        </a:lnSpc>
                        <a:spcAft>
                          <a:spcPts val="600"/>
                        </a:spcAft>
                        <a:buClr>
                          <a:srgbClr val="BEC7B3"/>
                        </a:buClr>
                        <a:buFont typeface="幼圆" panose="02010509060101010101" pitchFamily="49" charset="-122"/>
                        <a:defRPr sz="1400">
                          <a:solidFill>
                            <a:srgbClr val="7D7D7D"/>
                          </a:solidFill>
                          <a:latin typeface="幼圆" panose="02010509060101010101" pitchFamily="49" charset="-122"/>
                          <a:ea typeface="幼圆" panose="02010509060101010101" pitchFamily="49" charset="-122"/>
                        </a:defRPr>
                      </a:lvl2pPr>
                      <a:lvl3pPr eaLnBrk="0" hangingPunct="0">
                        <a:lnSpc>
                          <a:spcPct val="90000"/>
                        </a:lnSpc>
                        <a:spcBef>
                          <a:spcPts val="500"/>
                        </a:spcBef>
                        <a:defRPr>
                          <a:solidFill>
                            <a:schemeClr val="tx1"/>
                          </a:solidFill>
                          <a:latin typeface="Arial" panose="020B0604020202020204" pitchFamily="34" charset="0"/>
                          <a:ea typeface="幼圆" panose="02010509060101010101" pitchFamily="49" charset="-122"/>
                        </a:defRPr>
                      </a:lvl3pPr>
                      <a:lvl4pPr eaLnBrk="0" hangingPunct="0">
                        <a:lnSpc>
                          <a:spcPct val="90000"/>
                        </a:lnSpc>
                        <a:spcBef>
                          <a:spcPts val="500"/>
                        </a:spcBef>
                        <a:defRPr sz="1600">
                          <a:solidFill>
                            <a:schemeClr val="tx1"/>
                          </a:solidFill>
                          <a:latin typeface="Arial" panose="020B0604020202020204" pitchFamily="34" charset="0"/>
                          <a:ea typeface="幼圆" panose="02010509060101010101" pitchFamily="49" charset="-122"/>
                        </a:defRPr>
                      </a:lvl4pPr>
                      <a:lvl5pPr eaLnBrk="0" hangingPunct="0">
                        <a:lnSpc>
                          <a:spcPct val="90000"/>
                        </a:lnSpc>
                        <a:spcBef>
                          <a:spcPts val="500"/>
                        </a:spcBef>
                        <a:defRPr sz="1600">
                          <a:solidFill>
                            <a:schemeClr val="tx1"/>
                          </a:solidFill>
                          <a:latin typeface="Arial" panose="020B0604020202020204" pitchFamily="34" charset="0"/>
                          <a:ea typeface="幼圆" panose="02010509060101010101" pitchFamily="49" charset="-122"/>
                        </a:defRPr>
                      </a:lvl5pPr>
                      <a:lvl6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6pPr>
                      <a:lvl7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7pPr>
                      <a:lvl8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8pPr>
                      <a:lvl9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9pPr>
                    </a:lstStyle>
                    <a:p>
                      <a:pPr marL="0" marR="0" lvl="0" indent="0" algn="just" defTabSz="914400" rtl="0" eaLnBrk="0" fontAlgn="base" latinLnBrk="0" hangingPunct="0">
                        <a:lnSpc>
                          <a:spcPct val="110000"/>
                        </a:lnSpc>
                        <a:spcBef>
                          <a:spcPts val="1800"/>
                        </a:spcBef>
                        <a:spcAft>
                          <a:spcPct val="0"/>
                        </a:spcAft>
                        <a:buClr>
                          <a:srgbClr val="656372"/>
                        </a:buClr>
                        <a:buSzPct val="100000"/>
                        <a:buFont typeface="Webdings" panose="05030102010509060703" pitchFamily="18" charset="2"/>
                        <a:buNone/>
                      </a:pPr>
                      <a:r>
                        <a:rPr kumimoji="0" lang="zh-CN" altLang="zh-CN" sz="1100" b="1" i="0" u="none" strike="noStrike" cap="none" normalizeH="0" baseline="0" dirty="0">
                          <a:ln>
                            <a:noFill/>
                          </a:ln>
                          <a:solidFill>
                            <a:schemeClr val="bg1"/>
                          </a:solidFill>
                          <a:effectLst/>
                          <a:latin typeface="+mn-ea"/>
                          <a:ea typeface="+mn-ea"/>
                        </a:rPr>
                        <a:t>Magazine</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95181"/>
                    </a:solidFill>
                  </a:tcPr>
                </a:tc>
                <a:tc>
                  <a:txBody>
                    <a:bodyPr/>
                    <a:lstStyle>
                      <a:lvl1pPr algn="just" eaLnBrk="0" hangingPunct="0">
                        <a:lnSpc>
                          <a:spcPct val="110000"/>
                        </a:lnSpc>
                        <a:spcBef>
                          <a:spcPts val="1800"/>
                        </a:spcBef>
                        <a:buClr>
                          <a:srgbClr val="656372"/>
                        </a:buClr>
                        <a:buSzPct val="100000"/>
                        <a:buFont typeface="Webdings" panose="05030102010509060703" pitchFamily="18" charset="2"/>
                        <a:defRPr>
                          <a:solidFill>
                            <a:schemeClr val="accent1"/>
                          </a:solidFill>
                          <a:latin typeface="Arial" panose="020B0604020202020204" pitchFamily="34" charset="0"/>
                          <a:ea typeface="微软雅黑" panose="020B0503020204020204" charset="-122"/>
                        </a:defRPr>
                      </a:lvl1pPr>
                      <a:lvl2pPr indent="-457200" eaLnBrk="0" hangingPunct="0">
                        <a:lnSpc>
                          <a:spcPct val="130000"/>
                        </a:lnSpc>
                        <a:spcAft>
                          <a:spcPts val="600"/>
                        </a:spcAft>
                        <a:buClr>
                          <a:srgbClr val="BEC7B3"/>
                        </a:buClr>
                        <a:buFont typeface="幼圆" panose="02010509060101010101" pitchFamily="49" charset="-122"/>
                        <a:defRPr sz="1400">
                          <a:solidFill>
                            <a:srgbClr val="7D7D7D"/>
                          </a:solidFill>
                          <a:latin typeface="幼圆" panose="02010509060101010101" pitchFamily="49" charset="-122"/>
                          <a:ea typeface="幼圆" panose="02010509060101010101" pitchFamily="49" charset="-122"/>
                        </a:defRPr>
                      </a:lvl2pPr>
                      <a:lvl3pPr eaLnBrk="0" hangingPunct="0">
                        <a:lnSpc>
                          <a:spcPct val="90000"/>
                        </a:lnSpc>
                        <a:spcBef>
                          <a:spcPts val="500"/>
                        </a:spcBef>
                        <a:defRPr>
                          <a:solidFill>
                            <a:schemeClr val="tx1"/>
                          </a:solidFill>
                          <a:latin typeface="Arial" panose="020B0604020202020204" pitchFamily="34" charset="0"/>
                          <a:ea typeface="幼圆" panose="02010509060101010101" pitchFamily="49" charset="-122"/>
                        </a:defRPr>
                      </a:lvl3pPr>
                      <a:lvl4pPr eaLnBrk="0" hangingPunct="0">
                        <a:lnSpc>
                          <a:spcPct val="90000"/>
                        </a:lnSpc>
                        <a:spcBef>
                          <a:spcPts val="500"/>
                        </a:spcBef>
                        <a:defRPr sz="1600">
                          <a:solidFill>
                            <a:schemeClr val="tx1"/>
                          </a:solidFill>
                          <a:latin typeface="Arial" panose="020B0604020202020204" pitchFamily="34" charset="0"/>
                          <a:ea typeface="幼圆" panose="02010509060101010101" pitchFamily="49" charset="-122"/>
                        </a:defRPr>
                      </a:lvl4pPr>
                      <a:lvl5pPr eaLnBrk="0" hangingPunct="0">
                        <a:lnSpc>
                          <a:spcPct val="90000"/>
                        </a:lnSpc>
                        <a:spcBef>
                          <a:spcPts val="500"/>
                        </a:spcBef>
                        <a:defRPr sz="1600">
                          <a:solidFill>
                            <a:schemeClr val="tx1"/>
                          </a:solidFill>
                          <a:latin typeface="Arial" panose="020B0604020202020204" pitchFamily="34" charset="0"/>
                          <a:ea typeface="幼圆" panose="02010509060101010101" pitchFamily="49" charset="-122"/>
                        </a:defRPr>
                      </a:lvl5pPr>
                      <a:lvl6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6pPr>
                      <a:lvl7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7pPr>
                      <a:lvl8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8pPr>
                      <a:lvl9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9pPr>
                    </a:lstStyle>
                    <a:p>
                      <a:pPr marL="0" marR="0" lvl="0" indent="0" algn="just" defTabSz="914400" rtl="0" eaLnBrk="0" fontAlgn="base" latinLnBrk="0" hangingPunct="0">
                        <a:lnSpc>
                          <a:spcPct val="110000"/>
                        </a:lnSpc>
                        <a:spcBef>
                          <a:spcPts val="1800"/>
                        </a:spcBef>
                        <a:spcAft>
                          <a:spcPct val="0"/>
                        </a:spcAft>
                        <a:buClr>
                          <a:srgbClr val="656372"/>
                        </a:buClr>
                        <a:buSzPct val="100000"/>
                        <a:buFont typeface="Webdings" panose="05030102010509060703" pitchFamily="18" charset="2"/>
                        <a:buNone/>
                      </a:pPr>
                      <a:r>
                        <a:rPr kumimoji="0" lang="zh-CN" altLang="zh-CN"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杂志</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lvl1pPr algn="just" eaLnBrk="0" hangingPunct="0">
                        <a:lnSpc>
                          <a:spcPct val="110000"/>
                        </a:lnSpc>
                        <a:spcBef>
                          <a:spcPts val="1800"/>
                        </a:spcBef>
                        <a:buClr>
                          <a:srgbClr val="656372"/>
                        </a:buClr>
                        <a:buSzPct val="100000"/>
                        <a:buFont typeface="Webdings" panose="05030102010509060703" pitchFamily="18" charset="2"/>
                        <a:defRPr>
                          <a:solidFill>
                            <a:schemeClr val="accent1"/>
                          </a:solidFill>
                          <a:latin typeface="Arial" panose="020B0604020202020204" pitchFamily="34" charset="0"/>
                          <a:ea typeface="微软雅黑" panose="020B0503020204020204" charset="-122"/>
                        </a:defRPr>
                      </a:lvl1pPr>
                      <a:lvl2pPr indent="-457200" eaLnBrk="0" hangingPunct="0">
                        <a:lnSpc>
                          <a:spcPct val="130000"/>
                        </a:lnSpc>
                        <a:spcAft>
                          <a:spcPts val="600"/>
                        </a:spcAft>
                        <a:buClr>
                          <a:srgbClr val="BEC7B3"/>
                        </a:buClr>
                        <a:buFont typeface="幼圆" panose="02010509060101010101" pitchFamily="49" charset="-122"/>
                        <a:defRPr sz="1400">
                          <a:solidFill>
                            <a:srgbClr val="7D7D7D"/>
                          </a:solidFill>
                          <a:latin typeface="幼圆" panose="02010509060101010101" pitchFamily="49" charset="-122"/>
                          <a:ea typeface="幼圆" panose="02010509060101010101" pitchFamily="49" charset="-122"/>
                        </a:defRPr>
                      </a:lvl2pPr>
                      <a:lvl3pPr eaLnBrk="0" hangingPunct="0">
                        <a:lnSpc>
                          <a:spcPct val="90000"/>
                        </a:lnSpc>
                        <a:spcBef>
                          <a:spcPts val="500"/>
                        </a:spcBef>
                        <a:defRPr>
                          <a:solidFill>
                            <a:schemeClr val="tx1"/>
                          </a:solidFill>
                          <a:latin typeface="Arial" panose="020B0604020202020204" pitchFamily="34" charset="0"/>
                          <a:ea typeface="幼圆" panose="02010509060101010101" pitchFamily="49" charset="-122"/>
                        </a:defRPr>
                      </a:lvl3pPr>
                      <a:lvl4pPr eaLnBrk="0" hangingPunct="0">
                        <a:lnSpc>
                          <a:spcPct val="90000"/>
                        </a:lnSpc>
                        <a:spcBef>
                          <a:spcPts val="500"/>
                        </a:spcBef>
                        <a:defRPr sz="1600">
                          <a:solidFill>
                            <a:schemeClr val="tx1"/>
                          </a:solidFill>
                          <a:latin typeface="Arial" panose="020B0604020202020204" pitchFamily="34" charset="0"/>
                          <a:ea typeface="幼圆" panose="02010509060101010101" pitchFamily="49" charset="-122"/>
                        </a:defRPr>
                      </a:lvl4pPr>
                      <a:lvl5pPr eaLnBrk="0" hangingPunct="0">
                        <a:lnSpc>
                          <a:spcPct val="90000"/>
                        </a:lnSpc>
                        <a:spcBef>
                          <a:spcPts val="500"/>
                        </a:spcBef>
                        <a:defRPr sz="1600">
                          <a:solidFill>
                            <a:schemeClr val="tx1"/>
                          </a:solidFill>
                          <a:latin typeface="Arial" panose="020B0604020202020204" pitchFamily="34" charset="0"/>
                          <a:ea typeface="幼圆" panose="02010509060101010101" pitchFamily="49" charset="-122"/>
                        </a:defRPr>
                      </a:lvl5pPr>
                      <a:lvl6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6pPr>
                      <a:lvl7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7pPr>
                      <a:lvl8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8pPr>
                      <a:lvl9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9pPr>
                    </a:lstStyle>
                    <a:p>
                      <a:pPr marL="0" marR="0" lvl="0" indent="0" algn="just" defTabSz="914400" rtl="0" eaLnBrk="0" fontAlgn="base" latinLnBrk="0" hangingPunct="0">
                        <a:lnSpc>
                          <a:spcPct val="110000"/>
                        </a:lnSpc>
                        <a:spcBef>
                          <a:spcPts val="1800"/>
                        </a:spcBef>
                        <a:spcAft>
                          <a:spcPct val="0"/>
                        </a:spcAft>
                        <a:buClr>
                          <a:srgbClr val="656372"/>
                        </a:buClr>
                        <a:buSzPct val="100000"/>
                        <a:buFont typeface="Webdings" panose="05030102010509060703" pitchFamily="18" charset="2"/>
                        <a:buNone/>
                      </a:pPr>
                      <a:r>
                        <a:rPr kumimoji="0" lang="zh-CN" altLang="zh-CN" sz="16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751种</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02"/>
                  </a:ext>
                </a:extLst>
              </a:tr>
              <a:tr h="245614">
                <a:tc>
                  <a:txBody>
                    <a:bodyPr/>
                    <a:lstStyle>
                      <a:lvl1pPr algn="just" eaLnBrk="0" hangingPunct="0">
                        <a:lnSpc>
                          <a:spcPct val="110000"/>
                        </a:lnSpc>
                        <a:spcBef>
                          <a:spcPts val="1800"/>
                        </a:spcBef>
                        <a:buClr>
                          <a:srgbClr val="656372"/>
                        </a:buClr>
                        <a:buSzPct val="100000"/>
                        <a:buFont typeface="Webdings" panose="05030102010509060703" pitchFamily="18" charset="2"/>
                        <a:defRPr>
                          <a:solidFill>
                            <a:schemeClr val="accent1"/>
                          </a:solidFill>
                          <a:latin typeface="Arial" panose="020B0604020202020204" pitchFamily="34" charset="0"/>
                          <a:ea typeface="微软雅黑" panose="020B0503020204020204" charset="-122"/>
                        </a:defRPr>
                      </a:lvl1pPr>
                      <a:lvl2pPr indent="-457200" eaLnBrk="0" hangingPunct="0">
                        <a:lnSpc>
                          <a:spcPct val="130000"/>
                        </a:lnSpc>
                        <a:spcAft>
                          <a:spcPts val="600"/>
                        </a:spcAft>
                        <a:buClr>
                          <a:srgbClr val="BEC7B3"/>
                        </a:buClr>
                        <a:buFont typeface="幼圆" panose="02010509060101010101" pitchFamily="49" charset="-122"/>
                        <a:defRPr sz="1400">
                          <a:solidFill>
                            <a:srgbClr val="7D7D7D"/>
                          </a:solidFill>
                          <a:latin typeface="幼圆" panose="02010509060101010101" pitchFamily="49" charset="-122"/>
                          <a:ea typeface="幼圆" panose="02010509060101010101" pitchFamily="49" charset="-122"/>
                        </a:defRPr>
                      </a:lvl2pPr>
                      <a:lvl3pPr eaLnBrk="0" hangingPunct="0">
                        <a:lnSpc>
                          <a:spcPct val="90000"/>
                        </a:lnSpc>
                        <a:spcBef>
                          <a:spcPts val="500"/>
                        </a:spcBef>
                        <a:defRPr>
                          <a:solidFill>
                            <a:schemeClr val="tx1"/>
                          </a:solidFill>
                          <a:latin typeface="Arial" panose="020B0604020202020204" pitchFamily="34" charset="0"/>
                          <a:ea typeface="幼圆" panose="02010509060101010101" pitchFamily="49" charset="-122"/>
                        </a:defRPr>
                      </a:lvl3pPr>
                      <a:lvl4pPr eaLnBrk="0" hangingPunct="0">
                        <a:lnSpc>
                          <a:spcPct val="90000"/>
                        </a:lnSpc>
                        <a:spcBef>
                          <a:spcPts val="500"/>
                        </a:spcBef>
                        <a:defRPr sz="1600">
                          <a:solidFill>
                            <a:schemeClr val="tx1"/>
                          </a:solidFill>
                          <a:latin typeface="Arial" panose="020B0604020202020204" pitchFamily="34" charset="0"/>
                          <a:ea typeface="幼圆" panose="02010509060101010101" pitchFamily="49" charset="-122"/>
                        </a:defRPr>
                      </a:lvl4pPr>
                      <a:lvl5pPr eaLnBrk="0" hangingPunct="0">
                        <a:lnSpc>
                          <a:spcPct val="90000"/>
                        </a:lnSpc>
                        <a:spcBef>
                          <a:spcPts val="500"/>
                        </a:spcBef>
                        <a:defRPr sz="1600">
                          <a:solidFill>
                            <a:schemeClr val="tx1"/>
                          </a:solidFill>
                          <a:latin typeface="Arial" panose="020B0604020202020204" pitchFamily="34" charset="0"/>
                          <a:ea typeface="幼圆" panose="02010509060101010101" pitchFamily="49" charset="-122"/>
                        </a:defRPr>
                      </a:lvl5pPr>
                      <a:lvl6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6pPr>
                      <a:lvl7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7pPr>
                      <a:lvl8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8pPr>
                      <a:lvl9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9pPr>
                    </a:lstStyle>
                    <a:p>
                      <a:pPr marL="0" marR="0" lvl="0" indent="0" algn="just" defTabSz="914400" rtl="0" eaLnBrk="0" fontAlgn="base" latinLnBrk="0" hangingPunct="0">
                        <a:lnSpc>
                          <a:spcPct val="110000"/>
                        </a:lnSpc>
                        <a:spcBef>
                          <a:spcPts val="1800"/>
                        </a:spcBef>
                        <a:spcAft>
                          <a:spcPct val="0"/>
                        </a:spcAft>
                        <a:buClr>
                          <a:srgbClr val="656372"/>
                        </a:buClr>
                        <a:buSzPct val="100000"/>
                        <a:buFont typeface="Webdings" panose="05030102010509060703" pitchFamily="18" charset="2"/>
                        <a:buNone/>
                      </a:pPr>
                      <a:r>
                        <a:rPr kumimoji="0" lang="zh-CN" altLang="zh-CN" sz="1100" b="1" i="0" u="none" strike="noStrike" cap="none" normalizeH="0" baseline="0" dirty="0">
                          <a:ln>
                            <a:noFill/>
                          </a:ln>
                          <a:solidFill>
                            <a:schemeClr val="bg1"/>
                          </a:solidFill>
                          <a:effectLst/>
                          <a:latin typeface="+mn-ea"/>
                          <a:ea typeface="+mn-ea"/>
                        </a:rPr>
                        <a:t>Trade Publication</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95181"/>
                    </a:solidFill>
                  </a:tcPr>
                </a:tc>
                <a:tc>
                  <a:txBody>
                    <a:bodyPr/>
                    <a:lstStyle>
                      <a:lvl1pPr algn="just" eaLnBrk="0" hangingPunct="0">
                        <a:lnSpc>
                          <a:spcPct val="110000"/>
                        </a:lnSpc>
                        <a:spcBef>
                          <a:spcPts val="1800"/>
                        </a:spcBef>
                        <a:buClr>
                          <a:srgbClr val="656372"/>
                        </a:buClr>
                        <a:buSzPct val="100000"/>
                        <a:buFont typeface="Webdings" panose="05030102010509060703" pitchFamily="18" charset="2"/>
                        <a:defRPr>
                          <a:solidFill>
                            <a:schemeClr val="accent1"/>
                          </a:solidFill>
                          <a:latin typeface="Arial" panose="020B0604020202020204" pitchFamily="34" charset="0"/>
                          <a:ea typeface="微软雅黑" panose="020B0503020204020204" charset="-122"/>
                        </a:defRPr>
                      </a:lvl1pPr>
                      <a:lvl2pPr indent="-457200" eaLnBrk="0" hangingPunct="0">
                        <a:lnSpc>
                          <a:spcPct val="130000"/>
                        </a:lnSpc>
                        <a:spcAft>
                          <a:spcPts val="600"/>
                        </a:spcAft>
                        <a:buClr>
                          <a:srgbClr val="BEC7B3"/>
                        </a:buClr>
                        <a:buFont typeface="幼圆" panose="02010509060101010101" pitchFamily="49" charset="-122"/>
                        <a:defRPr sz="1400">
                          <a:solidFill>
                            <a:srgbClr val="7D7D7D"/>
                          </a:solidFill>
                          <a:latin typeface="幼圆" panose="02010509060101010101" pitchFamily="49" charset="-122"/>
                          <a:ea typeface="幼圆" panose="02010509060101010101" pitchFamily="49" charset="-122"/>
                        </a:defRPr>
                      </a:lvl2pPr>
                      <a:lvl3pPr eaLnBrk="0" hangingPunct="0">
                        <a:lnSpc>
                          <a:spcPct val="90000"/>
                        </a:lnSpc>
                        <a:spcBef>
                          <a:spcPts val="500"/>
                        </a:spcBef>
                        <a:defRPr>
                          <a:solidFill>
                            <a:schemeClr val="tx1"/>
                          </a:solidFill>
                          <a:latin typeface="Arial" panose="020B0604020202020204" pitchFamily="34" charset="0"/>
                          <a:ea typeface="幼圆" panose="02010509060101010101" pitchFamily="49" charset="-122"/>
                        </a:defRPr>
                      </a:lvl3pPr>
                      <a:lvl4pPr eaLnBrk="0" hangingPunct="0">
                        <a:lnSpc>
                          <a:spcPct val="90000"/>
                        </a:lnSpc>
                        <a:spcBef>
                          <a:spcPts val="500"/>
                        </a:spcBef>
                        <a:defRPr sz="1600">
                          <a:solidFill>
                            <a:schemeClr val="tx1"/>
                          </a:solidFill>
                          <a:latin typeface="Arial" panose="020B0604020202020204" pitchFamily="34" charset="0"/>
                          <a:ea typeface="幼圆" panose="02010509060101010101" pitchFamily="49" charset="-122"/>
                        </a:defRPr>
                      </a:lvl4pPr>
                      <a:lvl5pPr eaLnBrk="0" hangingPunct="0">
                        <a:lnSpc>
                          <a:spcPct val="90000"/>
                        </a:lnSpc>
                        <a:spcBef>
                          <a:spcPts val="500"/>
                        </a:spcBef>
                        <a:defRPr sz="1600">
                          <a:solidFill>
                            <a:schemeClr val="tx1"/>
                          </a:solidFill>
                          <a:latin typeface="Arial" panose="020B0604020202020204" pitchFamily="34" charset="0"/>
                          <a:ea typeface="幼圆" panose="02010509060101010101" pitchFamily="49" charset="-122"/>
                        </a:defRPr>
                      </a:lvl5pPr>
                      <a:lvl6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6pPr>
                      <a:lvl7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7pPr>
                      <a:lvl8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8pPr>
                      <a:lvl9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9pPr>
                    </a:lstStyle>
                    <a:p>
                      <a:pPr marL="0" marR="0" lvl="0" indent="0" algn="just" defTabSz="914400" rtl="0" eaLnBrk="0" fontAlgn="base" latinLnBrk="0" hangingPunct="0">
                        <a:lnSpc>
                          <a:spcPct val="110000"/>
                        </a:lnSpc>
                        <a:spcBef>
                          <a:spcPts val="1800"/>
                        </a:spcBef>
                        <a:spcAft>
                          <a:spcPct val="0"/>
                        </a:spcAft>
                        <a:buClr>
                          <a:srgbClr val="656372"/>
                        </a:buClr>
                        <a:buSzPct val="100000"/>
                        <a:buFont typeface="Webdings" panose="05030102010509060703" pitchFamily="18" charset="2"/>
                        <a:buNone/>
                      </a:pPr>
                      <a:r>
                        <a:rPr kumimoji="0" lang="zh-CN" altLang="zh-CN"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行业出版物</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lgn="just" eaLnBrk="0" hangingPunct="0">
                        <a:lnSpc>
                          <a:spcPct val="110000"/>
                        </a:lnSpc>
                        <a:spcBef>
                          <a:spcPts val="1800"/>
                        </a:spcBef>
                        <a:buClr>
                          <a:srgbClr val="656372"/>
                        </a:buClr>
                        <a:buSzPct val="100000"/>
                        <a:buFont typeface="Webdings" panose="05030102010509060703" pitchFamily="18" charset="2"/>
                        <a:defRPr>
                          <a:solidFill>
                            <a:schemeClr val="accent1"/>
                          </a:solidFill>
                          <a:latin typeface="Arial" panose="020B0604020202020204" pitchFamily="34" charset="0"/>
                          <a:ea typeface="微软雅黑" panose="020B0503020204020204" charset="-122"/>
                        </a:defRPr>
                      </a:lvl1pPr>
                      <a:lvl2pPr indent="-457200" eaLnBrk="0" hangingPunct="0">
                        <a:lnSpc>
                          <a:spcPct val="130000"/>
                        </a:lnSpc>
                        <a:spcAft>
                          <a:spcPts val="600"/>
                        </a:spcAft>
                        <a:buClr>
                          <a:srgbClr val="BEC7B3"/>
                        </a:buClr>
                        <a:buFont typeface="幼圆" panose="02010509060101010101" pitchFamily="49" charset="-122"/>
                        <a:defRPr sz="1400">
                          <a:solidFill>
                            <a:srgbClr val="7D7D7D"/>
                          </a:solidFill>
                          <a:latin typeface="幼圆" panose="02010509060101010101" pitchFamily="49" charset="-122"/>
                          <a:ea typeface="幼圆" panose="02010509060101010101" pitchFamily="49" charset="-122"/>
                        </a:defRPr>
                      </a:lvl2pPr>
                      <a:lvl3pPr eaLnBrk="0" hangingPunct="0">
                        <a:lnSpc>
                          <a:spcPct val="90000"/>
                        </a:lnSpc>
                        <a:spcBef>
                          <a:spcPts val="500"/>
                        </a:spcBef>
                        <a:defRPr>
                          <a:solidFill>
                            <a:schemeClr val="tx1"/>
                          </a:solidFill>
                          <a:latin typeface="Arial" panose="020B0604020202020204" pitchFamily="34" charset="0"/>
                          <a:ea typeface="幼圆" panose="02010509060101010101" pitchFamily="49" charset="-122"/>
                        </a:defRPr>
                      </a:lvl3pPr>
                      <a:lvl4pPr eaLnBrk="0" hangingPunct="0">
                        <a:lnSpc>
                          <a:spcPct val="90000"/>
                        </a:lnSpc>
                        <a:spcBef>
                          <a:spcPts val="500"/>
                        </a:spcBef>
                        <a:defRPr sz="1600">
                          <a:solidFill>
                            <a:schemeClr val="tx1"/>
                          </a:solidFill>
                          <a:latin typeface="Arial" panose="020B0604020202020204" pitchFamily="34" charset="0"/>
                          <a:ea typeface="幼圆" panose="02010509060101010101" pitchFamily="49" charset="-122"/>
                        </a:defRPr>
                      </a:lvl4pPr>
                      <a:lvl5pPr eaLnBrk="0" hangingPunct="0">
                        <a:lnSpc>
                          <a:spcPct val="90000"/>
                        </a:lnSpc>
                        <a:spcBef>
                          <a:spcPts val="500"/>
                        </a:spcBef>
                        <a:defRPr sz="1600">
                          <a:solidFill>
                            <a:schemeClr val="tx1"/>
                          </a:solidFill>
                          <a:latin typeface="Arial" panose="020B0604020202020204" pitchFamily="34" charset="0"/>
                          <a:ea typeface="幼圆" panose="02010509060101010101" pitchFamily="49" charset="-122"/>
                        </a:defRPr>
                      </a:lvl5pPr>
                      <a:lvl6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6pPr>
                      <a:lvl7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7pPr>
                      <a:lvl8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8pPr>
                      <a:lvl9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9pPr>
                    </a:lstStyle>
                    <a:p>
                      <a:pPr marL="0" marR="0" lvl="0" indent="0" algn="just" defTabSz="914400" rtl="0" eaLnBrk="0" fontAlgn="base" latinLnBrk="0" hangingPunct="0">
                        <a:lnSpc>
                          <a:spcPct val="110000"/>
                        </a:lnSpc>
                        <a:spcBef>
                          <a:spcPts val="1800"/>
                        </a:spcBef>
                        <a:spcAft>
                          <a:spcPct val="0"/>
                        </a:spcAft>
                        <a:buClr>
                          <a:srgbClr val="656372"/>
                        </a:buClr>
                        <a:buSzPct val="100000"/>
                        <a:buFont typeface="Webdings" panose="05030102010509060703" pitchFamily="18" charset="2"/>
                        <a:buNone/>
                      </a:pPr>
                      <a:r>
                        <a:rPr kumimoji="0" lang="zh-CN" altLang="zh-CN"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1135本</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3"/>
                  </a:ext>
                </a:extLst>
              </a:tr>
              <a:tr h="431713">
                <a:tc>
                  <a:txBody>
                    <a:bodyPr/>
                    <a:lstStyle>
                      <a:lvl1pPr algn="just" eaLnBrk="0" hangingPunct="0">
                        <a:lnSpc>
                          <a:spcPct val="110000"/>
                        </a:lnSpc>
                        <a:spcBef>
                          <a:spcPts val="1800"/>
                        </a:spcBef>
                        <a:buClr>
                          <a:srgbClr val="656372"/>
                        </a:buClr>
                        <a:buSzPct val="100000"/>
                        <a:buFont typeface="Webdings" panose="05030102010509060703" pitchFamily="18" charset="2"/>
                        <a:defRPr>
                          <a:solidFill>
                            <a:schemeClr val="accent1"/>
                          </a:solidFill>
                          <a:latin typeface="Arial" panose="020B0604020202020204" pitchFamily="34" charset="0"/>
                          <a:ea typeface="微软雅黑" panose="020B0503020204020204" charset="-122"/>
                        </a:defRPr>
                      </a:lvl1pPr>
                      <a:lvl2pPr indent="-457200" eaLnBrk="0" hangingPunct="0">
                        <a:lnSpc>
                          <a:spcPct val="130000"/>
                        </a:lnSpc>
                        <a:spcAft>
                          <a:spcPts val="600"/>
                        </a:spcAft>
                        <a:buClr>
                          <a:srgbClr val="BEC7B3"/>
                        </a:buClr>
                        <a:buFont typeface="幼圆" panose="02010509060101010101" pitchFamily="49" charset="-122"/>
                        <a:defRPr sz="1400">
                          <a:solidFill>
                            <a:srgbClr val="7D7D7D"/>
                          </a:solidFill>
                          <a:latin typeface="幼圆" panose="02010509060101010101" pitchFamily="49" charset="-122"/>
                          <a:ea typeface="幼圆" panose="02010509060101010101" pitchFamily="49" charset="-122"/>
                        </a:defRPr>
                      </a:lvl2pPr>
                      <a:lvl3pPr eaLnBrk="0" hangingPunct="0">
                        <a:lnSpc>
                          <a:spcPct val="90000"/>
                        </a:lnSpc>
                        <a:spcBef>
                          <a:spcPts val="500"/>
                        </a:spcBef>
                        <a:defRPr>
                          <a:solidFill>
                            <a:schemeClr val="tx1"/>
                          </a:solidFill>
                          <a:latin typeface="Arial" panose="020B0604020202020204" pitchFamily="34" charset="0"/>
                          <a:ea typeface="幼圆" panose="02010509060101010101" pitchFamily="49" charset="-122"/>
                        </a:defRPr>
                      </a:lvl3pPr>
                      <a:lvl4pPr eaLnBrk="0" hangingPunct="0">
                        <a:lnSpc>
                          <a:spcPct val="90000"/>
                        </a:lnSpc>
                        <a:spcBef>
                          <a:spcPts val="500"/>
                        </a:spcBef>
                        <a:defRPr sz="1600">
                          <a:solidFill>
                            <a:schemeClr val="tx1"/>
                          </a:solidFill>
                          <a:latin typeface="Arial" panose="020B0604020202020204" pitchFamily="34" charset="0"/>
                          <a:ea typeface="幼圆" panose="02010509060101010101" pitchFamily="49" charset="-122"/>
                        </a:defRPr>
                      </a:lvl4pPr>
                      <a:lvl5pPr eaLnBrk="0" hangingPunct="0">
                        <a:lnSpc>
                          <a:spcPct val="90000"/>
                        </a:lnSpc>
                        <a:spcBef>
                          <a:spcPts val="500"/>
                        </a:spcBef>
                        <a:defRPr sz="1600">
                          <a:solidFill>
                            <a:schemeClr val="tx1"/>
                          </a:solidFill>
                          <a:latin typeface="Arial" panose="020B0604020202020204" pitchFamily="34" charset="0"/>
                          <a:ea typeface="幼圆" panose="02010509060101010101" pitchFamily="49" charset="-122"/>
                        </a:defRPr>
                      </a:lvl5pPr>
                      <a:lvl6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6pPr>
                      <a:lvl7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7pPr>
                      <a:lvl8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8pPr>
                      <a:lvl9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9pPr>
                    </a:lstStyle>
                    <a:p>
                      <a:pPr marL="0" marR="0" lvl="0" indent="0" algn="l" defTabSz="914400" rtl="0" eaLnBrk="0" fontAlgn="base" latinLnBrk="0" hangingPunct="0">
                        <a:lnSpc>
                          <a:spcPct val="110000"/>
                        </a:lnSpc>
                        <a:spcBef>
                          <a:spcPts val="1800"/>
                        </a:spcBef>
                        <a:spcAft>
                          <a:spcPct val="0"/>
                        </a:spcAft>
                        <a:buClr>
                          <a:srgbClr val="656372"/>
                        </a:buClr>
                        <a:buSzPct val="100000"/>
                        <a:buFont typeface="Webdings" panose="05030102010509060703" pitchFamily="18" charset="2"/>
                        <a:buNone/>
                      </a:pPr>
                      <a:r>
                        <a:rPr kumimoji="0" lang="zh-CN" altLang="zh-CN" sz="1100" b="1" i="0" u="none" strike="noStrike" cap="none" normalizeH="0" baseline="0" dirty="0">
                          <a:ln>
                            <a:noFill/>
                          </a:ln>
                          <a:solidFill>
                            <a:schemeClr val="bg1"/>
                          </a:solidFill>
                          <a:effectLst/>
                          <a:latin typeface="+mn-ea"/>
                          <a:ea typeface="+mn-ea"/>
                        </a:rPr>
                        <a:t>Book / Monograph</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95181"/>
                    </a:solidFill>
                  </a:tcPr>
                </a:tc>
                <a:tc>
                  <a:txBody>
                    <a:bodyPr/>
                    <a:lstStyle>
                      <a:lvl1pPr algn="just" eaLnBrk="0" hangingPunct="0">
                        <a:lnSpc>
                          <a:spcPct val="110000"/>
                        </a:lnSpc>
                        <a:spcBef>
                          <a:spcPts val="1800"/>
                        </a:spcBef>
                        <a:buClr>
                          <a:srgbClr val="656372"/>
                        </a:buClr>
                        <a:buSzPct val="100000"/>
                        <a:buFont typeface="Webdings" panose="05030102010509060703" pitchFamily="18" charset="2"/>
                        <a:defRPr>
                          <a:solidFill>
                            <a:schemeClr val="accent1"/>
                          </a:solidFill>
                          <a:latin typeface="Arial" panose="020B0604020202020204" pitchFamily="34" charset="0"/>
                          <a:ea typeface="微软雅黑" panose="020B0503020204020204" charset="-122"/>
                        </a:defRPr>
                      </a:lvl1pPr>
                      <a:lvl2pPr indent="-457200" eaLnBrk="0" hangingPunct="0">
                        <a:lnSpc>
                          <a:spcPct val="130000"/>
                        </a:lnSpc>
                        <a:spcAft>
                          <a:spcPts val="600"/>
                        </a:spcAft>
                        <a:buClr>
                          <a:srgbClr val="BEC7B3"/>
                        </a:buClr>
                        <a:buFont typeface="幼圆" panose="02010509060101010101" pitchFamily="49" charset="-122"/>
                        <a:defRPr sz="1400">
                          <a:solidFill>
                            <a:srgbClr val="7D7D7D"/>
                          </a:solidFill>
                          <a:latin typeface="幼圆" panose="02010509060101010101" pitchFamily="49" charset="-122"/>
                          <a:ea typeface="幼圆" panose="02010509060101010101" pitchFamily="49" charset="-122"/>
                        </a:defRPr>
                      </a:lvl2pPr>
                      <a:lvl3pPr eaLnBrk="0" hangingPunct="0">
                        <a:lnSpc>
                          <a:spcPct val="90000"/>
                        </a:lnSpc>
                        <a:spcBef>
                          <a:spcPts val="500"/>
                        </a:spcBef>
                        <a:defRPr>
                          <a:solidFill>
                            <a:schemeClr val="tx1"/>
                          </a:solidFill>
                          <a:latin typeface="Arial" panose="020B0604020202020204" pitchFamily="34" charset="0"/>
                          <a:ea typeface="幼圆" panose="02010509060101010101" pitchFamily="49" charset="-122"/>
                        </a:defRPr>
                      </a:lvl3pPr>
                      <a:lvl4pPr eaLnBrk="0" hangingPunct="0">
                        <a:lnSpc>
                          <a:spcPct val="90000"/>
                        </a:lnSpc>
                        <a:spcBef>
                          <a:spcPts val="500"/>
                        </a:spcBef>
                        <a:defRPr sz="1600">
                          <a:solidFill>
                            <a:schemeClr val="tx1"/>
                          </a:solidFill>
                          <a:latin typeface="Arial" panose="020B0604020202020204" pitchFamily="34" charset="0"/>
                          <a:ea typeface="幼圆" panose="02010509060101010101" pitchFamily="49" charset="-122"/>
                        </a:defRPr>
                      </a:lvl4pPr>
                      <a:lvl5pPr eaLnBrk="0" hangingPunct="0">
                        <a:lnSpc>
                          <a:spcPct val="90000"/>
                        </a:lnSpc>
                        <a:spcBef>
                          <a:spcPts val="500"/>
                        </a:spcBef>
                        <a:defRPr sz="1600">
                          <a:solidFill>
                            <a:schemeClr val="tx1"/>
                          </a:solidFill>
                          <a:latin typeface="Arial" panose="020B0604020202020204" pitchFamily="34" charset="0"/>
                          <a:ea typeface="幼圆" panose="02010509060101010101" pitchFamily="49" charset="-122"/>
                        </a:defRPr>
                      </a:lvl5pPr>
                      <a:lvl6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6pPr>
                      <a:lvl7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7pPr>
                      <a:lvl8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8pPr>
                      <a:lvl9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9pPr>
                    </a:lstStyle>
                    <a:p>
                      <a:pPr marL="0" marR="0" lvl="0" indent="0" algn="just" defTabSz="914400" rtl="0" eaLnBrk="0" fontAlgn="base" latinLnBrk="0" hangingPunct="0">
                        <a:lnSpc>
                          <a:spcPct val="110000"/>
                        </a:lnSpc>
                        <a:spcBef>
                          <a:spcPts val="1800"/>
                        </a:spcBef>
                        <a:spcAft>
                          <a:spcPct val="0"/>
                        </a:spcAft>
                        <a:buClr>
                          <a:srgbClr val="656372"/>
                        </a:buClr>
                        <a:buSzPct val="100000"/>
                        <a:buFont typeface="Webdings" panose="05030102010509060703" pitchFamily="18" charset="2"/>
                        <a:buNone/>
                      </a:pPr>
                      <a:r>
                        <a:rPr kumimoji="0" lang="zh-CN" altLang="zh-CN"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书/专著</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lvl1pPr algn="just" eaLnBrk="0" hangingPunct="0">
                        <a:lnSpc>
                          <a:spcPct val="110000"/>
                        </a:lnSpc>
                        <a:spcBef>
                          <a:spcPts val="1800"/>
                        </a:spcBef>
                        <a:buClr>
                          <a:srgbClr val="656372"/>
                        </a:buClr>
                        <a:buSzPct val="100000"/>
                        <a:buFont typeface="Webdings" panose="05030102010509060703" pitchFamily="18" charset="2"/>
                        <a:defRPr>
                          <a:solidFill>
                            <a:schemeClr val="accent1"/>
                          </a:solidFill>
                          <a:latin typeface="Arial" panose="020B0604020202020204" pitchFamily="34" charset="0"/>
                          <a:ea typeface="微软雅黑" panose="020B0503020204020204" charset="-122"/>
                        </a:defRPr>
                      </a:lvl1pPr>
                      <a:lvl2pPr indent="-457200" eaLnBrk="0" hangingPunct="0">
                        <a:lnSpc>
                          <a:spcPct val="130000"/>
                        </a:lnSpc>
                        <a:spcAft>
                          <a:spcPts val="600"/>
                        </a:spcAft>
                        <a:buClr>
                          <a:srgbClr val="BEC7B3"/>
                        </a:buClr>
                        <a:buFont typeface="幼圆" panose="02010509060101010101" pitchFamily="49" charset="-122"/>
                        <a:defRPr sz="1400">
                          <a:solidFill>
                            <a:srgbClr val="7D7D7D"/>
                          </a:solidFill>
                          <a:latin typeface="幼圆" panose="02010509060101010101" pitchFamily="49" charset="-122"/>
                          <a:ea typeface="幼圆" panose="02010509060101010101" pitchFamily="49" charset="-122"/>
                        </a:defRPr>
                      </a:lvl2pPr>
                      <a:lvl3pPr eaLnBrk="0" hangingPunct="0">
                        <a:lnSpc>
                          <a:spcPct val="90000"/>
                        </a:lnSpc>
                        <a:spcBef>
                          <a:spcPts val="500"/>
                        </a:spcBef>
                        <a:defRPr>
                          <a:solidFill>
                            <a:schemeClr val="tx1"/>
                          </a:solidFill>
                          <a:latin typeface="Arial" panose="020B0604020202020204" pitchFamily="34" charset="0"/>
                          <a:ea typeface="幼圆" panose="02010509060101010101" pitchFamily="49" charset="-122"/>
                        </a:defRPr>
                      </a:lvl3pPr>
                      <a:lvl4pPr eaLnBrk="0" hangingPunct="0">
                        <a:lnSpc>
                          <a:spcPct val="90000"/>
                        </a:lnSpc>
                        <a:spcBef>
                          <a:spcPts val="500"/>
                        </a:spcBef>
                        <a:defRPr sz="1600">
                          <a:solidFill>
                            <a:schemeClr val="tx1"/>
                          </a:solidFill>
                          <a:latin typeface="Arial" panose="020B0604020202020204" pitchFamily="34" charset="0"/>
                          <a:ea typeface="幼圆" panose="02010509060101010101" pitchFamily="49" charset="-122"/>
                        </a:defRPr>
                      </a:lvl4pPr>
                      <a:lvl5pPr eaLnBrk="0" hangingPunct="0">
                        <a:lnSpc>
                          <a:spcPct val="90000"/>
                        </a:lnSpc>
                        <a:spcBef>
                          <a:spcPts val="500"/>
                        </a:spcBef>
                        <a:defRPr sz="1600">
                          <a:solidFill>
                            <a:schemeClr val="tx1"/>
                          </a:solidFill>
                          <a:latin typeface="Arial" panose="020B0604020202020204" pitchFamily="34" charset="0"/>
                          <a:ea typeface="幼圆" panose="02010509060101010101" pitchFamily="49" charset="-122"/>
                        </a:defRPr>
                      </a:lvl5pPr>
                      <a:lvl6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6pPr>
                      <a:lvl7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7pPr>
                      <a:lvl8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8pPr>
                      <a:lvl9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9pPr>
                    </a:lstStyle>
                    <a:p>
                      <a:pPr marL="0" marR="0" lvl="0" indent="0" algn="just" defTabSz="914400" rtl="0" eaLnBrk="0" fontAlgn="base" latinLnBrk="0" hangingPunct="0">
                        <a:lnSpc>
                          <a:spcPct val="110000"/>
                        </a:lnSpc>
                        <a:spcBef>
                          <a:spcPts val="1800"/>
                        </a:spcBef>
                        <a:spcAft>
                          <a:spcPct val="0"/>
                        </a:spcAft>
                        <a:buClr>
                          <a:srgbClr val="656372"/>
                        </a:buClr>
                        <a:buSzPct val="100000"/>
                        <a:buFont typeface="Webdings" panose="05030102010509060703" pitchFamily="18" charset="2"/>
                        <a:buNone/>
                      </a:pPr>
                      <a:r>
                        <a:rPr kumimoji="0" lang="zh-CN" altLang="zh-CN"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391本</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04"/>
                  </a:ext>
                </a:extLst>
              </a:tr>
              <a:tr h="245614">
                <a:tc>
                  <a:txBody>
                    <a:bodyPr/>
                    <a:lstStyle>
                      <a:lvl1pPr algn="just" eaLnBrk="0" hangingPunct="0">
                        <a:lnSpc>
                          <a:spcPct val="110000"/>
                        </a:lnSpc>
                        <a:spcBef>
                          <a:spcPts val="1800"/>
                        </a:spcBef>
                        <a:buClr>
                          <a:srgbClr val="656372"/>
                        </a:buClr>
                        <a:buSzPct val="100000"/>
                        <a:buFont typeface="Webdings" panose="05030102010509060703" pitchFamily="18" charset="2"/>
                        <a:defRPr>
                          <a:solidFill>
                            <a:schemeClr val="accent1"/>
                          </a:solidFill>
                          <a:latin typeface="Arial" panose="020B0604020202020204" pitchFamily="34" charset="0"/>
                          <a:ea typeface="微软雅黑" panose="020B0503020204020204" charset="-122"/>
                        </a:defRPr>
                      </a:lvl1pPr>
                      <a:lvl2pPr indent="-457200" eaLnBrk="0" hangingPunct="0">
                        <a:lnSpc>
                          <a:spcPct val="130000"/>
                        </a:lnSpc>
                        <a:spcAft>
                          <a:spcPts val="600"/>
                        </a:spcAft>
                        <a:buClr>
                          <a:srgbClr val="BEC7B3"/>
                        </a:buClr>
                        <a:buFont typeface="幼圆" panose="02010509060101010101" pitchFamily="49" charset="-122"/>
                        <a:defRPr sz="1400">
                          <a:solidFill>
                            <a:srgbClr val="7D7D7D"/>
                          </a:solidFill>
                          <a:latin typeface="幼圆" panose="02010509060101010101" pitchFamily="49" charset="-122"/>
                          <a:ea typeface="幼圆" panose="02010509060101010101" pitchFamily="49" charset="-122"/>
                        </a:defRPr>
                      </a:lvl2pPr>
                      <a:lvl3pPr eaLnBrk="0" hangingPunct="0">
                        <a:lnSpc>
                          <a:spcPct val="90000"/>
                        </a:lnSpc>
                        <a:spcBef>
                          <a:spcPts val="500"/>
                        </a:spcBef>
                        <a:defRPr>
                          <a:solidFill>
                            <a:schemeClr val="tx1"/>
                          </a:solidFill>
                          <a:latin typeface="Arial" panose="020B0604020202020204" pitchFamily="34" charset="0"/>
                          <a:ea typeface="幼圆" panose="02010509060101010101" pitchFamily="49" charset="-122"/>
                        </a:defRPr>
                      </a:lvl3pPr>
                      <a:lvl4pPr eaLnBrk="0" hangingPunct="0">
                        <a:lnSpc>
                          <a:spcPct val="90000"/>
                        </a:lnSpc>
                        <a:spcBef>
                          <a:spcPts val="500"/>
                        </a:spcBef>
                        <a:defRPr sz="1600">
                          <a:solidFill>
                            <a:schemeClr val="tx1"/>
                          </a:solidFill>
                          <a:latin typeface="Arial" panose="020B0604020202020204" pitchFamily="34" charset="0"/>
                          <a:ea typeface="幼圆" panose="02010509060101010101" pitchFamily="49" charset="-122"/>
                        </a:defRPr>
                      </a:lvl4pPr>
                      <a:lvl5pPr eaLnBrk="0" hangingPunct="0">
                        <a:lnSpc>
                          <a:spcPct val="90000"/>
                        </a:lnSpc>
                        <a:spcBef>
                          <a:spcPts val="500"/>
                        </a:spcBef>
                        <a:defRPr sz="1600">
                          <a:solidFill>
                            <a:schemeClr val="tx1"/>
                          </a:solidFill>
                          <a:latin typeface="Arial" panose="020B0604020202020204" pitchFamily="34" charset="0"/>
                          <a:ea typeface="幼圆" panose="02010509060101010101" pitchFamily="49" charset="-122"/>
                        </a:defRPr>
                      </a:lvl5pPr>
                      <a:lvl6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6pPr>
                      <a:lvl7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7pPr>
                      <a:lvl8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8pPr>
                      <a:lvl9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9pPr>
                    </a:lstStyle>
                    <a:p>
                      <a:pPr marL="0" marR="0" lvl="0" indent="0" algn="just" defTabSz="914400" rtl="0" eaLnBrk="0" fontAlgn="base" latinLnBrk="0" hangingPunct="0">
                        <a:lnSpc>
                          <a:spcPct val="110000"/>
                        </a:lnSpc>
                        <a:spcBef>
                          <a:spcPts val="1800"/>
                        </a:spcBef>
                        <a:spcAft>
                          <a:spcPct val="0"/>
                        </a:spcAft>
                        <a:buClr>
                          <a:srgbClr val="656372"/>
                        </a:buClr>
                        <a:buSzPct val="100000"/>
                        <a:buFont typeface="Webdings" panose="05030102010509060703" pitchFamily="18" charset="2"/>
                        <a:buNone/>
                      </a:pPr>
                      <a:r>
                        <a:rPr kumimoji="0" lang="zh-CN" altLang="zh-CN" sz="1100" b="1" i="0" u="none" strike="noStrike" cap="none" normalizeH="0" baseline="0" dirty="0">
                          <a:ln>
                            <a:noFill/>
                          </a:ln>
                          <a:solidFill>
                            <a:schemeClr val="bg1"/>
                          </a:solidFill>
                          <a:effectLst/>
                          <a:latin typeface="+mn-ea"/>
                          <a:ea typeface="+mn-ea"/>
                        </a:rPr>
                        <a:t>Others</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95181"/>
                    </a:solidFill>
                  </a:tcPr>
                </a:tc>
                <a:tc>
                  <a:txBody>
                    <a:bodyPr/>
                    <a:lstStyle>
                      <a:lvl1pPr algn="just" eaLnBrk="0" hangingPunct="0">
                        <a:lnSpc>
                          <a:spcPct val="110000"/>
                        </a:lnSpc>
                        <a:spcBef>
                          <a:spcPts val="1800"/>
                        </a:spcBef>
                        <a:buClr>
                          <a:srgbClr val="656372"/>
                        </a:buClr>
                        <a:buSzPct val="100000"/>
                        <a:buFont typeface="Webdings" panose="05030102010509060703" pitchFamily="18" charset="2"/>
                        <a:defRPr>
                          <a:solidFill>
                            <a:schemeClr val="accent1"/>
                          </a:solidFill>
                          <a:latin typeface="Arial" panose="020B0604020202020204" pitchFamily="34" charset="0"/>
                          <a:ea typeface="微软雅黑" panose="020B0503020204020204" charset="-122"/>
                        </a:defRPr>
                      </a:lvl1pPr>
                      <a:lvl2pPr indent="-457200" eaLnBrk="0" hangingPunct="0">
                        <a:lnSpc>
                          <a:spcPct val="130000"/>
                        </a:lnSpc>
                        <a:spcAft>
                          <a:spcPts val="600"/>
                        </a:spcAft>
                        <a:buClr>
                          <a:srgbClr val="BEC7B3"/>
                        </a:buClr>
                        <a:buFont typeface="幼圆" panose="02010509060101010101" pitchFamily="49" charset="-122"/>
                        <a:defRPr sz="1400">
                          <a:solidFill>
                            <a:srgbClr val="7D7D7D"/>
                          </a:solidFill>
                          <a:latin typeface="幼圆" panose="02010509060101010101" pitchFamily="49" charset="-122"/>
                          <a:ea typeface="幼圆" panose="02010509060101010101" pitchFamily="49" charset="-122"/>
                        </a:defRPr>
                      </a:lvl2pPr>
                      <a:lvl3pPr eaLnBrk="0" hangingPunct="0">
                        <a:lnSpc>
                          <a:spcPct val="90000"/>
                        </a:lnSpc>
                        <a:spcBef>
                          <a:spcPts val="500"/>
                        </a:spcBef>
                        <a:defRPr>
                          <a:solidFill>
                            <a:schemeClr val="tx1"/>
                          </a:solidFill>
                          <a:latin typeface="Arial" panose="020B0604020202020204" pitchFamily="34" charset="0"/>
                          <a:ea typeface="幼圆" panose="02010509060101010101" pitchFamily="49" charset="-122"/>
                        </a:defRPr>
                      </a:lvl3pPr>
                      <a:lvl4pPr eaLnBrk="0" hangingPunct="0">
                        <a:lnSpc>
                          <a:spcPct val="90000"/>
                        </a:lnSpc>
                        <a:spcBef>
                          <a:spcPts val="500"/>
                        </a:spcBef>
                        <a:defRPr sz="1600">
                          <a:solidFill>
                            <a:schemeClr val="tx1"/>
                          </a:solidFill>
                          <a:latin typeface="Arial" panose="020B0604020202020204" pitchFamily="34" charset="0"/>
                          <a:ea typeface="幼圆" panose="02010509060101010101" pitchFamily="49" charset="-122"/>
                        </a:defRPr>
                      </a:lvl4pPr>
                      <a:lvl5pPr eaLnBrk="0" hangingPunct="0">
                        <a:lnSpc>
                          <a:spcPct val="90000"/>
                        </a:lnSpc>
                        <a:spcBef>
                          <a:spcPts val="500"/>
                        </a:spcBef>
                        <a:defRPr sz="1600">
                          <a:solidFill>
                            <a:schemeClr val="tx1"/>
                          </a:solidFill>
                          <a:latin typeface="Arial" panose="020B0604020202020204" pitchFamily="34" charset="0"/>
                          <a:ea typeface="幼圆" panose="02010509060101010101" pitchFamily="49" charset="-122"/>
                        </a:defRPr>
                      </a:lvl5pPr>
                      <a:lvl6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6pPr>
                      <a:lvl7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7pPr>
                      <a:lvl8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8pPr>
                      <a:lvl9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9pPr>
                    </a:lstStyle>
                    <a:p>
                      <a:pPr marL="0" marR="0" lvl="0" indent="0" algn="just" defTabSz="914400" rtl="0" eaLnBrk="0" fontAlgn="base" latinLnBrk="0" hangingPunct="0">
                        <a:lnSpc>
                          <a:spcPct val="110000"/>
                        </a:lnSpc>
                        <a:spcBef>
                          <a:spcPts val="1800"/>
                        </a:spcBef>
                        <a:spcAft>
                          <a:spcPct val="0"/>
                        </a:spcAft>
                        <a:buClr>
                          <a:srgbClr val="656372"/>
                        </a:buClr>
                        <a:buSzPct val="100000"/>
                        <a:buFont typeface="Webdings" panose="05030102010509060703" pitchFamily="18" charset="2"/>
                        <a:buNone/>
                      </a:pPr>
                      <a:r>
                        <a:rPr kumimoji="0" lang="zh-CN" altLang="zh-CN" sz="1600" b="0" i="0" u="none" strike="noStrike" cap="none" normalizeH="0" baseline="0">
                          <a:ln>
                            <a:noFill/>
                          </a:ln>
                          <a:solidFill>
                            <a:srgbClr val="000000"/>
                          </a:solidFill>
                          <a:effectLst/>
                          <a:latin typeface="微软雅黑" panose="020B0503020204020204" pitchFamily="34" charset="-122"/>
                          <a:ea typeface="微软雅黑" panose="020B0503020204020204" pitchFamily="34" charset="-122"/>
                        </a:rPr>
                        <a:t>其它资源</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algn="just" eaLnBrk="0" hangingPunct="0">
                        <a:lnSpc>
                          <a:spcPct val="110000"/>
                        </a:lnSpc>
                        <a:spcBef>
                          <a:spcPts val="1800"/>
                        </a:spcBef>
                        <a:buClr>
                          <a:srgbClr val="656372"/>
                        </a:buClr>
                        <a:buSzPct val="100000"/>
                        <a:buFont typeface="Webdings" panose="05030102010509060703" pitchFamily="18" charset="2"/>
                        <a:defRPr>
                          <a:solidFill>
                            <a:schemeClr val="accent1"/>
                          </a:solidFill>
                          <a:latin typeface="Arial" panose="020B0604020202020204" pitchFamily="34" charset="0"/>
                          <a:ea typeface="微软雅黑" panose="020B0503020204020204" charset="-122"/>
                        </a:defRPr>
                      </a:lvl1pPr>
                      <a:lvl2pPr indent="-457200" eaLnBrk="0" hangingPunct="0">
                        <a:lnSpc>
                          <a:spcPct val="130000"/>
                        </a:lnSpc>
                        <a:spcAft>
                          <a:spcPts val="600"/>
                        </a:spcAft>
                        <a:buClr>
                          <a:srgbClr val="BEC7B3"/>
                        </a:buClr>
                        <a:buFont typeface="幼圆" panose="02010509060101010101" pitchFamily="49" charset="-122"/>
                        <a:defRPr sz="1400">
                          <a:solidFill>
                            <a:srgbClr val="7D7D7D"/>
                          </a:solidFill>
                          <a:latin typeface="幼圆" panose="02010509060101010101" pitchFamily="49" charset="-122"/>
                          <a:ea typeface="幼圆" panose="02010509060101010101" pitchFamily="49" charset="-122"/>
                        </a:defRPr>
                      </a:lvl2pPr>
                      <a:lvl3pPr eaLnBrk="0" hangingPunct="0">
                        <a:lnSpc>
                          <a:spcPct val="90000"/>
                        </a:lnSpc>
                        <a:spcBef>
                          <a:spcPts val="500"/>
                        </a:spcBef>
                        <a:defRPr>
                          <a:solidFill>
                            <a:schemeClr val="tx1"/>
                          </a:solidFill>
                          <a:latin typeface="Arial" panose="020B0604020202020204" pitchFamily="34" charset="0"/>
                          <a:ea typeface="幼圆" panose="02010509060101010101" pitchFamily="49" charset="-122"/>
                        </a:defRPr>
                      </a:lvl3pPr>
                      <a:lvl4pPr eaLnBrk="0" hangingPunct="0">
                        <a:lnSpc>
                          <a:spcPct val="90000"/>
                        </a:lnSpc>
                        <a:spcBef>
                          <a:spcPts val="500"/>
                        </a:spcBef>
                        <a:defRPr sz="1600">
                          <a:solidFill>
                            <a:schemeClr val="tx1"/>
                          </a:solidFill>
                          <a:latin typeface="Arial" panose="020B0604020202020204" pitchFamily="34" charset="0"/>
                          <a:ea typeface="幼圆" panose="02010509060101010101" pitchFamily="49" charset="-122"/>
                        </a:defRPr>
                      </a:lvl4pPr>
                      <a:lvl5pPr eaLnBrk="0" hangingPunct="0">
                        <a:lnSpc>
                          <a:spcPct val="90000"/>
                        </a:lnSpc>
                        <a:spcBef>
                          <a:spcPts val="500"/>
                        </a:spcBef>
                        <a:defRPr sz="1600">
                          <a:solidFill>
                            <a:schemeClr val="tx1"/>
                          </a:solidFill>
                          <a:latin typeface="Arial" panose="020B0604020202020204" pitchFamily="34" charset="0"/>
                          <a:ea typeface="幼圆" panose="02010509060101010101" pitchFamily="49" charset="-122"/>
                        </a:defRPr>
                      </a:lvl5pPr>
                      <a:lvl6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6pPr>
                      <a:lvl7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7pPr>
                      <a:lvl8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8pPr>
                      <a:lvl9pPr eaLnBrk="0" fontAlgn="base" hangingPunct="0">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幼圆" panose="02010509060101010101" pitchFamily="49" charset="-122"/>
                        </a:defRPr>
                      </a:lvl9pPr>
                    </a:lstStyle>
                    <a:p>
                      <a:pPr marL="0" marR="0" lvl="0" indent="0" algn="just" defTabSz="914400" rtl="0" eaLnBrk="0" fontAlgn="base" latinLnBrk="0" hangingPunct="0">
                        <a:lnSpc>
                          <a:spcPct val="110000"/>
                        </a:lnSpc>
                        <a:spcBef>
                          <a:spcPts val="1800"/>
                        </a:spcBef>
                        <a:spcAft>
                          <a:spcPct val="0"/>
                        </a:spcAft>
                        <a:buClr>
                          <a:srgbClr val="656372"/>
                        </a:buClr>
                        <a:buSzPct val="100000"/>
                        <a:buFont typeface="Webdings" panose="05030102010509060703" pitchFamily="18" charset="2"/>
                        <a:buNone/>
                      </a:pPr>
                      <a:r>
                        <a:rPr kumimoji="0" lang="zh-CN" altLang="zh-CN" sz="16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22</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5"/>
                  </a:ext>
                </a:extLst>
              </a:tr>
            </a:tbl>
          </a:graphicData>
        </a:graphic>
      </p:graphicFrame>
      <p:cxnSp>
        <p:nvCxnSpPr>
          <p:cNvPr id="8" name="直接连接符 7"/>
          <p:cNvCxnSpPr/>
          <p:nvPr/>
        </p:nvCxnSpPr>
        <p:spPr>
          <a:xfrm>
            <a:off x="359350" y="584186"/>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334233" y="14305"/>
            <a:ext cx="479614" cy="479614"/>
            <a:chOff x="1278794" y="3334906"/>
            <a:chExt cx="914014" cy="914014"/>
          </a:xfrm>
        </p:grpSpPr>
        <p:grpSp>
          <p:nvGrpSpPr>
            <p:cNvPr id="10" name="组合 9"/>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12" name="同心圆 1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椭圆 12"/>
              <p:cNvSpPr/>
              <p:nvPr/>
            </p:nvSpPr>
            <p:spPr>
              <a:xfrm>
                <a:off x="392112" y="760411"/>
                <a:ext cx="3825872" cy="382587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TextBox 61"/>
            <p:cNvSpPr txBox="1"/>
            <p:nvPr/>
          </p:nvSpPr>
          <p:spPr>
            <a:xfrm>
              <a:off x="1443719" y="3591858"/>
              <a:ext cx="59026" cy="127845"/>
            </a:xfrm>
            <a:prstGeom prst="rect">
              <a:avLst/>
            </a:prstGeom>
            <a:noFill/>
          </p:spPr>
          <p:txBody>
            <a:bodyPr wrap="none" rtlCol="0">
              <a:spAutoFit/>
            </a:bodyPr>
            <a:lstStyle/>
            <a:p>
              <a:endParaRPr lang="zh-CN" altLang="en-US" sz="2000" dirty="0">
                <a:latin typeface="Watford DB" pitchFamily="2" charset="0"/>
                <a:ea typeface="造字工房劲黑（非商用）常规体" pitchFamily="50" charset="-122"/>
              </a:endParaRPr>
            </a:p>
          </p:txBody>
        </p:sp>
      </p:grpSp>
      <p:sp>
        <p:nvSpPr>
          <p:cNvPr id="14" name="文本框 40"/>
          <p:cNvSpPr txBox="1"/>
          <p:nvPr/>
        </p:nvSpPr>
        <p:spPr>
          <a:xfrm>
            <a:off x="676686" y="63890"/>
            <a:ext cx="8071778" cy="461665"/>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400" b="1" dirty="0">
                <a:latin typeface="微软雅黑" panose="020B0503020204020204" pitchFamily="34" charset="-122"/>
                <a:ea typeface="微软雅黑" panose="020B0503020204020204" pitchFamily="34" charset="-122"/>
              </a:rPr>
              <a:t>2.3.1 </a:t>
            </a:r>
            <a:r>
              <a:rPr lang="zh-CN" altLang="en-US" sz="2400" b="1" dirty="0">
                <a:latin typeface="微软雅黑" panose="020B0503020204020204" pitchFamily="34" charset="-122"/>
                <a:ea typeface="微软雅黑" panose="020B0503020204020204" pitchFamily="34" charset="-122"/>
              </a:rPr>
              <a:t>案例：职业技术领域多学科全文数据库</a:t>
            </a:r>
          </a:p>
        </p:txBody>
      </p:sp>
      <p:sp>
        <p:nvSpPr>
          <p:cNvPr id="2" name="矩形 1"/>
          <p:cNvSpPr/>
          <p:nvPr/>
        </p:nvSpPr>
        <p:spPr>
          <a:xfrm>
            <a:off x="2478753" y="567287"/>
            <a:ext cx="3514616" cy="369332"/>
          </a:xfrm>
          <a:prstGeom prst="rect">
            <a:avLst/>
          </a:prstGeom>
        </p:spPr>
        <p:txBody>
          <a:bodyPr wrap="none">
            <a:spAutoFit/>
          </a:bodyPr>
          <a:lstStyle/>
          <a:p>
            <a:r>
              <a:rPr lang="en-US" altLang="zh-CN" b="1" dirty="0">
                <a:solidFill>
                  <a:srgbClr val="000000"/>
                </a:solidFill>
                <a:latin typeface="微软雅黑" panose="020B0503020204020204" charset="-122"/>
                <a:ea typeface="微软雅黑" panose="020B0503020204020204" charset="-122"/>
              </a:rPr>
              <a:t>Vocational Studies Complete</a:t>
            </a:r>
          </a:p>
        </p:txBody>
      </p:sp>
    </p:spTree>
    <p:extLst>
      <p:ext uri="{BB962C8B-B14F-4D97-AF65-F5344CB8AC3E}">
        <p14:creationId xmlns:p14="http://schemas.microsoft.com/office/powerpoint/2010/main" val="16485388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cxnSpLocks/>
          </p:cNvCxnSpPr>
          <p:nvPr/>
        </p:nvCxnSpPr>
        <p:spPr>
          <a:xfrm>
            <a:off x="755576" y="717442"/>
            <a:ext cx="6948693" cy="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2881660" y="235701"/>
            <a:ext cx="3240360" cy="357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zh-CN" altLang="en-US" sz="4000" b="1" dirty="0">
                <a:solidFill>
                  <a:srgbClr val="3366CC"/>
                </a:solidFill>
                <a:latin typeface="微软雅黑" panose="020B0503020204020204" pitchFamily="34" charset="-122"/>
                <a:ea typeface="微软雅黑" panose="020B0503020204020204" pitchFamily="34" charset="-122"/>
              </a:rPr>
              <a:t>期刊示例</a:t>
            </a:r>
          </a:p>
        </p:txBody>
      </p:sp>
      <p:pic>
        <p:nvPicPr>
          <p:cNvPr id="9" name="图片 8" descr="3"/>
          <p:cNvPicPr>
            <a:picLocks noChangeAspect="1"/>
          </p:cNvPicPr>
          <p:nvPr/>
        </p:nvPicPr>
        <p:blipFill>
          <a:blip r:embed="rId2" cstate="print"/>
          <a:stretch>
            <a:fillRect/>
          </a:stretch>
        </p:blipFill>
        <p:spPr>
          <a:xfrm>
            <a:off x="1333539" y="1010365"/>
            <a:ext cx="1242060" cy="1685925"/>
          </a:xfrm>
          <a:prstGeom prst="rect">
            <a:avLst/>
          </a:prstGeom>
        </p:spPr>
      </p:pic>
      <p:pic>
        <p:nvPicPr>
          <p:cNvPr id="10" name="图片 9" descr="4"/>
          <p:cNvPicPr>
            <a:picLocks noChangeAspect="1"/>
          </p:cNvPicPr>
          <p:nvPr/>
        </p:nvPicPr>
        <p:blipFill>
          <a:blip r:embed="rId3" cstate="print"/>
          <a:stretch>
            <a:fillRect/>
          </a:stretch>
        </p:blipFill>
        <p:spPr>
          <a:xfrm>
            <a:off x="6494184" y="3151635"/>
            <a:ext cx="1285875" cy="1673492"/>
          </a:xfrm>
          <a:prstGeom prst="rect">
            <a:avLst/>
          </a:prstGeom>
        </p:spPr>
      </p:pic>
      <p:pic>
        <p:nvPicPr>
          <p:cNvPr id="11" name="图片 10" descr="5"/>
          <p:cNvPicPr>
            <a:picLocks noChangeAspect="1"/>
          </p:cNvPicPr>
          <p:nvPr/>
        </p:nvPicPr>
        <p:blipFill>
          <a:blip r:embed="rId4" cstate="print"/>
          <a:stretch>
            <a:fillRect/>
          </a:stretch>
        </p:blipFill>
        <p:spPr>
          <a:xfrm>
            <a:off x="6465609" y="947976"/>
            <a:ext cx="1296353" cy="1748314"/>
          </a:xfrm>
          <a:prstGeom prst="rect">
            <a:avLst/>
          </a:prstGeom>
        </p:spPr>
      </p:pic>
      <p:pic>
        <p:nvPicPr>
          <p:cNvPr id="12" name="图片 11" descr="6"/>
          <p:cNvPicPr>
            <a:picLocks noChangeAspect="1"/>
          </p:cNvPicPr>
          <p:nvPr/>
        </p:nvPicPr>
        <p:blipFill>
          <a:blip r:embed="rId5" cstate="print"/>
          <a:stretch>
            <a:fillRect/>
          </a:stretch>
        </p:blipFill>
        <p:spPr>
          <a:xfrm>
            <a:off x="1333063" y="3232072"/>
            <a:ext cx="1242536" cy="1593056"/>
          </a:xfrm>
          <a:prstGeom prst="rect">
            <a:avLst/>
          </a:prstGeom>
        </p:spPr>
      </p:pic>
      <p:pic>
        <p:nvPicPr>
          <p:cNvPr id="13" name="图片 12" descr="7"/>
          <p:cNvPicPr>
            <a:picLocks noChangeAspect="1"/>
          </p:cNvPicPr>
          <p:nvPr/>
        </p:nvPicPr>
        <p:blipFill>
          <a:blip r:embed="rId6" cstate="print"/>
          <a:stretch>
            <a:fillRect/>
          </a:stretch>
        </p:blipFill>
        <p:spPr>
          <a:xfrm>
            <a:off x="3836233" y="3231595"/>
            <a:ext cx="1285875" cy="1593533"/>
          </a:xfrm>
          <a:prstGeom prst="rect">
            <a:avLst/>
          </a:prstGeom>
        </p:spPr>
      </p:pic>
      <p:pic>
        <p:nvPicPr>
          <p:cNvPr id="14" name="图片 13" descr="8"/>
          <p:cNvPicPr>
            <a:picLocks noChangeAspect="1"/>
          </p:cNvPicPr>
          <p:nvPr/>
        </p:nvPicPr>
        <p:blipFill>
          <a:blip r:embed="rId7" cstate="print"/>
          <a:stretch>
            <a:fillRect/>
          </a:stretch>
        </p:blipFill>
        <p:spPr>
          <a:xfrm>
            <a:off x="3596203" y="964264"/>
            <a:ext cx="1408921" cy="1732025"/>
          </a:xfrm>
          <a:prstGeom prst="rect">
            <a:avLst/>
          </a:prstGeom>
        </p:spPr>
      </p:pic>
      <p:sp>
        <p:nvSpPr>
          <p:cNvPr id="15" name="文本框 9"/>
          <p:cNvSpPr txBox="1"/>
          <p:nvPr/>
        </p:nvSpPr>
        <p:spPr>
          <a:xfrm>
            <a:off x="828238" y="2771061"/>
            <a:ext cx="2253139" cy="30008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350" b="1" dirty="0"/>
              <a:t>《工程技术与应用科学研究》</a:t>
            </a:r>
          </a:p>
        </p:txBody>
      </p:sp>
      <p:sp>
        <p:nvSpPr>
          <p:cNvPr id="16" name="文本框 10"/>
          <p:cNvSpPr txBox="1"/>
          <p:nvPr/>
        </p:nvSpPr>
        <p:spPr>
          <a:xfrm>
            <a:off x="6382742" y="4803998"/>
            <a:ext cx="1898809" cy="30008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350" b="1" dirty="0"/>
              <a:t>《食品生物技术》</a:t>
            </a:r>
          </a:p>
        </p:txBody>
      </p:sp>
      <p:sp>
        <p:nvSpPr>
          <p:cNvPr id="17" name="文本框 11"/>
          <p:cNvSpPr txBox="1"/>
          <p:nvPr/>
        </p:nvSpPr>
        <p:spPr>
          <a:xfrm>
            <a:off x="5955545" y="2771061"/>
            <a:ext cx="2190750" cy="30008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350" b="1"/>
              <a:t>《计算机科学与信息系统》</a:t>
            </a:r>
          </a:p>
        </p:txBody>
      </p:sp>
      <p:sp>
        <p:nvSpPr>
          <p:cNvPr id="18" name="文本框 12"/>
          <p:cNvSpPr txBox="1"/>
          <p:nvPr/>
        </p:nvSpPr>
        <p:spPr>
          <a:xfrm>
            <a:off x="1004927" y="4825127"/>
            <a:ext cx="1898809" cy="30008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350" b="1"/>
              <a:t>《结构设计与施工实践》</a:t>
            </a:r>
          </a:p>
        </p:txBody>
      </p:sp>
      <p:sp>
        <p:nvSpPr>
          <p:cNvPr id="19" name="文本框 13"/>
          <p:cNvSpPr txBox="1"/>
          <p:nvPr/>
        </p:nvSpPr>
        <p:spPr>
          <a:xfrm>
            <a:off x="3905289" y="4825127"/>
            <a:ext cx="1898809" cy="30008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350" b="1"/>
              <a:t>《旅游教学》</a:t>
            </a:r>
          </a:p>
        </p:txBody>
      </p:sp>
      <p:sp>
        <p:nvSpPr>
          <p:cNvPr id="20" name="文本框 14"/>
          <p:cNvSpPr txBox="1"/>
          <p:nvPr/>
        </p:nvSpPr>
        <p:spPr>
          <a:xfrm>
            <a:off x="3546327" y="2738921"/>
            <a:ext cx="1458797" cy="30008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350" b="1" dirty="0"/>
              <a:t>《机器人》</a:t>
            </a:r>
          </a:p>
        </p:txBody>
      </p:sp>
    </p:spTree>
    <p:extLst>
      <p:ext uri="{BB962C8B-B14F-4D97-AF65-F5344CB8AC3E}">
        <p14:creationId xmlns:p14="http://schemas.microsoft.com/office/powerpoint/2010/main" val="1119806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1819656" y="588413"/>
            <a:ext cx="4123944" cy="400110"/>
          </a:xfrm>
          <a:prstGeom prst="rect">
            <a:avLst/>
          </a:prstGeom>
          <a:noFill/>
        </p:spPr>
        <p:txBody>
          <a:bodyPr wrap="square">
            <a:spAutoFit/>
          </a:bodyPr>
          <a:lstStyle/>
          <a:p>
            <a:pPr algn="ctr"/>
            <a:r>
              <a:rPr lang="en-US" altLang="zh-CN" sz="2000" b="1" dirty="0">
                <a:solidFill>
                  <a:srgbClr val="0033CC"/>
                </a:solidFill>
              </a:rPr>
              <a:t>http://search.ebscohost.com/</a:t>
            </a:r>
            <a:endParaRPr lang="zh-CN" altLang="en-US" sz="2000" b="1" dirty="0">
              <a:solidFill>
                <a:srgbClr val="0033CC"/>
              </a:solidFill>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1568729"/>
            <a:ext cx="6661553" cy="3416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467544" y="1074727"/>
            <a:ext cx="8072952" cy="338554"/>
          </a:xfrm>
          <a:prstGeom prst="rect">
            <a:avLst/>
          </a:prstGeom>
          <a:noFill/>
        </p:spPr>
        <p:txBody>
          <a:bodyPr wrap="square" rtlCol="0">
            <a:spAutoFit/>
          </a:bodyPr>
          <a:lstStyle/>
          <a:p>
            <a:r>
              <a:rPr lang="zh-CN" altLang="en-US" sz="1600" b="1" dirty="0">
                <a:latin typeface="微软雅黑" panose="020B0503020204020204" pitchFamily="34" charset="-122"/>
                <a:ea typeface="微软雅黑" panose="020B0503020204020204" pitchFamily="34" charset="-122"/>
              </a:rPr>
              <a:t>查看</a:t>
            </a:r>
            <a:r>
              <a:rPr lang="en-US" altLang="zh-CN" sz="1600" b="1" dirty="0">
                <a:solidFill>
                  <a:srgbClr val="FF0000"/>
                </a:solidFill>
                <a:latin typeface="微软雅黑" panose="020B0503020204020204" pitchFamily="34" charset="-122"/>
                <a:ea typeface="微软雅黑" panose="020B0503020204020204" pitchFamily="34" charset="-122"/>
              </a:rPr>
              <a:t>HTML</a:t>
            </a:r>
            <a:r>
              <a:rPr lang="zh-CN" altLang="en-US" sz="1600" b="1" dirty="0">
                <a:solidFill>
                  <a:srgbClr val="FF0000"/>
                </a:solidFill>
                <a:latin typeface="微软雅黑" panose="020B0503020204020204" pitchFamily="34" charset="-122"/>
                <a:ea typeface="微软雅黑" panose="020B0503020204020204" pitchFamily="34" charset="-122"/>
              </a:rPr>
              <a:t>全文</a:t>
            </a:r>
            <a:r>
              <a:rPr lang="en-US"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朗读、中英翻译等，辅助知识的获取； </a:t>
            </a:r>
            <a:r>
              <a:rPr lang="en-US" altLang="zh-CN" sz="1600" b="1" dirty="0">
                <a:solidFill>
                  <a:srgbClr val="FF0000"/>
                </a:solidFill>
                <a:latin typeface="微软雅黑" panose="020B0503020204020204" pitchFamily="34" charset="-122"/>
                <a:ea typeface="微软雅黑" panose="020B0503020204020204" pitchFamily="34" charset="-122"/>
              </a:rPr>
              <a:t>PDF</a:t>
            </a:r>
            <a:r>
              <a:rPr lang="zh-CN" altLang="en-US" sz="1600" b="1" dirty="0">
                <a:solidFill>
                  <a:srgbClr val="FF0000"/>
                </a:solidFill>
                <a:latin typeface="微软雅黑" panose="020B0503020204020204" pitchFamily="34" charset="-122"/>
                <a:ea typeface="微软雅黑" panose="020B0503020204020204" pitchFamily="34" charset="-122"/>
              </a:rPr>
              <a:t>全文下载</a:t>
            </a:r>
          </a:p>
        </p:txBody>
      </p:sp>
      <p:sp>
        <p:nvSpPr>
          <p:cNvPr id="3" name="TextBox 2"/>
          <p:cNvSpPr txBox="1"/>
          <p:nvPr/>
        </p:nvSpPr>
        <p:spPr>
          <a:xfrm>
            <a:off x="7129097" y="1779662"/>
            <a:ext cx="1224136" cy="2123658"/>
          </a:xfrm>
          <a:prstGeom prst="rect">
            <a:avLst/>
          </a:prstGeom>
          <a:noFill/>
        </p:spPr>
        <p:txBody>
          <a:bodyPr wrap="square" rtlCol="0">
            <a:spAutoFit/>
          </a:bodyPr>
          <a:lstStyle/>
          <a:p>
            <a:r>
              <a:rPr lang="zh-CN" altLang="en-US" sz="1600" b="1" dirty="0">
                <a:solidFill>
                  <a:srgbClr val="0066CC"/>
                </a:solidFill>
                <a:latin typeface="微软雅黑" panose="020B0503020204020204" pitchFamily="34" charset="-122"/>
                <a:ea typeface="微软雅黑" panose="020B0503020204020204" pitchFamily="34" charset="-122"/>
              </a:rPr>
              <a:t>打印</a:t>
            </a:r>
            <a:endParaRPr lang="en-US" altLang="zh-CN" sz="1600" b="1" dirty="0">
              <a:solidFill>
                <a:srgbClr val="0066CC"/>
              </a:solidFill>
              <a:latin typeface="微软雅黑" panose="020B0503020204020204" pitchFamily="34" charset="-122"/>
              <a:ea typeface="微软雅黑" panose="020B0503020204020204" pitchFamily="34" charset="-122"/>
            </a:endParaRPr>
          </a:p>
          <a:p>
            <a:r>
              <a:rPr lang="zh-CN" altLang="en-US" sz="1600" b="1" dirty="0">
                <a:solidFill>
                  <a:srgbClr val="0066CC"/>
                </a:solidFill>
                <a:latin typeface="微软雅黑" panose="020B0503020204020204" pitchFamily="34" charset="-122"/>
                <a:ea typeface="微软雅黑" panose="020B0503020204020204" pitchFamily="34" charset="-122"/>
              </a:rPr>
              <a:t>保存</a:t>
            </a:r>
            <a:endParaRPr lang="en-US" altLang="zh-CN" sz="1600" b="1" dirty="0">
              <a:solidFill>
                <a:srgbClr val="0066CC"/>
              </a:solidFill>
              <a:latin typeface="微软雅黑" panose="020B0503020204020204" pitchFamily="34" charset="-122"/>
              <a:ea typeface="微软雅黑" panose="020B0503020204020204" pitchFamily="34" charset="-122"/>
            </a:endParaRPr>
          </a:p>
          <a:p>
            <a:r>
              <a:rPr lang="zh-CN" altLang="en-US" sz="1600" b="1" dirty="0">
                <a:solidFill>
                  <a:srgbClr val="0066CC"/>
                </a:solidFill>
                <a:latin typeface="微软雅黑" panose="020B0503020204020204" pitchFamily="34" charset="-122"/>
                <a:ea typeface="微软雅黑" panose="020B0503020204020204" pitchFamily="34" charset="-122"/>
              </a:rPr>
              <a:t>引用</a:t>
            </a:r>
            <a:endParaRPr lang="en-US" altLang="zh-CN" sz="1600" b="1" dirty="0">
              <a:solidFill>
                <a:srgbClr val="0066CC"/>
              </a:solidFill>
              <a:latin typeface="微软雅黑" panose="020B0503020204020204" pitchFamily="34" charset="-122"/>
              <a:ea typeface="微软雅黑" panose="020B0503020204020204" pitchFamily="34" charset="-122"/>
            </a:endParaRPr>
          </a:p>
          <a:p>
            <a:r>
              <a:rPr lang="zh-CN" altLang="en-US" sz="1600" b="1" dirty="0">
                <a:solidFill>
                  <a:srgbClr val="0066CC"/>
                </a:solidFill>
                <a:latin typeface="微软雅黑" panose="020B0503020204020204" pitchFamily="34" charset="-122"/>
                <a:ea typeface="微软雅黑" panose="020B0503020204020204" pitchFamily="34" charset="-122"/>
              </a:rPr>
              <a:t>导出</a:t>
            </a:r>
            <a:endParaRPr lang="en-US" altLang="zh-CN" sz="1600" b="1" dirty="0">
              <a:solidFill>
                <a:srgbClr val="0066CC"/>
              </a:solidFill>
              <a:latin typeface="微软雅黑" panose="020B0503020204020204" pitchFamily="34" charset="-122"/>
              <a:ea typeface="微软雅黑" panose="020B0503020204020204" pitchFamily="34" charset="-122"/>
            </a:endParaRPr>
          </a:p>
          <a:p>
            <a:r>
              <a:rPr lang="zh-CN" altLang="en-US" sz="1600" b="1" dirty="0">
                <a:solidFill>
                  <a:srgbClr val="0066CC"/>
                </a:solidFill>
                <a:latin typeface="微软雅黑" panose="020B0503020204020204" pitchFamily="34" charset="-122"/>
                <a:ea typeface="微软雅黑" panose="020B0503020204020204" pitchFamily="34" charset="-122"/>
              </a:rPr>
              <a:t>添加注释</a:t>
            </a:r>
            <a:endParaRPr lang="en-US" altLang="zh-CN" sz="1600" b="1" dirty="0">
              <a:solidFill>
                <a:srgbClr val="0066CC"/>
              </a:solidFill>
              <a:latin typeface="微软雅黑" panose="020B0503020204020204" pitchFamily="34" charset="-122"/>
              <a:ea typeface="微软雅黑" panose="020B0503020204020204" pitchFamily="34" charset="-122"/>
            </a:endParaRPr>
          </a:p>
          <a:p>
            <a:r>
              <a:rPr lang="zh-CN" altLang="en-US" sz="1600" b="1" dirty="0">
                <a:solidFill>
                  <a:srgbClr val="0066CC"/>
                </a:solidFill>
                <a:latin typeface="微软雅黑" panose="020B0503020204020204" pitchFamily="34" charset="-122"/>
                <a:ea typeface="微软雅黑" panose="020B0503020204020204" pitchFamily="34" charset="-122"/>
              </a:rPr>
              <a:t>永久链接</a:t>
            </a:r>
            <a:endParaRPr lang="en-US" altLang="zh-CN" sz="1600" b="1" dirty="0">
              <a:solidFill>
                <a:srgbClr val="0066CC"/>
              </a:solidFill>
              <a:latin typeface="微软雅黑" panose="020B0503020204020204" pitchFamily="34" charset="-122"/>
              <a:ea typeface="微软雅黑" panose="020B0503020204020204" pitchFamily="34" charset="-122"/>
            </a:endParaRPr>
          </a:p>
          <a:p>
            <a:r>
              <a:rPr lang="zh-CN" altLang="en-US" sz="1600" b="1" dirty="0">
                <a:solidFill>
                  <a:srgbClr val="0066CC"/>
                </a:solidFill>
                <a:latin typeface="微软雅黑" panose="020B0503020204020204" pitchFamily="34" charset="-122"/>
                <a:ea typeface="微软雅黑" panose="020B0503020204020204" pitchFamily="34" charset="-122"/>
              </a:rPr>
              <a:t>共享</a:t>
            </a:r>
            <a:endParaRPr lang="en-US" altLang="zh-CN" sz="1600" b="1" dirty="0">
              <a:solidFill>
                <a:srgbClr val="0066CC"/>
              </a:solidFill>
              <a:latin typeface="微软雅黑" panose="020B0503020204020204" pitchFamily="34" charset="-122"/>
              <a:ea typeface="微软雅黑" panose="020B0503020204020204" pitchFamily="34" charset="-122"/>
            </a:endParaRPr>
          </a:p>
          <a:p>
            <a:endParaRPr lang="zh-CN" altLang="en-US" sz="1600" b="1" dirty="0">
              <a:solidFill>
                <a:srgbClr val="0066CC"/>
              </a:solidFill>
              <a:latin typeface="微软雅黑" panose="020B0503020204020204" pitchFamily="34" charset="-122"/>
              <a:ea typeface="微软雅黑" panose="020B0503020204020204" pitchFamily="34" charset="-122"/>
            </a:endParaRPr>
          </a:p>
        </p:txBody>
      </p:sp>
      <p:sp>
        <p:nvSpPr>
          <p:cNvPr id="2" name="矩形: 圆角 1"/>
          <p:cNvSpPr/>
          <p:nvPr/>
        </p:nvSpPr>
        <p:spPr>
          <a:xfrm>
            <a:off x="3203848" y="2139702"/>
            <a:ext cx="1152128" cy="432048"/>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FF0000"/>
                </a:solidFill>
              </a:rPr>
              <a:t>翻译</a:t>
            </a:r>
          </a:p>
        </p:txBody>
      </p:sp>
      <p:sp>
        <p:nvSpPr>
          <p:cNvPr id="8" name="矩形: 圆角 7"/>
          <p:cNvSpPr/>
          <p:nvPr/>
        </p:nvSpPr>
        <p:spPr>
          <a:xfrm>
            <a:off x="3923928" y="2844954"/>
            <a:ext cx="1152128" cy="446876"/>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FF0000"/>
                </a:solidFill>
              </a:rPr>
              <a:t>朗读</a:t>
            </a:r>
          </a:p>
        </p:txBody>
      </p:sp>
      <p:cxnSp>
        <p:nvCxnSpPr>
          <p:cNvPr id="9" name="直接连接符 8">
            <a:extLst>
              <a:ext uri="{FF2B5EF4-FFF2-40B4-BE49-F238E27FC236}">
                <a16:creationId xmlns:a16="http://schemas.microsoft.com/office/drawing/2014/main" xmlns="" id="{1190FC40-6C7A-4F7F-973F-80DD4590E616}"/>
              </a:ext>
            </a:extLst>
          </p:cNvPr>
          <p:cNvCxnSpPr/>
          <p:nvPr/>
        </p:nvCxnSpPr>
        <p:spPr>
          <a:xfrm>
            <a:off x="359350" y="584186"/>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0" name="组合 9">
            <a:extLst>
              <a:ext uri="{FF2B5EF4-FFF2-40B4-BE49-F238E27FC236}">
                <a16:creationId xmlns:a16="http://schemas.microsoft.com/office/drawing/2014/main" xmlns="" id="{4CCC8FF6-379C-4B6B-98D6-9480C39A733E}"/>
              </a:ext>
            </a:extLst>
          </p:cNvPr>
          <p:cNvGrpSpPr/>
          <p:nvPr/>
        </p:nvGrpSpPr>
        <p:grpSpPr>
          <a:xfrm>
            <a:off x="334233" y="14305"/>
            <a:ext cx="479614" cy="479614"/>
            <a:chOff x="1278794" y="3334906"/>
            <a:chExt cx="914014" cy="914014"/>
          </a:xfrm>
        </p:grpSpPr>
        <p:grpSp>
          <p:nvGrpSpPr>
            <p:cNvPr id="11" name="组合 10">
              <a:extLst>
                <a:ext uri="{FF2B5EF4-FFF2-40B4-BE49-F238E27FC236}">
                  <a16:creationId xmlns:a16="http://schemas.microsoft.com/office/drawing/2014/main" xmlns="" id="{CA901657-3143-4CA2-B7B6-68ABB2CC641F}"/>
                </a:ext>
              </a:extLst>
            </p:cNvPr>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13" name="同心圆 11">
                <a:extLst>
                  <a:ext uri="{FF2B5EF4-FFF2-40B4-BE49-F238E27FC236}">
                    <a16:creationId xmlns:a16="http://schemas.microsoft.com/office/drawing/2014/main" xmlns="" id="{96FE6C12-3475-4CDF-9FA7-641727D5A6A5}"/>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椭圆 13">
                <a:extLst>
                  <a:ext uri="{FF2B5EF4-FFF2-40B4-BE49-F238E27FC236}">
                    <a16:creationId xmlns:a16="http://schemas.microsoft.com/office/drawing/2014/main" xmlns="" id="{5156246C-6C33-4E9E-92AD-FBF13144BF18}"/>
                  </a:ext>
                </a:extLst>
              </p:cNvPr>
              <p:cNvSpPr/>
              <p:nvPr/>
            </p:nvSpPr>
            <p:spPr>
              <a:xfrm>
                <a:off x="392112" y="760411"/>
                <a:ext cx="3825872" cy="382587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TextBox 61">
              <a:extLst>
                <a:ext uri="{FF2B5EF4-FFF2-40B4-BE49-F238E27FC236}">
                  <a16:creationId xmlns:a16="http://schemas.microsoft.com/office/drawing/2014/main" xmlns="" id="{F3166A60-EE14-46E7-9A9A-F1DD2A32AF9C}"/>
                </a:ext>
              </a:extLst>
            </p:cNvPr>
            <p:cNvSpPr txBox="1"/>
            <p:nvPr/>
          </p:nvSpPr>
          <p:spPr>
            <a:xfrm>
              <a:off x="1443719" y="3591858"/>
              <a:ext cx="59026" cy="127845"/>
            </a:xfrm>
            <a:prstGeom prst="rect">
              <a:avLst/>
            </a:prstGeom>
            <a:noFill/>
          </p:spPr>
          <p:txBody>
            <a:bodyPr wrap="none" rtlCol="0">
              <a:spAutoFit/>
            </a:bodyPr>
            <a:lstStyle/>
            <a:p>
              <a:endParaRPr lang="zh-CN" altLang="en-US" sz="2000" dirty="0">
                <a:latin typeface="Watford DB" pitchFamily="2" charset="0"/>
                <a:ea typeface="造字工房劲黑（非商用）常规体" pitchFamily="50" charset="-122"/>
              </a:endParaRPr>
            </a:p>
          </p:txBody>
        </p:sp>
      </p:grpSp>
      <p:sp>
        <p:nvSpPr>
          <p:cNvPr id="15" name="文本框 40">
            <a:extLst>
              <a:ext uri="{FF2B5EF4-FFF2-40B4-BE49-F238E27FC236}">
                <a16:creationId xmlns:a16="http://schemas.microsoft.com/office/drawing/2014/main" xmlns="" id="{CD794F2E-2613-4F4F-9BF0-118F45326BDB}"/>
              </a:ext>
            </a:extLst>
          </p:cNvPr>
          <p:cNvSpPr txBox="1"/>
          <p:nvPr/>
        </p:nvSpPr>
        <p:spPr>
          <a:xfrm>
            <a:off x="676685" y="91322"/>
            <a:ext cx="7676547" cy="461665"/>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400" b="1" dirty="0">
                <a:latin typeface="微软雅黑" panose="020B0503020204020204" pitchFamily="34" charset="-122"/>
                <a:ea typeface="微软雅黑" panose="020B0503020204020204" pitchFamily="34" charset="-122"/>
              </a:rPr>
              <a:t>2.3.1 </a:t>
            </a:r>
            <a:r>
              <a:rPr lang="zh-CN" altLang="en-US" sz="2400" b="1" dirty="0">
                <a:latin typeface="微软雅黑" panose="020B0503020204020204" pitchFamily="34" charset="-122"/>
                <a:ea typeface="微软雅黑" panose="020B0503020204020204" pitchFamily="34" charset="-122"/>
              </a:rPr>
              <a:t>案例：职业技术领域多学科全文数据库</a:t>
            </a:r>
          </a:p>
        </p:txBody>
      </p:sp>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142" y="1568729"/>
            <a:ext cx="6499258" cy="3091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436685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flipH="1">
            <a:off x="-96155" y="5092030"/>
            <a:ext cx="9144001" cy="21673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5" name="矩形 34"/>
          <p:cNvSpPr/>
          <p:nvPr/>
        </p:nvSpPr>
        <p:spPr>
          <a:xfrm>
            <a:off x="7452541" y="5092030"/>
            <a:ext cx="802741" cy="294182"/>
          </a:xfrm>
          <a:prstGeom prst="rect">
            <a:avLst/>
          </a:prstGeom>
          <a:gradFill>
            <a:gsLst>
              <a:gs pos="0">
                <a:srgbClr val="0E1A40"/>
              </a:gs>
              <a:gs pos="100000">
                <a:srgbClr val="2F5EB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6" name="Rectangle 4"/>
          <p:cNvSpPr txBox="1">
            <a:spLocks noChangeArrowheads="1"/>
          </p:cNvSpPr>
          <p:nvPr/>
        </p:nvSpPr>
        <p:spPr bwMode="auto">
          <a:xfrm>
            <a:off x="7553387" y="5157888"/>
            <a:ext cx="594460" cy="2941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a:latin typeface="微软雅黑" panose="020B0503020204020204" pitchFamily="34" charset="-122"/>
                <a:ea typeface="微软雅黑" panose="020B0503020204020204" pitchFamily="34" charset="-122"/>
              </a:rPr>
              <a:t>36</a:t>
            </a:r>
            <a:endParaRPr lang="zh-CN" dirty="0">
              <a:latin typeface="微软雅黑" panose="020B0503020204020204" pitchFamily="34" charset="-122"/>
              <a:ea typeface="微软雅黑" panose="020B0503020204020204" pitchFamily="34" charset="-122"/>
            </a:endParaRPr>
          </a:p>
        </p:txBody>
      </p:sp>
      <p:sp>
        <p:nvSpPr>
          <p:cNvPr id="66" name="Freeform 250"/>
          <p:cNvSpPr/>
          <p:nvPr/>
        </p:nvSpPr>
        <p:spPr bwMode="auto">
          <a:xfrm>
            <a:off x="7857372" y="3533866"/>
            <a:ext cx="35941" cy="55275"/>
          </a:xfrm>
          <a:custGeom>
            <a:avLst/>
            <a:gdLst>
              <a:gd name="T0" fmla="*/ 0 w 54"/>
              <a:gd name="T1" fmla="*/ 0 h 19"/>
              <a:gd name="T2" fmla="*/ 0 w 54"/>
              <a:gd name="T3" fmla="*/ 0 h 19"/>
              <a:gd name="T4" fmla="*/ 1 w 54"/>
              <a:gd name="T5" fmla="*/ 0 h 19"/>
              <a:gd name="T6" fmla="*/ 0 w 54"/>
              <a:gd name="T7" fmla="*/ 0 h 19"/>
              <a:gd name="T8" fmla="*/ 0 60000 65536"/>
              <a:gd name="T9" fmla="*/ 0 60000 65536"/>
              <a:gd name="T10" fmla="*/ 0 60000 65536"/>
              <a:gd name="T11" fmla="*/ 0 60000 65536"/>
              <a:gd name="T12" fmla="*/ 0 w 54"/>
              <a:gd name="T13" fmla="*/ 0 h 19"/>
              <a:gd name="T14" fmla="*/ 54 w 54"/>
              <a:gd name="T15" fmla="*/ 19 h 19"/>
            </a:gdLst>
            <a:ahLst/>
            <a:cxnLst>
              <a:cxn ang="T8">
                <a:pos x="T0" y="T1"/>
              </a:cxn>
              <a:cxn ang="T9">
                <a:pos x="T2" y="T3"/>
              </a:cxn>
              <a:cxn ang="T10">
                <a:pos x="T4" y="T5"/>
              </a:cxn>
              <a:cxn ang="T11">
                <a:pos x="T6" y="T7"/>
              </a:cxn>
            </a:cxnLst>
            <a:rect l="T12" t="T13" r="T14" b="T15"/>
            <a:pathLst>
              <a:path w="54" h="19">
                <a:moveTo>
                  <a:pt x="0" y="0"/>
                </a:moveTo>
                <a:lnTo>
                  <a:pt x="3" y="19"/>
                </a:lnTo>
                <a:lnTo>
                  <a:pt x="54" y="10"/>
                </a:lnTo>
                <a:lnTo>
                  <a:pt x="0" y="0"/>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67" name="Freeform 251"/>
          <p:cNvSpPr/>
          <p:nvPr/>
        </p:nvSpPr>
        <p:spPr bwMode="auto">
          <a:xfrm>
            <a:off x="7706871" y="4260950"/>
            <a:ext cx="480708" cy="844584"/>
          </a:xfrm>
          <a:custGeom>
            <a:avLst/>
            <a:gdLst>
              <a:gd name="T0" fmla="*/ 0 w 750"/>
              <a:gd name="T1" fmla="*/ 33 h 1564"/>
              <a:gd name="T2" fmla="*/ 0 w 750"/>
              <a:gd name="T3" fmla="*/ 34 h 1564"/>
              <a:gd name="T4" fmla="*/ 1 w 750"/>
              <a:gd name="T5" fmla="*/ 34 h 1564"/>
              <a:gd name="T6" fmla="*/ 1 w 750"/>
              <a:gd name="T7" fmla="*/ 36 h 1564"/>
              <a:gd name="T8" fmla="*/ 4 w 750"/>
              <a:gd name="T9" fmla="*/ 36 h 1564"/>
              <a:gd name="T10" fmla="*/ 3 w 750"/>
              <a:gd name="T11" fmla="*/ 35 h 1564"/>
              <a:gd name="T12" fmla="*/ 4 w 750"/>
              <a:gd name="T13" fmla="*/ 33 h 1564"/>
              <a:gd name="T14" fmla="*/ 5 w 750"/>
              <a:gd name="T15" fmla="*/ 33 h 1564"/>
              <a:gd name="T16" fmla="*/ 7 w 750"/>
              <a:gd name="T17" fmla="*/ 30 h 1564"/>
              <a:gd name="T18" fmla="*/ 5 w 750"/>
              <a:gd name="T19" fmla="*/ 28 h 1564"/>
              <a:gd name="T20" fmla="*/ 7 w 750"/>
              <a:gd name="T21" fmla="*/ 27 h 1564"/>
              <a:gd name="T22" fmla="*/ 7 w 750"/>
              <a:gd name="T23" fmla="*/ 25 h 1564"/>
              <a:gd name="T24" fmla="*/ 8 w 750"/>
              <a:gd name="T25" fmla="*/ 24 h 1564"/>
              <a:gd name="T26" fmla="*/ 7 w 750"/>
              <a:gd name="T27" fmla="*/ 24 h 1564"/>
              <a:gd name="T28" fmla="*/ 9 w 750"/>
              <a:gd name="T29" fmla="*/ 24 h 1564"/>
              <a:gd name="T30" fmla="*/ 9 w 750"/>
              <a:gd name="T31" fmla="*/ 23 h 1564"/>
              <a:gd name="T32" fmla="*/ 8 w 750"/>
              <a:gd name="T33" fmla="*/ 24 h 1564"/>
              <a:gd name="T34" fmla="*/ 7 w 750"/>
              <a:gd name="T35" fmla="*/ 23 h 1564"/>
              <a:gd name="T36" fmla="*/ 7 w 750"/>
              <a:gd name="T37" fmla="*/ 22 h 1564"/>
              <a:gd name="T38" fmla="*/ 10 w 750"/>
              <a:gd name="T39" fmla="*/ 22 h 1564"/>
              <a:gd name="T40" fmla="*/ 10 w 750"/>
              <a:gd name="T41" fmla="*/ 19 h 1564"/>
              <a:gd name="T42" fmla="*/ 14 w 750"/>
              <a:gd name="T43" fmla="*/ 19 h 1564"/>
              <a:gd name="T44" fmla="*/ 15 w 750"/>
              <a:gd name="T45" fmla="*/ 17 h 1564"/>
              <a:gd name="T46" fmla="*/ 13 w 750"/>
              <a:gd name="T47" fmla="*/ 13 h 1564"/>
              <a:gd name="T48" fmla="*/ 14 w 750"/>
              <a:gd name="T49" fmla="*/ 9 h 1564"/>
              <a:gd name="T50" fmla="*/ 17 w 750"/>
              <a:gd name="T51" fmla="*/ 6 h 1564"/>
              <a:gd name="T52" fmla="*/ 17 w 750"/>
              <a:gd name="T53" fmla="*/ 4 h 1564"/>
              <a:gd name="T54" fmla="*/ 17 w 750"/>
              <a:gd name="T55" fmla="*/ 4 h 1564"/>
              <a:gd name="T56" fmla="*/ 16 w 750"/>
              <a:gd name="T57" fmla="*/ 6 h 1564"/>
              <a:gd name="T58" fmla="*/ 13 w 750"/>
              <a:gd name="T59" fmla="*/ 6 h 1564"/>
              <a:gd name="T60" fmla="*/ 14 w 750"/>
              <a:gd name="T61" fmla="*/ 4 h 1564"/>
              <a:gd name="T62" fmla="*/ 10 w 750"/>
              <a:gd name="T63" fmla="*/ 1 h 1564"/>
              <a:gd name="T64" fmla="*/ 8 w 750"/>
              <a:gd name="T65" fmla="*/ 0 h 1564"/>
              <a:gd name="T66" fmla="*/ 8 w 750"/>
              <a:gd name="T67" fmla="*/ 1 h 1564"/>
              <a:gd name="T68" fmla="*/ 7 w 750"/>
              <a:gd name="T69" fmla="*/ 0 h 1564"/>
              <a:gd name="T70" fmla="*/ 5 w 750"/>
              <a:gd name="T71" fmla="*/ 1 h 1564"/>
              <a:gd name="T72" fmla="*/ 5 w 750"/>
              <a:gd name="T73" fmla="*/ 3 h 1564"/>
              <a:gd name="T74" fmla="*/ 4 w 750"/>
              <a:gd name="T75" fmla="*/ 3 h 1564"/>
              <a:gd name="T76" fmla="*/ 4 w 750"/>
              <a:gd name="T77" fmla="*/ 5 h 1564"/>
              <a:gd name="T78" fmla="*/ 3 w 750"/>
              <a:gd name="T79" fmla="*/ 7 h 1564"/>
              <a:gd name="T80" fmla="*/ 3 w 750"/>
              <a:gd name="T81" fmla="*/ 11 h 1564"/>
              <a:gd name="T82" fmla="*/ 3 w 750"/>
              <a:gd name="T83" fmla="*/ 14 h 1564"/>
              <a:gd name="T84" fmla="*/ 2 w 750"/>
              <a:gd name="T85" fmla="*/ 17 h 1564"/>
              <a:gd name="T86" fmla="*/ 1 w 750"/>
              <a:gd name="T87" fmla="*/ 24 h 1564"/>
              <a:gd name="T88" fmla="*/ 2 w 750"/>
              <a:gd name="T89" fmla="*/ 26 h 1564"/>
              <a:gd name="T90" fmla="*/ 1 w 750"/>
              <a:gd name="T91" fmla="*/ 27 h 1564"/>
              <a:gd name="T92" fmla="*/ 1 w 750"/>
              <a:gd name="T93" fmla="*/ 29 h 1564"/>
              <a:gd name="T94" fmla="*/ 0 w 750"/>
              <a:gd name="T95" fmla="*/ 33 h 156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50"/>
              <a:gd name="T145" fmla="*/ 0 h 1564"/>
              <a:gd name="T146" fmla="*/ 750 w 750"/>
              <a:gd name="T147" fmla="*/ 1564 h 156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50" h="1564">
                <a:moveTo>
                  <a:pt x="0" y="1446"/>
                </a:moveTo>
                <a:lnTo>
                  <a:pt x="7" y="1480"/>
                </a:lnTo>
                <a:lnTo>
                  <a:pt x="38" y="1467"/>
                </a:lnTo>
                <a:lnTo>
                  <a:pt x="52" y="1546"/>
                </a:lnTo>
                <a:lnTo>
                  <a:pt x="188" y="1564"/>
                </a:lnTo>
                <a:lnTo>
                  <a:pt x="152" y="1523"/>
                </a:lnTo>
                <a:lnTo>
                  <a:pt x="181" y="1418"/>
                </a:lnTo>
                <a:lnTo>
                  <a:pt x="206" y="1438"/>
                </a:lnTo>
                <a:lnTo>
                  <a:pt x="290" y="1288"/>
                </a:lnTo>
                <a:lnTo>
                  <a:pt x="226" y="1205"/>
                </a:lnTo>
                <a:lnTo>
                  <a:pt x="299" y="1154"/>
                </a:lnTo>
                <a:lnTo>
                  <a:pt x="311" y="1077"/>
                </a:lnTo>
                <a:lnTo>
                  <a:pt x="345" y="1044"/>
                </a:lnTo>
                <a:lnTo>
                  <a:pt x="317" y="1030"/>
                </a:lnTo>
                <a:lnTo>
                  <a:pt x="374" y="1030"/>
                </a:lnTo>
                <a:lnTo>
                  <a:pt x="368" y="992"/>
                </a:lnTo>
                <a:lnTo>
                  <a:pt x="341" y="1019"/>
                </a:lnTo>
                <a:lnTo>
                  <a:pt x="317" y="990"/>
                </a:lnTo>
                <a:lnTo>
                  <a:pt x="313" y="932"/>
                </a:lnTo>
                <a:lnTo>
                  <a:pt x="415" y="939"/>
                </a:lnTo>
                <a:lnTo>
                  <a:pt x="425" y="824"/>
                </a:lnTo>
                <a:lnTo>
                  <a:pt x="587" y="806"/>
                </a:lnTo>
                <a:lnTo>
                  <a:pt x="634" y="725"/>
                </a:lnTo>
                <a:lnTo>
                  <a:pt x="570" y="582"/>
                </a:lnTo>
                <a:lnTo>
                  <a:pt x="601" y="398"/>
                </a:lnTo>
                <a:lnTo>
                  <a:pt x="750" y="249"/>
                </a:lnTo>
                <a:lnTo>
                  <a:pt x="744" y="181"/>
                </a:lnTo>
                <a:lnTo>
                  <a:pt x="718" y="179"/>
                </a:lnTo>
                <a:lnTo>
                  <a:pt x="676" y="261"/>
                </a:lnTo>
                <a:lnTo>
                  <a:pt x="572" y="255"/>
                </a:lnTo>
                <a:lnTo>
                  <a:pt x="593" y="165"/>
                </a:lnTo>
                <a:lnTo>
                  <a:pt x="413" y="25"/>
                </a:lnTo>
                <a:lnTo>
                  <a:pt x="350" y="14"/>
                </a:lnTo>
                <a:lnTo>
                  <a:pt x="344" y="42"/>
                </a:lnTo>
                <a:lnTo>
                  <a:pt x="276" y="0"/>
                </a:lnTo>
                <a:lnTo>
                  <a:pt x="234" y="52"/>
                </a:lnTo>
                <a:lnTo>
                  <a:pt x="229" y="107"/>
                </a:lnTo>
                <a:lnTo>
                  <a:pt x="187" y="130"/>
                </a:lnTo>
                <a:lnTo>
                  <a:pt x="188" y="238"/>
                </a:lnTo>
                <a:lnTo>
                  <a:pt x="143" y="299"/>
                </a:lnTo>
                <a:lnTo>
                  <a:pt x="109" y="451"/>
                </a:lnTo>
                <a:lnTo>
                  <a:pt x="135" y="594"/>
                </a:lnTo>
                <a:lnTo>
                  <a:pt x="85" y="716"/>
                </a:lnTo>
                <a:lnTo>
                  <a:pt x="52" y="1021"/>
                </a:lnTo>
                <a:lnTo>
                  <a:pt x="79" y="1132"/>
                </a:lnTo>
                <a:lnTo>
                  <a:pt x="54" y="1142"/>
                </a:lnTo>
                <a:lnTo>
                  <a:pt x="65" y="1241"/>
                </a:lnTo>
                <a:lnTo>
                  <a:pt x="0" y="1446"/>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68" name="Freeform 252"/>
          <p:cNvSpPr/>
          <p:nvPr/>
        </p:nvSpPr>
        <p:spPr bwMode="auto">
          <a:xfrm>
            <a:off x="7823679" y="5105478"/>
            <a:ext cx="83113" cy="70068"/>
          </a:xfrm>
          <a:custGeom>
            <a:avLst/>
            <a:gdLst>
              <a:gd name="T0" fmla="*/ 0 w 132"/>
              <a:gd name="T1" fmla="*/ 0 h 134"/>
              <a:gd name="T2" fmla="*/ 0 w 132"/>
              <a:gd name="T3" fmla="*/ 3 h 134"/>
              <a:gd name="T4" fmla="*/ 3 w 132"/>
              <a:gd name="T5" fmla="*/ 2 h 134"/>
              <a:gd name="T6" fmla="*/ 1 w 132"/>
              <a:gd name="T7" fmla="*/ 1 h 134"/>
              <a:gd name="T8" fmla="*/ 0 w 132"/>
              <a:gd name="T9" fmla="*/ 0 h 134"/>
              <a:gd name="T10" fmla="*/ 0 60000 65536"/>
              <a:gd name="T11" fmla="*/ 0 60000 65536"/>
              <a:gd name="T12" fmla="*/ 0 60000 65536"/>
              <a:gd name="T13" fmla="*/ 0 60000 65536"/>
              <a:gd name="T14" fmla="*/ 0 60000 65536"/>
              <a:gd name="T15" fmla="*/ 0 w 132"/>
              <a:gd name="T16" fmla="*/ 0 h 134"/>
              <a:gd name="T17" fmla="*/ 132 w 132"/>
              <a:gd name="T18" fmla="*/ 134 h 134"/>
            </a:gdLst>
            <a:ahLst/>
            <a:cxnLst>
              <a:cxn ang="T10">
                <a:pos x="T0" y="T1"/>
              </a:cxn>
              <a:cxn ang="T11">
                <a:pos x="T2" y="T3"/>
              </a:cxn>
              <a:cxn ang="T12">
                <a:pos x="T4" y="T5"/>
              </a:cxn>
              <a:cxn ang="T13">
                <a:pos x="T6" y="T7"/>
              </a:cxn>
              <a:cxn ang="T14">
                <a:pos x="T8" y="T9"/>
              </a:cxn>
            </a:cxnLst>
            <a:rect l="T15" t="T16" r="T17" b="T18"/>
            <a:pathLst>
              <a:path w="132" h="134">
                <a:moveTo>
                  <a:pt x="0" y="0"/>
                </a:moveTo>
                <a:lnTo>
                  <a:pt x="2" y="134"/>
                </a:lnTo>
                <a:lnTo>
                  <a:pt x="132" y="119"/>
                </a:lnTo>
                <a:lnTo>
                  <a:pt x="29" y="64"/>
                </a:lnTo>
                <a:lnTo>
                  <a:pt x="0" y="0"/>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69" name="Freeform 253"/>
          <p:cNvSpPr/>
          <p:nvPr/>
        </p:nvSpPr>
        <p:spPr bwMode="auto">
          <a:xfrm>
            <a:off x="7798970" y="4094021"/>
            <a:ext cx="289772" cy="325714"/>
          </a:xfrm>
          <a:custGeom>
            <a:avLst/>
            <a:gdLst>
              <a:gd name="T0" fmla="*/ 0 w 454"/>
              <a:gd name="T1" fmla="*/ 1 h 601"/>
              <a:gd name="T2" fmla="*/ 1 w 454"/>
              <a:gd name="T3" fmla="*/ 3 h 601"/>
              <a:gd name="T4" fmla="*/ 0 w 454"/>
              <a:gd name="T5" fmla="*/ 6 h 601"/>
              <a:gd name="T6" fmla="*/ 1 w 454"/>
              <a:gd name="T7" fmla="*/ 7 h 601"/>
              <a:gd name="T8" fmla="*/ 1 w 454"/>
              <a:gd name="T9" fmla="*/ 7 h 601"/>
              <a:gd name="T10" fmla="*/ 0 w 454"/>
              <a:gd name="T11" fmla="*/ 8 h 601"/>
              <a:gd name="T12" fmla="*/ 1 w 454"/>
              <a:gd name="T13" fmla="*/ 10 h 601"/>
              <a:gd name="T14" fmla="*/ 1 w 454"/>
              <a:gd name="T15" fmla="*/ 14 h 601"/>
              <a:gd name="T16" fmla="*/ 2 w 454"/>
              <a:gd name="T17" fmla="*/ 14 h 601"/>
              <a:gd name="T18" fmla="*/ 3 w 454"/>
              <a:gd name="T19" fmla="*/ 13 h 601"/>
              <a:gd name="T20" fmla="*/ 5 w 454"/>
              <a:gd name="T21" fmla="*/ 14 h 601"/>
              <a:gd name="T22" fmla="*/ 5 w 454"/>
              <a:gd name="T23" fmla="*/ 13 h 601"/>
              <a:gd name="T24" fmla="*/ 6 w 454"/>
              <a:gd name="T25" fmla="*/ 13 h 601"/>
              <a:gd name="T26" fmla="*/ 7 w 454"/>
              <a:gd name="T27" fmla="*/ 11 h 601"/>
              <a:gd name="T28" fmla="*/ 9 w 454"/>
              <a:gd name="T29" fmla="*/ 10 h 601"/>
              <a:gd name="T30" fmla="*/ 10 w 454"/>
              <a:gd name="T31" fmla="*/ 11 h 601"/>
              <a:gd name="T32" fmla="*/ 11 w 454"/>
              <a:gd name="T33" fmla="*/ 9 h 601"/>
              <a:gd name="T34" fmla="*/ 10 w 454"/>
              <a:gd name="T35" fmla="*/ 7 h 601"/>
              <a:gd name="T36" fmla="*/ 9 w 454"/>
              <a:gd name="T37" fmla="*/ 7 h 601"/>
              <a:gd name="T38" fmla="*/ 8 w 454"/>
              <a:gd name="T39" fmla="*/ 4 h 601"/>
              <a:gd name="T40" fmla="*/ 4 w 454"/>
              <a:gd name="T41" fmla="*/ 2 h 601"/>
              <a:gd name="T42" fmla="*/ 4 w 454"/>
              <a:gd name="T43" fmla="*/ 0 h 601"/>
              <a:gd name="T44" fmla="*/ 1 w 454"/>
              <a:gd name="T45" fmla="*/ 1 h 601"/>
              <a:gd name="T46" fmla="*/ 0 w 454"/>
              <a:gd name="T47" fmla="*/ 1 h 60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54"/>
              <a:gd name="T73" fmla="*/ 0 h 601"/>
              <a:gd name="T74" fmla="*/ 454 w 454"/>
              <a:gd name="T75" fmla="*/ 601 h 60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54" h="601">
                <a:moveTo>
                  <a:pt x="0" y="61"/>
                </a:moveTo>
                <a:lnTo>
                  <a:pt x="32" y="123"/>
                </a:lnTo>
                <a:lnTo>
                  <a:pt x="11" y="262"/>
                </a:lnTo>
                <a:lnTo>
                  <a:pt x="32" y="277"/>
                </a:lnTo>
                <a:lnTo>
                  <a:pt x="24" y="295"/>
                </a:lnTo>
                <a:lnTo>
                  <a:pt x="2" y="352"/>
                </a:lnTo>
                <a:lnTo>
                  <a:pt x="42" y="433"/>
                </a:lnTo>
                <a:lnTo>
                  <a:pt x="65" y="598"/>
                </a:lnTo>
                <a:lnTo>
                  <a:pt x="93" y="601"/>
                </a:lnTo>
                <a:lnTo>
                  <a:pt x="135" y="549"/>
                </a:lnTo>
                <a:lnTo>
                  <a:pt x="203" y="591"/>
                </a:lnTo>
                <a:lnTo>
                  <a:pt x="209" y="563"/>
                </a:lnTo>
                <a:lnTo>
                  <a:pt x="272" y="574"/>
                </a:lnTo>
                <a:lnTo>
                  <a:pt x="293" y="456"/>
                </a:lnTo>
                <a:lnTo>
                  <a:pt x="406" y="433"/>
                </a:lnTo>
                <a:lnTo>
                  <a:pt x="441" y="472"/>
                </a:lnTo>
                <a:lnTo>
                  <a:pt x="454" y="381"/>
                </a:lnTo>
                <a:lnTo>
                  <a:pt x="431" y="302"/>
                </a:lnTo>
                <a:lnTo>
                  <a:pt x="366" y="298"/>
                </a:lnTo>
                <a:lnTo>
                  <a:pt x="342" y="180"/>
                </a:lnTo>
                <a:lnTo>
                  <a:pt x="170" y="100"/>
                </a:lnTo>
                <a:lnTo>
                  <a:pt x="159" y="0"/>
                </a:lnTo>
                <a:lnTo>
                  <a:pt x="46" y="65"/>
                </a:lnTo>
                <a:lnTo>
                  <a:pt x="0" y="61"/>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70" name="Freeform 254"/>
          <p:cNvSpPr/>
          <p:nvPr/>
        </p:nvSpPr>
        <p:spPr bwMode="auto">
          <a:xfrm>
            <a:off x="7695640" y="3699222"/>
            <a:ext cx="952431" cy="954418"/>
          </a:xfrm>
          <a:custGeom>
            <a:avLst/>
            <a:gdLst>
              <a:gd name="T0" fmla="*/ 1 w 1487"/>
              <a:gd name="T1" fmla="*/ 15 h 1768"/>
              <a:gd name="T2" fmla="*/ 3 w 1487"/>
              <a:gd name="T3" fmla="*/ 15 h 1768"/>
              <a:gd name="T4" fmla="*/ 4 w 1487"/>
              <a:gd name="T5" fmla="*/ 17 h 1768"/>
              <a:gd name="T6" fmla="*/ 7 w 1487"/>
              <a:gd name="T7" fmla="*/ 15 h 1768"/>
              <a:gd name="T8" fmla="*/ 11 w 1487"/>
              <a:gd name="T9" fmla="*/ 19 h 1768"/>
              <a:gd name="T10" fmla="*/ 14 w 1487"/>
              <a:gd name="T11" fmla="*/ 22 h 1768"/>
              <a:gd name="T12" fmla="*/ 14 w 1487"/>
              <a:gd name="T13" fmla="*/ 26 h 1768"/>
              <a:gd name="T14" fmla="*/ 16 w 1487"/>
              <a:gd name="T15" fmla="*/ 29 h 1768"/>
              <a:gd name="T16" fmla="*/ 17 w 1487"/>
              <a:gd name="T17" fmla="*/ 30 h 1768"/>
              <a:gd name="T18" fmla="*/ 18 w 1487"/>
              <a:gd name="T19" fmla="*/ 32 h 1768"/>
              <a:gd name="T20" fmla="*/ 14 w 1487"/>
              <a:gd name="T21" fmla="*/ 37 h 1768"/>
              <a:gd name="T22" fmla="*/ 18 w 1487"/>
              <a:gd name="T23" fmla="*/ 39 h 1768"/>
              <a:gd name="T24" fmla="*/ 18 w 1487"/>
              <a:gd name="T25" fmla="*/ 41 h 1768"/>
              <a:gd name="T26" fmla="*/ 23 w 1487"/>
              <a:gd name="T27" fmla="*/ 32 h 1768"/>
              <a:gd name="T28" fmla="*/ 28 w 1487"/>
              <a:gd name="T29" fmla="*/ 29 h 1768"/>
              <a:gd name="T30" fmla="*/ 31 w 1487"/>
              <a:gd name="T31" fmla="*/ 23 h 1768"/>
              <a:gd name="T32" fmla="*/ 34 w 1487"/>
              <a:gd name="T33" fmla="*/ 15 h 1768"/>
              <a:gd name="T34" fmla="*/ 34 w 1487"/>
              <a:gd name="T35" fmla="*/ 11 h 1768"/>
              <a:gd name="T36" fmla="*/ 30 w 1487"/>
              <a:gd name="T37" fmla="*/ 8 h 1768"/>
              <a:gd name="T38" fmla="*/ 26 w 1487"/>
              <a:gd name="T39" fmla="*/ 7 h 1768"/>
              <a:gd name="T40" fmla="*/ 23 w 1487"/>
              <a:gd name="T41" fmla="*/ 6 h 1768"/>
              <a:gd name="T42" fmla="*/ 22 w 1487"/>
              <a:gd name="T43" fmla="*/ 7 h 1768"/>
              <a:gd name="T44" fmla="*/ 21 w 1487"/>
              <a:gd name="T45" fmla="*/ 7 h 1768"/>
              <a:gd name="T46" fmla="*/ 21 w 1487"/>
              <a:gd name="T47" fmla="*/ 4 h 1768"/>
              <a:gd name="T48" fmla="*/ 19 w 1487"/>
              <a:gd name="T49" fmla="*/ 3 h 1768"/>
              <a:gd name="T50" fmla="*/ 15 w 1487"/>
              <a:gd name="T51" fmla="*/ 3 h 1768"/>
              <a:gd name="T52" fmla="*/ 12 w 1487"/>
              <a:gd name="T53" fmla="*/ 3 h 1768"/>
              <a:gd name="T54" fmla="*/ 12 w 1487"/>
              <a:gd name="T55" fmla="*/ 0 h 1768"/>
              <a:gd name="T56" fmla="*/ 8 w 1487"/>
              <a:gd name="T57" fmla="*/ 1 h 1768"/>
              <a:gd name="T58" fmla="*/ 9 w 1487"/>
              <a:gd name="T59" fmla="*/ 3 h 1768"/>
              <a:gd name="T60" fmla="*/ 6 w 1487"/>
              <a:gd name="T61" fmla="*/ 4 h 1768"/>
              <a:gd name="T62" fmla="*/ 4 w 1487"/>
              <a:gd name="T63" fmla="*/ 4 h 1768"/>
              <a:gd name="T64" fmla="*/ 3 w 1487"/>
              <a:gd name="T65" fmla="*/ 5 h 1768"/>
              <a:gd name="T66" fmla="*/ 3 w 1487"/>
              <a:gd name="T67" fmla="*/ 9 h 1768"/>
              <a:gd name="T68" fmla="*/ 0 w 1487"/>
              <a:gd name="T69" fmla="*/ 13 h 17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87"/>
              <a:gd name="T106" fmla="*/ 0 h 1768"/>
              <a:gd name="T107" fmla="*/ 1487 w 1487"/>
              <a:gd name="T108" fmla="*/ 1768 h 17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87" h="1768">
                <a:moveTo>
                  <a:pt x="0" y="559"/>
                </a:moveTo>
                <a:lnTo>
                  <a:pt x="31" y="642"/>
                </a:lnTo>
                <a:lnTo>
                  <a:pt x="82" y="670"/>
                </a:lnTo>
                <a:lnTo>
                  <a:pt x="125" y="637"/>
                </a:lnTo>
                <a:lnTo>
                  <a:pt x="125" y="712"/>
                </a:lnTo>
                <a:lnTo>
                  <a:pt x="157" y="712"/>
                </a:lnTo>
                <a:lnTo>
                  <a:pt x="203" y="716"/>
                </a:lnTo>
                <a:lnTo>
                  <a:pt x="316" y="651"/>
                </a:lnTo>
                <a:lnTo>
                  <a:pt x="327" y="751"/>
                </a:lnTo>
                <a:lnTo>
                  <a:pt x="499" y="831"/>
                </a:lnTo>
                <a:lnTo>
                  <a:pt x="523" y="949"/>
                </a:lnTo>
                <a:lnTo>
                  <a:pt x="588" y="953"/>
                </a:lnTo>
                <a:lnTo>
                  <a:pt x="611" y="1032"/>
                </a:lnTo>
                <a:lnTo>
                  <a:pt x="598" y="1123"/>
                </a:lnTo>
                <a:lnTo>
                  <a:pt x="606" y="1214"/>
                </a:lnTo>
                <a:lnTo>
                  <a:pt x="689" y="1227"/>
                </a:lnTo>
                <a:lnTo>
                  <a:pt x="699" y="1289"/>
                </a:lnTo>
                <a:lnTo>
                  <a:pt x="740" y="1302"/>
                </a:lnTo>
                <a:lnTo>
                  <a:pt x="734" y="1379"/>
                </a:lnTo>
                <a:lnTo>
                  <a:pt x="760" y="1381"/>
                </a:lnTo>
                <a:lnTo>
                  <a:pt x="766" y="1449"/>
                </a:lnTo>
                <a:lnTo>
                  <a:pt x="617" y="1598"/>
                </a:lnTo>
                <a:lnTo>
                  <a:pt x="648" y="1590"/>
                </a:lnTo>
                <a:lnTo>
                  <a:pt x="760" y="1684"/>
                </a:lnTo>
                <a:lnTo>
                  <a:pt x="785" y="1721"/>
                </a:lnTo>
                <a:lnTo>
                  <a:pt x="775" y="1768"/>
                </a:lnTo>
                <a:lnTo>
                  <a:pt x="959" y="1503"/>
                </a:lnTo>
                <a:lnTo>
                  <a:pt x="969" y="1372"/>
                </a:lnTo>
                <a:lnTo>
                  <a:pt x="1112" y="1252"/>
                </a:lnTo>
                <a:lnTo>
                  <a:pt x="1205" y="1252"/>
                </a:lnTo>
                <a:lnTo>
                  <a:pt x="1245" y="1210"/>
                </a:lnTo>
                <a:lnTo>
                  <a:pt x="1320" y="1009"/>
                </a:lnTo>
                <a:lnTo>
                  <a:pt x="1330" y="811"/>
                </a:lnTo>
                <a:lnTo>
                  <a:pt x="1473" y="623"/>
                </a:lnTo>
                <a:lnTo>
                  <a:pt x="1487" y="541"/>
                </a:lnTo>
                <a:lnTo>
                  <a:pt x="1465" y="459"/>
                </a:lnTo>
                <a:lnTo>
                  <a:pt x="1406" y="449"/>
                </a:lnTo>
                <a:lnTo>
                  <a:pt x="1309" y="363"/>
                </a:lnTo>
                <a:lnTo>
                  <a:pt x="1120" y="347"/>
                </a:lnTo>
                <a:lnTo>
                  <a:pt x="1105" y="295"/>
                </a:lnTo>
                <a:lnTo>
                  <a:pt x="1019" y="256"/>
                </a:lnTo>
                <a:lnTo>
                  <a:pt x="983" y="257"/>
                </a:lnTo>
                <a:lnTo>
                  <a:pt x="932" y="336"/>
                </a:lnTo>
                <a:lnTo>
                  <a:pt x="931" y="309"/>
                </a:lnTo>
                <a:lnTo>
                  <a:pt x="852" y="321"/>
                </a:lnTo>
                <a:lnTo>
                  <a:pt x="886" y="307"/>
                </a:lnTo>
                <a:lnTo>
                  <a:pt x="854" y="245"/>
                </a:lnTo>
                <a:lnTo>
                  <a:pt x="914" y="160"/>
                </a:lnTo>
                <a:lnTo>
                  <a:pt x="851" y="50"/>
                </a:lnTo>
                <a:lnTo>
                  <a:pt x="796" y="137"/>
                </a:lnTo>
                <a:lnTo>
                  <a:pt x="744" y="132"/>
                </a:lnTo>
                <a:lnTo>
                  <a:pt x="660" y="144"/>
                </a:lnTo>
                <a:lnTo>
                  <a:pt x="554" y="161"/>
                </a:lnTo>
                <a:lnTo>
                  <a:pt x="531" y="115"/>
                </a:lnTo>
                <a:lnTo>
                  <a:pt x="538" y="31"/>
                </a:lnTo>
                <a:lnTo>
                  <a:pt x="509" y="0"/>
                </a:lnTo>
                <a:lnTo>
                  <a:pt x="409" y="53"/>
                </a:lnTo>
                <a:lnTo>
                  <a:pt x="347" y="37"/>
                </a:lnTo>
                <a:lnTo>
                  <a:pt x="363" y="122"/>
                </a:lnTo>
                <a:lnTo>
                  <a:pt x="401" y="133"/>
                </a:lnTo>
                <a:lnTo>
                  <a:pt x="306" y="192"/>
                </a:lnTo>
                <a:lnTo>
                  <a:pt x="265" y="171"/>
                </a:lnTo>
                <a:lnTo>
                  <a:pt x="243" y="141"/>
                </a:lnTo>
                <a:lnTo>
                  <a:pt x="155" y="157"/>
                </a:lnTo>
                <a:lnTo>
                  <a:pt x="181" y="202"/>
                </a:lnTo>
                <a:lnTo>
                  <a:pt x="144" y="205"/>
                </a:lnTo>
                <a:lnTo>
                  <a:pt x="165" y="284"/>
                </a:lnTo>
                <a:lnTo>
                  <a:pt x="148" y="410"/>
                </a:lnTo>
                <a:lnTo>
                  <a:pt x="51" y="458"/>
                </a:lnTo>
                <a:lnTo>
                  <a:pt x="0" y="559"/>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71" name="Freeform 255"/>
          <p:cNvSpPr/>
          <p:nvPr/>
        </p:nvSpPr>
        <p:spPr bwMode="auto">
          <a:xfrm>
            <a:off x="7322752" y="3571202"/>
            <a:ext cx="17971" cy="62493"/>
          </a:xfrm>
          <a:custGeom>
            <a:avLst/>
            <a:gdLst>
              <a:gd name="T0" fmla="*/ 0 w 31"/>
              <a:gd name="T1" fmla="*/ 1 h 115"/>
              <a:gd name="T2" fmla="*/ 0 w 31"/>
              <a:gd name="T3" fmla="*/ 3 h 115"/>
              <a:gd name="T4" fmla="*/ 1 w 31"/>
              <a:gd name="T5" fmla="*/ 0 h 115"/>
              <a:gd name="T6" fmla="*/ 0 w 31"/>
              <a:gd name="T7" fmla="*/ 1 h 115"/>
              <a:gd name="T8" fmla="*/ 0 60000 65536"/>
              <a:gd name="T9" fmla="*/ 0 60000 65536"/>
              <a:gd name="T10" fmla="*/ 0 60000 65536"/>
              <a:gd name="T11" fmla="*/ 0 60000 65536"/>
              <a:gd name="T12" fmla="*/ 0 w 31"/>
              <a:gd name="T13" fmla="*/ 0 h 115"/>
              <a:gd name="T14" fmla="*/ 31 w 31"/>
              <a:gd name="T15" fmla="*/ 115 h 115"/>
            </a:gdLst>
            <a:ahLst/>
            <a:cxnLst>
              <a:cxn ang="T8">
                <a:pos x="T0" y="T1"/>
              </a:cxn>
              <a:cxn ang="T9">
                <a:pos x="T2" y="T3"/>
              </a:cxn>
              <a:cxn ang="T10">
                <a:pos x="T4" y="T5"/>
              </a:cxn>
              <a:cxn ang="T11">
                <a:pos x="T6" y="T7"/>
              </a:cxn>
            </a:cxnLst>
            <a:rect l="T12" t="T13" r="T14" b="T15"/>
            <a:pathLst>
              <a:path w="31" h="115">
                <a:moveTo>
                  <a:pt x="0" y="25"/>
                </a:moveTo>
                <a:lnTo>
                  <a:pt x="11" y="115"/>
                </a:lnTo>
                <a:lnTo>
                  <a:pt x="31" y="0"/>
                </a:lnTo>
                <a:lnTo>
                  <a:pt x="0" y="25"/>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72" name="Freeform 256"/>
          <p:cNvSpPr/>
          <p:nvPr/>
        </p:nvSpPr>
        <p:spPr bwMode="auto">
          <a:xfrm>
            <a:off x="6053594" y="2024419"/>
            <a:ext cx="2086811" cy="1039634"/>
          </a:xfrm>
          <a:custGeom>
            <a:avLst/>
            <a:gdLst>
              <a:gd name="T0" fmla="*/ 6 w 3259"/>
              <a:gd name="T1" fmla="*/ 5 h 1930"/>
              <a:gd name="T2" fmla="*/ 9 w 3259"/>
              <a:gd name="T3" fmla="*/ 5 h 1930"/>
              <a:gd name="T4" fmla="*/ 13 w 3259"/>
              <a:gd name="T5" fmla="*/ 5 h 1930"/>
              <a:gd name="T6" fmla="*/ 21 w 3259"/>
              <a:gd name="T7" fmla="*/ 5 h 1930"/>
              <a:gd name="T8" fmla="*/ 23 w 3259"/>
              <a:gd name="T9" fmla="*/ 7 h 1930"/>
              <a:gd name="T10" fmla="*/ 30 w 3259"/>
              <a:gd name="T11" fmla="*/ 9 h 1930"/>
              <a:gd name="T12" fmla="*/ 29 w 3259"/>
              <a:gd name="T13" fmla="*/ 7 h 1930"/>
              <a:gd name="T14" fmla="*/ 34 w 3259"/>
              <a:gd name="T15" fmla="*/ 8 h 1930"/>
              <a:gd name="T16" fmla="*/ 39 w 3259"/>
              <a:gd name="T17" fmla="*/ 7 h 1930"/>
              <a:gd name="T18" fmla="*/ 39 w 3259"/>
              <a:gd name="T19" fmla="*/ 7 h 1930"/>
              <a:gd name="T20" fmla="*/ 40 w 3259"/>
              <a:gd name="T21" fmla="*/ 7 h 1930"/>
              <a:gd name="T22" fmla="*/ 42 w 3259"/>
              <a:gd name="T23" fmla="*/ 5 h 1930"/>
              <a:gd name="T24" fmla="*/ 40 w 3259"/>
              <a:gd name="T25" fmla="*/ 0 h 1930"/>
              <a:gd name="T26" fmla="*/ 43 w 3259"/>
              <a:gd name="T27" fmla="*/ 3 h 1930"/>
              <a:gd name="T28" fmla="*/ 44 w 3259"/>
              <a:gd name="T29" fmla="*/ 5 h 1930"/>
              <a:gd name="T30" fmla="*/ 47 w 3259"/>
              <a:gd name="T31" fmla="*/ 7 h 1930"/>
              <a:gd name="T32" fmla="*/ 49 w 3259"/>
              <a:gd name="T33" fmla="*/ 6 h 1930"/>
              <a:gd name="T34" fmla="*/ 53 w 3259"/>
              <a:gd name="T35" fmla="*/ 5 h 1930"/>
              <a:gd name="T36" fmla="*/ 53 w 3259"/>
              <a:gd name="T37" fmla="*/ 9 h 1930"/>
              <a:gd name="T38" fmla="*/ 48 w 3259"/>
              <a:gd name="T39" fmla="*/ 10 h 1930"/>
              <a:gd name="T40" fmla="*/ 46 w 3259"/>
              <a:gd name="T41" fmla="*/ 12 h 1930"/>
              <a:gd name="T42" fmla="*/ 44 w 3259"/>
              <a:gd name="T43" fmla="*/ 15 h 1930"/>
              <a:gd name="T44" fmla="*/ 43 w 3259"/>
              <a:gd name="T45" fmla="*/ 16 h 1930"/>
              <a:gd name="T46" fmla="*/ 41 w 3259"/>
              <a:gd name="T47" fmla="*/ 18 h 1930"/>
              <a:gd name="T48" fmla="*/ 43 w 3259"/>
              <a:gd name="T49" fmla="*/ 24 h 1930"/>
              <a:gd name="T50" fmla="*/ 49 w 3259"/>
              <a:gd name="T51" fmla="*/ 28 h 1930"/>
              <a:gd name="T52" fmla="*/ 52 w 3259"/>
              <a:gd name="T53" fmla="*/ 31 h 1930"/>
              <a:gd name="T54" fmla="*/ 54 w 3259"/>
              <a:gd name="T55" fmla="*/ 33 h 1930"/>
              <a:gd name="T56" fmla="*/ 57 w 3259"/>
              <a:gd name="T57" fmla="*/ 26 h 1930"/>
              <a:gd name="T58" fmla="*/ 56 w 3259"/>
              <a:gd name="T59" fmla="*/ 21 h 1930"/>
              <a:gd name="T60" fmla="*/ 56 w 3259"/>
              <a:gd name="T61" fmla="*/ 18 h 1930"/>
              <a:gd name="T62" fmla="*/ 59 w 3259"/>
              <a:gd name="T63" fmla="*/ 16 h 1930"/>
              <a:gd name="T64" fmla="*/ 63 w 3259"/>
              <a:gd name="T65" fmla="*/ 20 h 1930"/>
              <a:gd name="T66" fmla="*/ 62 w 3259"/>
              <a:gd name="T67" fmla="*/ 22 h 1930"/>
              <a:gd name="T68" fmla="*/ 65 w 3259"/>
              <a:gd name="T69" fmla="*/ 22 h 1930"/>
              <a:gd name="T70" fmla="*/ 67 w 3259"/>
              <a:gd name="T71" fmla="*/ 21 h 1930"/>
              <a:gd name="T72" fmla="*/ 68 w 3259"/>
              <a:gd name="T73" fmla="*/ 22 h 1930"/>
              <a:gd name="T74" fmla="*/ 69 w 3259"/>
              <a:gd name="T75" fmla="*/ 22 h 1930"/>
              <a:gd name="T76" fmla="*/ 70 w 3259"/>
              <a:gd name="T77" fmla="*/ 24 h 1930"/>
              <a:gd name="T78" fmla="*/ 70 w 3259"/>
              <a:gd name="T79" fmla="*/ 26 h 1930"/>
              <a:gd name="T80" fmla="*/ 74 w 3259"/>
              <a:gd name="T81" fmla="*/ 28 h 1930"/>
              <a:gd name="T82" fmla="*/ 74 w 3259"/>
              <a:gd name="T83" fmla="*/ 30 h 1930"/>
              <a:gd name="T84" fmla="*/ 76 w 3259"/>
              <a:gd name="T85" fmla="*/ 31 h 1930"/>
              <a:gd name="T86" fmla="*/ 62 w 3259"/>
              <a:gd name="T87" fmla="*/ 38 h 1930"/>
              <a:gd name="T88" fmla="*/ 66 w 3259"/>
              <a:gd name="T89" fmla="*/ 37 h 1930"/>
              <a:gd name="T90" fmla="*/ 70 w 3259"/>
              <a:gd name="T91" fmla="*/ 40 h 1930"/>
              <a:gd name="T92" fmla="*/ 71 w 3259"/>
              <a:gd name="T93" fmla="*/ 40 h 1930"/>
              <a:gd name="T94" fmla="*/ 69 w 3259"/>
              <a:gd name="T95" fmla="*/ 40 h 1930"/>
              <a:gd name="T96" fmla="*/ 65 w 3259"/>
              <a:gd name="T97" fmla="*/ 40 h 1930"/>
              <a:gd name="T98" fmla="*/ 58 w 3259"/>
              <a:gd name="T99" fmla="*/ 41 h 1930"/>
              <a:gd name="T100" fmla="*/ 55 w 3259"/>
              <a:gd name="T101" fmla="*/ 43 h 1930"/>
              <a:gd name="T102" fmla="*/ 52 w 3259"/>
              <a:gd name="T103" fmla="*/ 43 h 1930"/>
              <a:gd name="T104" fmla="*/ 54 w 3259"/>
              <a:gd name="T105" fmla="*/ 41 h 1930"/>
              <a:gd name="T106" fmla="*/ 50 w 3259"/>
              <a:gd name="T107" fmla="*/ 37 h 1930"/>
              <a:gd name="T108" fmla="*/ 48 w 3259"/>
              <a:gd name="T109" fmla="*/ 36 h 1930"/>
              <a:gd name="T110" fmla="*/ 41 w 3259"/>
              <a:gd name="T111" fmla="*/ 35 h 1930"/>
              <a:gd name="T112" fmla="*/ 15 w 3259"/>
              <a:gd name="T113" fmla="*/ 34 h 1930"/>
              <a:gd name="T114" fmla="*/ 11 w 3259"/>
              <a:gd name="T115" fmla="*/ 31 h 1930"/>
              <a:gd name="T116" fmla="*/ 10 w 3259"/>
              <a:gd name="T117" fmla="*/ 26 h 1930"/>
              <a:gd name="T118" fmla="*/ 3 w 3259"/>
              <a:gd name="T119" fmla="*/ 21 h 19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259"/>
              <a:gd name="T181" fmla="*/ 0 h 1930"/>
              <a:gd name="T182" fmla="*/ 3259 w 3259"/>
              <a:gd name="T183" fmla="*/ 1930 h 19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259" h="1930">
                <a:moveTo>
                  <a:pt x="0" y="855"/>
                </a:moveTo>
                <a:lnTo>
                  <a:pt x="0" y="178"/>
                </a:lnTo>
                <a:lnTo>
                  <a:pt x="260" y="266"/>
                </a:lnTo>
                <a:lnTo>
                  <a:pt x="243" y="231"/>
                </a:lnTo>
                <a:lnTo>
                  <a:pt x="271" y="210"/>
                </a:lnTo>
                <a:lnTo>
                  <a:pt x="432" y="135"/>
                </a:lnTo>
                <a:lnTo>
                  <a:pt x="308" y="226"/>
                </a:lnTo>
                <a:lnTo>
                  <a:pt x="377" y="200"/>
                </a:lnTo>
                <a:lnTo>
                  <a:pt x="377" y="218"/>
                </a:lnTo>
                <a:lnTo>
                  <a:pt x="511" y="137"/>
                </a:lnTo>
                <a:lnTo>
                  <a:pt x="493" y="111"/>
                </a:lnTo>
                <a:lnTo>
                  <a:pt x="580" y="207"/>
                </a:lnTo>
                <a:lnTo>
                  <a:pt x="636" y="151"/>
                </a:lnTo>
                <a:lnTo>
                  <a:pt x="630" y="207"/>
                </a:lnTo>
                <a:lnTo>
                  <a:pt x="699" y="168"/>
                </a:lnTo>
                <a:lnTo>
                  <a:pt x="891" y="235"/>
                </a:lnTo>
                <a:lnTo>
                  <a:pt x="981" y="234"/>
                </a:lnTo>
                <a:lnTo>
                  <a:pt x="1029" y="275"/>
                </a:lnTo>
                <a:lnTo>
                  <a:pt x="972" y="310"/>
                </a:lnTo>
                <a:lnTo>
                  <a:pt x="1006" y="323"/>
                </a:lnTo>
                <a:lnTo>
                  <a:pt x="1181" y="306"/>
                </a:lnTo>
                <a:lnTo>
                  <a:pt x="1255" y="364"/>
                </a:lnTo>
                <a:lnTo>
                  <a:pt x="1268" y="402"/>
                </a:lnTo>
                <a:lnTo>
                  <a:pt x="1286" y="376"/>
                </a:lnTo>
                <a:lnTo>
                  <a:pt x="1255" y="323"/>
                </a:lnTo>
                <a:lnTo>
                  <a:pt x="1339" y="260"/>
                </a:lnTo>
                <a:lnTo>
                  <a:pt x="1256" y="300"/>
                </a:lnTo>
                <a:lnTo>
                  <a:pt x="1231" y="281"/>
                </a:lnTo>
                <a:lnTo>
                  <a:pt x="1330" y="234"/>
                </a:lnTo>
                <a:lnTo>
                  <a:pt x="1383" y="302"/>
                </a:lnTo>
                <a:lnTo>
                  <a:pt x="1441" y="300"/>
                </a:lnTo>
                <a:lnTo>
                  <a:pt x="1474" y="331"/>
                </a:lnTo>
                <a:lnTo>
                  <a:pt x="1628" y="323"/>
                </a:lnTo>
                <a:lnTo>
                  <a:pt x="1622" y="302"/>
                </a:lnTo>
                <a:lnTo>
                  <a:pt x="1668" y="342"/>
                </a:lnTo>
                <a:lnTo>
                  <a:pt x="1674" y="310"/>
                </a:lnTo>
                <a:lnTo>
                  <a:pt x="1639" y="321"/>
                </a:lnTo>
                <a:lnTo>
                  <a:pt x="1614" y="279"/>
                </a:lnTo>
                <a:lnTo>
                  <a:pt x="1672" y="275"/>
                </a:lnTo>
                <a:lnTo>
                  <a:pt x="1691" y="306"/>
                </a:lnTo>
                <a:lnTo>
                  <a:pt x="1714" y="296"/>
                </a:lnTo>
                <a:lnTo>
                  <a:pt x="1706" y="345"/>
                </a:lnTo>
                <a:lnTo>
                  <a:pt x="1746" y="369"/>
                </a:lnTo>
                <a:lnTo>
                  <a:pt x="1734" y="302"/>
                </a:lnTo>
                <a:lnTo>
                  <a:pt x="1810" y="262"/>
                </a:lnTo>
                <a:lnTo>
                  <a:pt x="1790" y="231"/>
                </a:lnTo>
                <a:lnTo>
                  <a:pt x="1768" y="253"/>
                </a:lnTo>
                <a:lnTo>
                  <a:pt x="1808" y="196"/>
                </a:lnTo>
                <a:lnTo>
                  <a:pt x="1696" y="154"/>
                </a:lnTo>
                <a:lnTo>
                  <a:pt x="1707" y="55"/>
                </a:lnTo>
                <a:lnTo>
                  <a:pt x="1734" y="57"/>
                </a:lnTo>
                <a:lnTo>
                  <a:pt x="1752" y="0"/>
                </a:lnTo>
                <a:lnTo>
                  <a:pt x="1832" y="55"/>
                </a:lnTo>
                <a:lnTo>
                  <a:pt x="1834" y="92"/>
                </a:lnTo>
                <a:lnTo>
                  <a:pt x="1891" y="143"/>
                </a:lnTo>
                <a:lnTo>
                  <a:pt x="1853" y="142"/>
                </a:lnTo>
                <a:lnTo>
                  <a:pt x="1869" y="160"/>
                </a:lnTo>
                <a:lnTo>
                  <a:pt x="1847" y="181"/>
                </a:lnTo>
                <a:lnTo>
                  <a:pt x="1913" y="196"/>
                </a:lnTo>
                <a:lnTo>
                  <a:pt x="1896" y="207"/>
                </a:lnTo>
                <a:lnTo>
                  <a:pt x="1935" y="291"/>
                </a:lnTo>
                <a:lnTo>
                  <a:pt x="1971" y="216"/>
                </a:lnTo>
                <a:lnTo>
                  <a:pt x="2017" y="243"/>
                </a:lnTo>
                <a:lnTo>
                  <a:pt x="2029" y="295"/>
                </a:lnTo>
                <a:lnTo>
                  <a:pt x="2007" y="310"/>
                </a:lnTo>
                <a:lnTo>
                  <a:pt x="2051" y="369"/>
                </a:lnTo>
                <a:lnTo>
                  <a:pt x="2077" y="356"/>
                </a:lnTo>
                <a:lnTo>
                  <a:pt x="2112" y="261"/>
                </a:lnTo>
                <a:lnTo>
                  <a:pt x="2152" y="252"/>
                </a:lnTo>
                <a:lnTo>
                  <a:pt x="2122" y="172"/>
                </a:lnTo>
                <a:lnTo>
                  <a:pt x="2229" y="180"/>
                </a:lnTo>
                <a:lnTo>
                  <a:pt x="2276" y="226"/>
                </a:lnTo>
                <a:lnTo>
                  <a:pt x="2258" y="249"/>
                </a:lnTo>
                <a:lnTo>
                  <a:pt x="2280" y="261"/>
                </a:lnTo>
                <a:lnTo>
                  <a:pt x="2230" y="276"/>
                </a:lnTo>
                <a:lnTo>
                  <a:pt x="2274" y="379"/>
                </a:lnTo>
                <a:lnTo>
                  <a:pt x="2203" y="431"/>
                </a:lnTo>
                <a:lnTo>
                  <a:pt x="2176" y="408"/>
                </a:lnTo>
                <a:lnTo>
                  <a:pt x="2186" y="444"/>
                </a:lnTo>
                <a:lnTo>
                  <a:pt x="2078" y="419"/>
                </a:lnTo>
                <a:lnTo>
                  <a:pt x="2101" y="453"/>
                </a:lnTo>
                <a:lnTo>
                  <a:pt x="2060" y="504"/>
                </a:lnTo>
                <a:lnTo>
                  <a:pt x="1945" y="464"/>
                </a:lnTo>
                <a:lnTo>
                  <a:pt x="1987" y="507"/>
                </a:lnTo>
                <a:lnTo>
                  <a:pt x="2067" y="515"/>
                </a:lnTo>
                <a:lnTo>
                  <a:pt x="2012" y="599"/>
                </a:lnTo>
                <a:lnTo>
                  <a:pt x="1953" y="595"/>
                </a:lnTo>
                <a:lnTo>
                  <a:pt x="1924" y="640"/>
                </a:lnTo>
                <a:lnTo>
                  <a:pt x="1818" y="603"/>
                </a:lnTo>
                <a:lnTo>
                  <a:pt x="1913" y="640"/>
                </a:lnTo>
                <a:lnTo>
                  <a:pt x="1928" y="675"/>
                </a:lnTo>
                <a:lnTo>
                  <a:pt x="1853" y="688"/>
                </a:lnTo>
                <a:lnTo>
                  <a:pt x="1869" y="698"/>
                </a:lnTo>
                <a:lnTo>
                  <a:pt x="1848" y="701"/>
                </a:lnTo>
                <a:lnTo>
                  <a:pt x="1848" y="736"/>
                </a:lnTo>
                <a:lnTo>
                  <a:pt x="1769" y="783"/>
                </a:lnTo>
                <a:lnTo>
                  <a:pt x="1757" y="937"/>
                </a:lnTo>
                <a:lnTo>
                  <a:pt x="1785" y="973"/>
                </a:lnTo>
                <a:lnTo>
                  <a:pt x="1826" y="952"/>
                </a:lnTo>
                <a:lnTo>
                  <a:pt x="1846" y="1070"/>
                </a:lnTo>
                <a:lnTo>
                  <a:pt x="1905" y="1047"/>
                </a:lnTo>
                <a:lnTo>
                  <a:pt x="1978" y="1079"/>
                </a:lnTo>
                <a:lnTo>
                  <a:pt x="2123" y="1166"/>
                </a:lnTo>
                <a:lnTo>
                  <a:pt x="2112" y="1200"/>
                </a:lnTo>
                <a:lnTo>
                  <a:pt x="2128" y="1175"/>
                </a:lnTo>
                <a:lnTo>
                  <a:pt x="2238" y="1184"/>
                </a:lnTo>
                <a:lnTo>
                  <a:pt x="2238" y="1311"/>
                </a:lnTo>
                <a:lnTo>
                  <a:pt x="2271" y="1355"/>
                </a:lnTo>
                <a:lnTo>
                  <a:pt x="2248" y="1365"/>
                </a:lnTo>
                <a:lnTo>
                  <a:pt x="2302" y="1388"/>
                </a:lnTo>
                <a:lnTo>
                  <a:pt x="2287" y="1428"/>
                </a:lnTo>
                <a:lnTo>
                  <a:pt x="2341" y="1426"/>
                </a:lnTo>
                <a:lnTo>
                  <a:pt x="2412" y="1358"/>
                </a:lnTo>
                <a:lnTo>
                  <a:pt x="2379" y="1342"/>
                </a:lnTo>
                <a:lnTo>
                  <a:pt x="2341" y="1219"/>
                </a:lnTo>
                <a:lnTo>
                  <a:pt x="2474" y="1112"/>
                </a:lnTo>
                <a:lnTo>
                  <a:pt x="2456" y="1112"/>
                </a:lnTo>
                <a:lnTo>
                  <a:pt x="2424" y="985"/>
                </a:lnTo>
                <a:lnTo>
                  <a:pt x="2375" y="952"/>
                </a:lnTo>
                <a:lnTo>
                  <a:pt x="2440" y="899"/>
                </a:lnTo>
                <a:lnTo>
                  <a:pt x="2418" y="871"/>
                </a:lnTo>
                <a:lnTo>
                  <a:pt x="2426" y="825"/>
                </a:lnTo>
                <a:lnTo>
                  <a:pt x="2401" y="818"/>
                </a:lnTo>
                <a:lnTo>
                  <a:pt x="2426" y="772"/>
                </a:lnTo>
                <a:lnTo>
                  <a:pt x="2397" y="741"/>
                </a:lnTo>
                <a:lnTo>
                  <a:pt x="2416" y="702"/>
                </a:lnTo>
                <a:lnTo>
                  <a:pt x="2516" y="729"/>
                </a:lnTo>
                <a:lnTo>
                  <a:pt x="2563" y="706"/>
                </a:lnTo>
                <a:lnTo>
                  <a:pt x="2652" y="772"/>
                </a:lnTo>
                <a:lnTo>
                  <a:pt x="2652" y="799"/>
                </a:lnTo>
                <a:lnTo>
                  <a:pt x="2726" y="803"/>
                </a:lnTo>
                <a:lnTo>
                  <a:pt x="2733" y="867"/>
                </a:lnTo>
                <a:lnTo>
                  <a:pt x="2666" y="870"/>
                </a:lnTo>
                <a:lnTo>
                  <a:pt x="2724" y="881"/>
                </a:lnTo>
                <a:lnTo>
                  <a:pt x="2743" y="918"/>
                </a:lnTo>
                <a:lnTo>
                  <a:pt x="2681" y="974"/>
                </a:lnTo>
                <a:lnTo>
                  <a:pt x="2770" y="947"/>
                </a:lnTo>
                <a:lnTo>
                  <a:pt x="2775" y="994"/>
                </a:lnTo>
                <a:lnTo>
                  <a:pt x="2736" y="1013"/>
                </a:lnTo>
                <a:lnTo>
                  <a:pt x="2792" y="964"/>
                </a:lnTo>
                <a:lnTo>
                  <a:pt x="2797" y="996"/>
                </a:lnTo>
                <a:lnTo>
                  <a:pt x="2849" y="950"/>
                </a:lnTo>
                <a:lnTo>
                  <a:pt x="2860" y="974"/>
                </a:lnTo>
                <a:lnTo>
                  <a:pt x="2894" y="906"/>
                </a:lnTo>
                <a:lnTo>
                  <a:pt x="2880" y="893"/>
                </a:lnTo>
                <a:lnTo>
                  <a:pt x="2922" y="855"/>
                </a:lnTo>
                <a:lnTo>
                  <a:pt x="2969" y="927"/>
                </a:lnTo>
                <a:lnTo>
                  <a:pt x="2928" y="943"/>
                </a:lnTo>
                <a:lnTo>
                  <a:pt x="2974" y="935"/>
                </a:lnTo>
                <a:lnTo>
                  <a:pt x="2989" y="963"/>
                </a:lnTo>
                <a:lnTo>
                  <a:pt x="2959" y="973"/>
                </a:lnTo>
                <a:lnTo>
                  <a:pt x="2997" y="978"/>
                </a:lnTo>
                <a:lnTo>
                  <a:pt x="2974" y="998"/>
                </a:lnTo>
                <a:lnTo>
                  <a:pt x="2998" y="994"/>
                </a:lnTo>
                <a:lnTo>
                  <a:pt x="3019" y="1024"/>
                </a:lnTo>
                <a:lnTo>
                  <a:pt x="3006" y="1040"/>
                </a:lnTo>
                <a:lnTo>
                  <a:pt x="3042" y="1066"/>
                </a:lnTo>
                <a:lnTo>
                  <a:pt x="2983" y="1092"/>
                </a:lnTo>
                <a:lnTo>
                  <a:pt x="3025" y="1092"/>
                </a:lnTo>
                <a:lnTo>
                  <a:pt x="3017" y="1116"/>
                </a:lnTo>
                <a:lnTo>
                  <a:pt x="3082" y="1140"/>
                </a:lnTo>
                <a:lnTo>
                  <a:pt x="3104" y="1198"/>
                </a:lnTo>
                <a:lnTo>
                  <a:pt x="3130" y="1177"/>
                </a:lnTo>
                <a:lnTo>
                  <a:pt x="3193" y="1216"/>
                </a:lnTo>
                <a:lnTo>
                  <a:pt x="3053" y="1267"/>
                </a:lnTo>
                <a:lnTo>
                  <a:pt x="3082" y="1296"/>
                </a:lnTo>
                <a:lnTo>
                  <a:pt x="3199" y="1238"/>
                </a:lnTo>
                <a:lnTo>
                  <a:pt x="3199" y="1286"/>
                </a:lnTo>
                <a:lnTo>
                  <a:pt x="3255" y="1278"/>
                </a:lnTo>
                <a:lnTo>
                  <a:pt x="3259" y="1301"/>
                </a:lnTo>
                <a:lnTo>
                  <a:pt x="3235" y="1301"/>
                </a:lnTo>
                <a:lnTo>
                  <a:pt x="3259" y="1361"/>
                </a:lnTo>
                <a:lnTo>
                  <a:pt x="3092" y="1473"/>
                </a:lnTo>
                <a:lnTo>
                  <a:pt x="2857" y="1473"/>
                </a:lnTo>
                <a:lnTo>
                  <a:pt x="2754" y="1551"/>
                </a:lnTo>
                <a:lnTo>
                  <a:pt x="2671" y="1665"/>
                </a:lnTo>
                <a:lnTo>
                  <a:pt x="2754" y="1577"/>
                </a:lnTo>
                <a:lnTo>
                  <a:pt x="2882" y="1528"/>
                </a:lnTo>
                <a:lnTo>
                  <a:pt x="2928" y="1566"/>
                </a:lnTo>
                <a:lnTo>
                  <a:pt x="2844" y="1599"/>
                </a:lnTo>
                <a:lnTo>
                  <a:pt x="2914" y="1614"/>
                </a:lnTo>
                <a:lnTo>
                  <a:pt x="2894" y="1649"/>
                </a:lnTo>
                <a:lnTo>
                  <a:pt x="2945" y="1714"/>
                </a:lnTo>
                <a:lnTo>
                  <a:pt x="3046" y="1737"/>
                </a:lnTo>
                <a:lnTo>
                  <a:pt x="3076" y="1656"/>
                </a:lnTo>
                <a:lnTo>
                  <a:pt x="3076" y="1707"/>
                </a:lnTo>
                <a:lnTo>
                  <a:pt x="3098" y="1700"/>
                </a:lnTo>
                <a:lnTo>
                  <a:pt x="3052" y="1750"/>
                </a:lnTo>
                <a:lnTo>
                  <a:pt x="2934" y="1785"/>
                </a:lnTo>
                <a:lnTo>
                  <a:pt x="2890" y="1848"/>
                </a:lnTo>
                <a:lnTo>
                  <a:pt x="2860" y="1794"/>
                </a:lnTo>
                <a:lnTo>
                  <a:pt x="2973" y="1746"/>
                </a:lnTo>
                <a:lnTo>
                  <a:pt x="2914" y="1749"/>
                </a:lnTo>
                <a:lnTo>
                  <a:pt x="2922" y="1714"/>
                </a:lnTo>
                <a:lnTo>
                  <a:pt x="2826" y="1753"/>
                </a:lnTo>
                <a:lnTo>
                  <a:pt x="2797" y="1729"/>
                </a:lnTo>
                <a:lnTo>
                  <a:pt x="2797" y="1656"/>
                </a:lnTo>
                <a:lnTo>
                  <a:pt x="2735" y="1634"/>
                </a:lnTo>
                <a:lnTo>
                  <a:pt x="2687" y="1750"/>
                </a:lnTo>
                <a:lnTo>
                  <a:pt x="2493" y="1794"/>
                </a:lnTo>
                <a:lnTo>
                  <a:pt x="2358" y="1838"/>
                </a:lnTo>
                <a:lnTo>
                  <a:pt x="2339" y="1860"/>
                </a:lnTo>
                <a:lnTo>
                  <a:pt x="2366" y="1865"/>
                </a:lnTo>
                <a:lnTo>
                  <a:pt x="2373" y="1883"/>
                </a:lnTo>
                <a:lnTo>
                  <a:pt x="2210" y="1930"/>
                </a:lnTo>
                <a:lnTo>
                  <a:pt x="2218" y="1907"/>
                </a:lnTo>
                <a:lnTo>
                  <a:pt x="2230" y="1892"/>
                </a:lnTo>
                <a:lnTo>
                  <a:pt x="2237" y="1871"/>
                </a:lnTo>
                <a:lnTo>
                  <a:pt x="2263" y="1853"/>
                </a:lnTo>
                <a:lnTo>
                  <a:pt x="2265" y="1750"/>
                </a:lnTo>
                <a:lnTo>
                  <a:pt x="2296" y="1785"/>
                </a:lnTo>
                <a:lnTo>
                  <a:pt x="2342" y="1772"/>
                </a:lnTo>
                <a:lnTo>
                  <a:pt x="2300" y="1714"/>
                </a:lnTo>
                <a:lnTo>
                  <a:pt x="2162" y="1684"/>
                </a:lnTo>
                <a:lnTo>
                  <a:pt x="2155" y="1684"/>
                </a:lnTo>
                <a:lnTo>
                  <a:pt x="2139" y="1602"/>
                </a:lnTo>
                <a:lnTo>
                  <a:pt x="2112" y="1607"/>
                </a:lnTo>
                <a:lnTo>
                  <a:pt x="2088" y="1560"/>
                </a:lnTo>
                <a:lnTo>
                  <a:pt x="2060" y="1557"/>
                </a:lnTo>
                <a:lnTo>
                  <a:pt x="2060" y="1584"/>
                </a:lnTo>
                <a:lnTo>
                  <a:pt x="2020" y="1545"/>
                </a:lnTo>
                <a:lnTo>
                  <a:pt x="1956" y="1602"/>
                </a:lnTo>
                <a:lnTo>
                  <a:pt x="1773" y="1560"/>
                </a:lnTo>
                <a:lnTo>
                  <a:pt x="1753" y="1520"/>
                </a:lnTo>
                <a:lnTo>
                  <a:pt x="1752" y="1546"/>
                </a:lnTo>
                <a:lnTo>
                  <a:pt x="698" y="1546"/>
                </a:lnTo>
                <a:lnTo>
                  <a:pt x="682" y="1501"/>
                </a:lnTo>
                <a:lnTo>
                  <a:pt x="626" y="1488"/>
                </a:lnTo>
                <a:lnTo>
                  <a:pt x="629" y="1459"/>
                </a:lnTo>
                <a:lnTo>
                  <a:pt x="511" y="1422"/>
                </a:lnTo>
                <a:lnTo>
                  <a:pt x="525" y="1400"/>
                </a:lnTo>
                <a:lnTo>
                  <a:pt x="496" y="1346"/>
                </a:lnTo>
                <a:lnTo>
                  <a:pt x="466" y="1342"/>
                </a:lnTo>
                <a:lnTo>
                  <a:pt x="403" y="1225"/>
                </a:lnTo>
                <a:lnTo>
                  <a:pt x="415" y="1189"/>
                </a:lnTo>
                <a:lnTo>
                  <a:pt x="418" y="1127"/>
                </a:lnTo>
                <a:lnTo>
                  <a:pt x="347" y="1092"/>
                </a:lnTo>
                <a:lnTo>
                  <a:pt x="210" y="887"/>
                </a:lnTo>
                <a:lnTo>
                  <a:pt x="135" y="945"/>
                </a:lnTo>
                <a:lnTo>
                  <a:pt x="112" y="917"/>
                </a:lnTo>
                <a:lnTo>
                  <a:pt x="107" y="912"/>
                </a:lnTo>
                <a:lnTo>
                  <a:pt x="72" y="855"/>
                </a:lnTo>
                <a:lnTo>
                  <a:pt x="0" y="855"/>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73" name="Freeform 257"/>
          <p:cNvSpPr/>
          <p:nvPr/>
        </p:nvSpPr>
        <p:spPr bwMode="auto">
          <a:xfrm>
            <a:off x="6365831" y="2833577"/>
            <a:ext cx="121300" cy="68174"/>
          </a:xfrm>
          <a:custGeom>
            <a:avLst/>
            <a:gdLst>
              <a:gd name="T0" fmla="*/ 0 w 191"/>
              <a:gd name="T1" fmla="*/ 0 h 128"/>
              <a:gd name="T2" fmla="*/ 2 w 191"/>
              <a:gd name="T3" fmla="*/ 1 h 128"/>
              <a:gd name="T4" fmla="*/ 4 w 191"/>
              <a:gd name="T5" fmla="*/ 3 h 128"/>
              <a:gd name="T6" fmla="*/ 3 w 191"/>
              <a:gd name="T7" fmla="*/ 3 h 128"/>
              <a:gd name="T8" fmla="*/ 0 w 191"/>
              <a:gd name="T9" fmla="*/ 0 h 128"/>
              <a:gd name="T10" fmla="*/ 0 60000 65536"/>
              <a:gd name="T11" fmla="*/ 0 60000 65536"/>
              <a:gd name="T12" fmla="*/ 0 60000 65536"/>
              <a:gd name="T13" fmla="*/ 0 60000 65536"/>
              <a:gd name="T14" fmla="*/ 0 60000 65536"/>
              <a:gd name="T15" fmla="*/ 0 w 191"/>
              <a:gd name="T16" fmla="*/ 0 h 128"/>
              <a:gd name="T17" fmla="*/ 191 w 191"/>
              <a:gd name="T18" fmla="*/ 128 h 128"/>
            </a:gdLst>
            <a:ahLst/>
            <a:cxnLst>
              <a:cxn ang="T10">
                <a:pos x="T0" y="T1"/>
              </a:cxn>
              <a:cxn ang="T11">
                <a:pos x="T2" y="T3"/>
              </a:cxn>
              <a:cxn ang="T12">
                <a:pos x="T4" y="T5"/>
              </a:cxn>
              <a:cxn ang="T13">
                <a:pos x="T6" y="T7"/>
              </a:cxn>
              <a:cxn ang="T14">
                <a:pos x="T8" y="T9"/>
              </a:cxn>
            </a:cxnLst>
            <a:rect l="T15" t="T16" r="T17" b="T18"/>
            <a:pathLst>
              <a:path w="191" h="128">
                <a:moveTo>
                  <a:pt x="0" y="0"/>
                </a:moveTo>
                <a:lnTo>
                  <a:pt x="103" y="27"/>
                </a:lnTo>
                <a:lnTo>
                  <a:pt x="191" y="128"/>
                </a:lnTo>
                <a:lnTo>
                  <a:pt x="140" y="109"/>
                </a:lnTo>
                <a:lnTo>
                  <a:pt x="0" y="0"/>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74" name="Freeform 258"/>
          <p:cNvSpPr/>
          <p:nvPr/>
        </p:nvSpPr>
        <p:spPr bwMode="auto">
          <a:xfrm>
            <a:off x="6421987" y="2063553"/>
            <a:ext cx="256077" cy="157176"/>
          </a:xfrm>
          <a:custGeom>
            <a:avLst/>
            <a:gdLst>
              <a:gd name="T0" fmla="*/ 0 w 399"/>
              <a:gd name="T1" fmla="*/ 5 h 289"/>
              <a:gd name="T2" fmla="*/ 0 w 399"/>
              <a:gd name="T3" fmla="*/ 4 h 289"/>
              <a:gd name="T4" fmla="*/ 2 w 399"/>
              <a:gd name="T5" fmla="*/ 1 h 289"/>
              <a:gd name="T6" fmla="*/ 1 w 399"/>
              <a:gd name="T7" fmla="*/ 0 h 289"/>
              <a:gd name="T8" fmla="*/ 4 w 399"/>
              <a:gd name="T9" fmla="*/ 0 h 289"/>
              <a:gd name="T10" fmla="*/ 6 w 399"/>
              <a:gd name="T11" fmla="*/ 1 h 289"/>
              <a:gd name="T12" fmla="*/ 7 w 399"/>
              <a:gd name="T13" fmla="*/ 1 h 289"/>
              <a:gd name="T14" fmla="*/ 9 w 399"/>
              <a:gd name="T15" fmla="*/ 2 h 289"/>
              <a:gd name="T16" fmla="*/ 5 w 399"/>
              <a:gd name="T17" fmla="*/ 5 h 289"/>
              <a:gd name="T18" fmla="*/ 5 w 399"/>
              <a:gd name="T19" fmla="*/ 6 h 289"/>
              <a:gd name="T20" fmla="*/ 3 w 399"/>
              <a:gd name="T21" fmla="*/ 7 h 289"/>
              <a:gd name="T22" fmla="*/ 2 w 399"/>
              <a:gd name="T23" fmla="*/ 6 h 289"/>
              <a:gd name="T24" fmla="*/ 0 w 399"/>
              <a:gd name="T25" fmla="*/ 5 h 2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9"/>
              <a:gd name="T40" fmla="*/ 0 h 289"/>
              <a:gd name="T41" fmla="*/ 399 w 399"/>
              <a:gd name="T42" fmla="*/ 289 h 28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9" h="289">
                <a:moveTo>
                  <a:pt x="0" y="220"/>
                </a:moveTo>
                <a:lnTo>
                  <a:pt x="15" y="182"/>
                </a:lnTo>
                <a:lnTo>
                  <a:pt x="76" y="63"/>
                </a:lnTo>
                <a:lnTo>
                  <a:pt x="47" y="11"/>
                </a:lnTo>
                <a:lnTo>
                  <a:pt x="171" y="0"/>
                </a:lnTo>
                <a:lnTo>
                  <a:pt x="257" y="48"/>
                </a:lnTo>
                <a:lnTo>
                  <a:pt x="312" y="21"/>
                </a:lnTo>
                <a:lnTo>
                  <a:pt x="399" y="88"/>
                </a:lnTo>
                <a:lnTo>
                  <a:pt x="217" y="195"/>
                </a:lnTo>
                <a:lnTo>
                  <a:pt x="200" y="259"/>
                </a:lnTo>
                <a:lnTo>
                  <a:pt x="112" y="289"/>
                </a:lnTo>
                <a:lnTo>
                  <a:pt x="70" y="239"/>
                </a:lnTo>
                <a:lnTo>
                  <a:pt x="0" y="220"/>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75" name="Freeform 259"/>
          <p:cNvSpPr/>
          <p:nvPr/>
        </p:nvSpPr>
        <p:spPr bwMode="auto">
          <a:xfrm>
            <a:off x="6498363" y="1953815"/>
            <a:ext cx="177457" cy="87110"/>
          </a:xfrm>
          <a:custGeom>
            <a:avLst/>
            <a:gdLst>
              <a:gd name="T0" fmla="*/ 0 w 279"/>
              <a:gd name="T1" fmla="*/ 3 h 161"/>
              <a:gd name="T2" fmla="*/ 1 w 279"/>
              <a:gd name="T3" fmla="*/ 3 h 161"/>
              <a:gd name="T4" fmla="*/ 2 w 279"/>
              <a:gd name="T5" fmla="*/ 3 h 161"/>
              <a:gd name="T6" fmla="*/ 2 w 279"/>
              <a:gd name="T7" fmla="*/ 4 h 161"/>
              <a:gd name="T8" fmla="*/ 3 w 279"/>
              <a:gd name="T9" fmla="*/ 3 h 161"/>
              <a:gd name="T10" fmla="*/ 3 w 279"/>
              <a:gd name="T11" fmla="*/ 3 h 161"/>
              <a:gd name="T12" fmla="*/ 3 w 279"/>
              <a:gd name="T13" fmla="*/ 3 h 161"/>
              <a:gd name="T14" fmla="*/ 4 w 279"/>
              <a:gd name="T15" fmla="*/ 2 h 161"/>
              <a:gd name="T16" fmla="*/ 4 w 279"/>
              <a:gd name="T17" fmla="*/ 1 h 161"/>
              <a:gd name="T18" fmla="*/ 5 w 279"/>
              <a:gd name="T19" fmla="*/ 3 h 161"/>
              <a:gd name="T20" fmla="*/ 6 w 279"/>
              <a:gd name="T21" fmla="*/ 2 h 161"/>
              <a:gd name="T22" fmla="*/ 5 w 279"/>
              <a:gd name="T23" fmla="*/ 1 h 161"/>
              <a:gd name="T24" fmla="*/ 6 w 279"/>
              <a:gd name="T25" fmla="*/ 1 h 161"/>
              <a:gd name="T26" fmla="*/ 5 w 279"/>
              <a:gd name="T27" fmla="*/ 0 h 161"/>
              <a:gd name="T28" fmla="*/ 3 w 279"/>
              <a:gd name="T29" fmla="*/ 1 h 161"/>
              <a:gd name="T30" fmla="*/ 0 w 279"/>
              <a:gd name="T31" fmla="*/ 3 h 1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9"/>
              <a:gd name="T49" fmla="*/ 0 h 161"/>
              <a:gd name="T50" fmla="*/ 279 w 279"/>
              <a:gd name="T51" fmla="*/ 161 h 1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9" h="161">
                <a:moveTo>
                  <a:pt x="0" y="125"/>
                </a:moveTo>
                <a:lnTo>
                  <a:pt x="62" y="148"/>
                </a:lnTo>
                <a:lnTo>
                  <a:pt x="78" y="122"/>
                </a:lnTo>
                <a:lnTo>
                  <a:pt x="93" y="161"/>
                </a:lnTo>
                <a:lnTo>
                  <a:pt x="122" y="146"/>
                </a:lnTo>
                <a:lnTo>
                  <a:pt x="116" y="108"/>
                </a:lnTo>
                <a:lnTo>
                  <a:pt x="147" y="130"/>
                </a:lnTo>
                <a:lnTo>
                  <a:pt x="164" y="72"/>
                </a:lnTo>
                <a:lnTo>
                  <a:pt x="189" y="67"/>
                </a:lnTo>
                <a:lnTo>
                  <a:pt x="198" y="121"/>
                </a:lnTo>
                <a:lnTo>
                  <a:pt x="258" y="80"/>
                </a:lnTo>
                <a:lnTo>
                  <a:pt x="241" y="33"/>
                </a:lnTo>
                <a:lnTo>
                  <a:pt x="279" y="23"/>
                </a:lnTo>
                <a:lnTo>
                  <a:pt x="240" y="0"/>
                </a:lnTo>
                <a:lnTo>
                  <a:pt x="136" y="23"/>
                </a:lnTo>
                <a:lnTo>
                  <a:pt x="0" y="125"/>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76" name="Freeform 260"/>
          <p:cNvSpPr/>
          <p:nvPr/>
        </p:nvSpPr>
        <p:spPr bwMode="auto">
          <a:xfrm>
            <a:off x="6592707" y="2102515"/>
            <a:ext cx="438028" cy="212093"/>
          </a:xfrm>
          <a:custGeom>
            <a:avLst/>
            <a:gdLst>
              <a:gd name="T0" fmla="*/ 0 w 688"/>
              <a:gd name="T1" fmla="*/ 3 h 394"/>
              <a:gd name="T2" fmla="*/ 1 w 688"/>
              <a:gd name="T3" fmla="*/ 2 h 394"/>
              <a:gd name="T4" fmla="*/ 0 w 688"/>
              <a:gd name="T5" fmla="*/ 2 h 394"/>
              <a:gd name="T6" fmla="*/ 2 w 688"/>
              <a:gd name="T7" fmla="*/ 1 h 394"/>
              <a:gd name="T8" fmla="*/ 4 w 688"/>
              <a:gd name="T9" fmla="*/ 0 h 394"/>
              <a:gd name="T10" fmla="*/ 4 w 688"/>
              <a:gd name="T11" fmla="*/ 1 h 394"/>
              <a:gd name="T12" fmla="*/ 4 w 688"/>
              <a:gd name="T13" fmla="*/ 1 h 394"/>
              <a:gd name="T14" fmla="*/ 5 w 688"/>
              <a:gd name="T15" fmla="*/ 1 h 394"/>
              <a:gd name="T16" fmla="*/ 7 w 688"/>
              <a:gd name="T17" fmla="*/ 1 h 394"/>
              <a:gd name="T18" fmla="*/ 6 w 688"/>
              <a:gd name="T19" fmla="*/ 2 h 394"/>
              <a:gd name="T20" fmla="*/ 8 w 688"/>
              <a:gd name="T21" fmla="*/ 2 h 394"/>
              <a:gd name="T22" fmla="*/ 7 w 688"/>
              <a:gd name="T23" fmla="*/ 1 h 394"/>
              <a:gd name="T24" fmla="*/ 8 w 688"/>
              <a:gd name="T25" fmla="*/ 1 h 394"/>
              <a:gd name="T26" fmla="*/ 9 w 688"/>
              <a:gd name="T27" fmla="*/ 3 h 394"/>
              <a:gd name="T28" fmla="*/ 10 w 688"/>
              <a:gd name="T29" fmla="*/ 3 h 394"/>
              <a:gd name="T30" fmla="*/ 9 w 688"/>
              <a:gd name="T31" fmla="*/ 0 h 394"/>
              <a:gd name="T32" fmla="*/ 10 w 688"/>
              <a:gd name="T33" fmla="*/ 0 h 394"/>
              <a:gd name="T34" fmla="*/ 12 w 688"/>
              <a:gd name="T35" fmla="*/ 1 h 394"/>
              <a:gd name="T36" fmla="*/ 12 w 688"/>
              <a:gd name="T37" fmla="*/ 4 h 394"/>
              <a:gd name="T38" fmla="*/ 16 w 688"/>
              <a:gd name="T39" fmla="*/ 6 h 394"/>
              <a:gd name="T40" fmla="*/ 16 w 688"/>
              <a:gd name="T41" fmla="*/ 7 h 394"/>
              <a:gd name="T42" fmla="*/ 15 w 688"/>
              <a:gd name="T43" fmla="*/ 7 h 394"/>
              <a:gd name="T44" fmla="*/ 14 w 688"/>
              <a:gd name="T45" fmla="*/ 7 h 394"/>
              <a:gd name="T46" fmla="*/ 15 w 688"/>
              <a:gd name="T47" fmla="*/ 8 h 394"/>
              <a:gd name="T48" fmla="*/ 14 w 688"/>
              <a:gd name="T49" fmla="*/ 9 h 394"/>
              <a:gd name="T50" fmla="*/ 12 w 688"/>
              <a:gd name="T51" fmla="*/ 8 h 394"/>
              <a:gd name="T52" fmla="*/ 11 w 688"/>
              <a:gd name="T53" fmla="*/ 7 h 394"/>
              <a:gd name="T54" fmla="*/ 8 w 688"/>
              <a:gd name="T55" fmla="*/ 9 h 394"/>
              <a:gd name="T56" fmla="*/ 5 w 688"/>
              <a:gd name="T57" fmla="*/ 9 h 394"/>
              <a:gd name="T58" fmla="*/ 4 w 688"/>
              <a:gd name="T59" fmla="*/ 8 h 394"/>
              <a:gd name="T60" fmla="*/ 3 w 688"/>
              <a:gd name="T61" fmla="*/ 8 h 394"/>
              <a:gd name="T62" fmla="*/ 1 w 688"/>
              <a:gd name="T63" fmla="*/ 6 h 394"/>
              <a:gd name="T64" fmla="*/ 6 w 688"/>
              <a:gd name="T65" fmla="*/ 6 h 394"/>
              <a:gd name="T66" fmla="*/ 1 w 688"/>
              <a:gd name="T67" fmla="*/ 5 h 394"/>
              <a:gd name="T68" fmla="*/ 1 w 688"/>
              <a:gd name="T69" fmla="*/ 5 h 394"/>
              <a:gd name="T70" fmla="*/ 3 w 688"/>
              <a:gd name="T71" fmla="*/ 4 h 394"/>
              <a:gd name="T72" fmla="*/ 1 w 688"/>
              <a:gd name="T73" fmla="*/ 4 h 394"/>
              <a:gd name="T74" fmla="*/ 1 w 688"/>
              <a:gd name="T75" fmla="*/ 3 h 394"/>
              <a:gd name="T76" fmla="*/ 0 w 688"/>
              <a:gd name="T77" fmla="*/ 3 h 3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88"/>
              <a:gd name="T118" fmla="*/ 0 h 394"/>
              <a:gd name="T119" fmla="*/ 688 w 688"/>
              <a:gd name="T120" fmla="*/ 394 h 3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88" h="394">
                <a:moveTo>
                  <a:pt x="0" y="128"/>
                </a:moveTo>
                <a:lnTo>
                  <a:pt x="37" y="96"/>
                </a:lnTo>
                <a:lnTo>
                  <a:pt x="17" y="80"/>
                </a:lnTo>
                <a:lnTo>
                  <a:pt x="101" y="23"/>
                </a:lnTo>
                <a:lnTo>
                  <a:pt x="168" y="0"/>
                </a:lnTo>
                <a:lnTo>
                  <a:pt x="189" y="40"/>
                </a:lnTo>
                <a:lnTo>
                  <a:pt x="166" y="65"/>
                </a:lnTo>
                <a:lnTo>
                  <a:pt x="226" y="32"/>
                </a:lnTo>
                <a:lnTo>
                  <a:pt x="296" y="59"/>
                </a:lnTo>
                <a:lnTo>
                  <a:pt x="268" y="88"/>
                </a:lnTo>
                <a:lnTo>
                  <a:pt x="349" y="69"/>
                </a:lnTo>
                <a:lnTo>
                  <a:pt x="326" y="35"/>
                </a:lnTo>
                <a:lnTo>
                  <a:pt x="356" y="39"/>
                </a:lnTo>
                <a:lnTo>
                  <a:pt x="416" y="146"/>
                </a:lnTo>
                <a:lnTo>
                  <a:pt x="439" y="120"/>
                </a:lnTo>
                <a:lnTo>
                  <a:pt x="414" y="4"/>
                </a:lnTo>
                <a:lnTo>
                  <a:pt x="466" y="5"/>
                </a:lnTo>
                <a:lnTo>
                  <a:pt x="521" y="47"/>
                </a:lnTo>
                <a:lnTo>
                  <a:pt x="552" y="191"/>
                </a:lnTo>
                <a:lnTo>
                  <a:pt x="688" y="261"/>
                </a:lnTo>
                <a:lnTo>
                  <a:pt x="686" y="299"/>
                </a:lnTo>
                <a:lnTo>
                  <a:pt x="651" y="283"/>
                </a:lnTo>
                <a:lnTo>
                  <a:pt x="609" y="308"/>
                </a:lnTo>
                <a:lnTo>
                  <a:pt x="665" y="341"/>
                </a:lnTo>
                <a:lnTo>
                  <a:pt x="612" y="371"/>
                </a:lnTo>
                <a:lnTo>
                  <a:pt x="525" y="354"/>
                </a:lnTo>
                <a:lnTo>
                  <a:pt x="476" y="315"/>
                </a:lnTo>
                <a:lnTo>
                  <a:pt x="359" y="380"/>
                </a:lnTo>
                <a:lnTo>
                  <a:pt x="218" y="394"/>
                </a:lnTo>
                <a:lnTo>
                  <a:pt x="189" y="333"/>
                </a:lnTo>
                <a:lnTo>
                  <a:pt x="111" y="329"/>
                </a:lnTo>
                <a:lnTo>
                  <a:pt x="60" y="274"/>
                </a:lnTo>
                <a:lnTo>
                  <a:pt x="263" y="242"/>
                </a:lnTo>
                <a:lnTo>
                  <a:pt x="53" y="226"/>
                </a:lnTo>
                <a:lnTo>
                  <a:pt x="28" y="192"/>
                </a:lnTo>
                <a:lnTo>
                  <a:pt x="134" y="157"/>
                </a:lnTo>
                <a:lnTo>
                  <a:pt x="37" y="164"/>
                </a:lnTo>
                <a:lnTo>
                  <a:pt x="42" y="146"/>
                </a:lnTo>
                <a:lnTo>
                  <a:pt x="0" y="128"/>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77" name="Freeform 261"/>
          <p:cNvSpPr/>
          <p:nvPr/>
        </p:nvSpPr>
        <p:spPr bwMode="auto">
          <a:xfrm>
            <a:off x="6621910" y="1977616"/>
            <a:ext cx="301004" cy="117409"/>
          </a:xfrm>
          <a:custGeom>
            <a:avLst/>
            <a:gdLst>
              <a:gd name="T0" fmla="*/ 0 w 468"/>
              <a:gd name="T1" fmla="*/ 3 h 217"/>
              <a:gd name="T2" fmla="*/ 0 w 468"/>
              <a:gd name="T3" fmla="*/ 3 h 217"/>
              <a:gd name="T4" fmla="*/ 2 w 468"/>
              <a:gd name="T5" fmla="*/ 3 h 217"/>
              <a:gd name="T6" fmla="*/ 0 w 468"/>
              <a:gd name="T7" fmla="*/ 3 h 217"/>
              <a:gd name="T8" fmla="*/ 3 w 468"/>
              <a:gd name="T9" fmla="*/ 2 h 217"/>
              <a:gd name="T10" fmla="*/ 1 w 468"/>
              <a:gd name="T11" fmla="*/ 2 h 217"/>
              <a:gd name="T12" fmla="*/ 1 w 468"/>
              <a:gd name="T13" fmla="*/ 1 h 217"/>
              <a:gd name="T14" fmla="*/ 3 w 468"/>
              <a:gd name="T15" fmla="*/ 1 h 217"/>
              <a:gd name="T16" fmla="*/ 1 w 468"/>
              <a:gd name="T17" fmla="*/ 1 h 217"/>
              <a:gd name="T18" fmla="*/ 3 w 468"/>
              <a:gd name="T19" fmla="*/ 1 h 217"/>
              <a:gd name="T20" fmla="*/ 5 w 468"/>
              <a:gd name="T21" fmla="*/ 1 h 217"/>
              <a:gd name="T22" fmla="*/ 6 w 468"/>
              <a:gd name="T23" fmla="*/ 3 h 217"/>
              <a:gd name="T24" fmla="*/ 8 w 468"/>
              <a:gd name="T25" fmla="*/ 3 h 217"/>
              <a:gd name="T26" fmla="*/ 7 w 468"/>
              <a:gd name="T27" fmla="*/ 2 h 217"/>
              <a:gd name="T28" fmla="*/ 7 w 468"/>
              <a:gd name="T29" fmla="*/ 1 h 217"/>
              <a:gd name="T30" fmla="*/ 7 w 468"/>
              <a:gd name="T31" fmla="*/ 1 h 217"/>
              <a:gd name="T32" fmla="*/ 8 w 468"/>
              <a:gd name="T33" fmla="*/ 0 h 217"/>
              <a:gd name="T34" fmla="*/ 9 w 468"/>
              <a:gd name="T35" fmla="*/ 1 h 217"/>
              <a:gd name="T36" fmla="*/ 8 w 468"/>
              <a:gd name="T37" fmla="*/ 2 h 217"/>
              <a:gd name="T38" fmla="*/ 9 w 468"/>
              <a:gd name="T39" fmla="*/ 2 h 217"/>
              <a:gd name="T40" fmla="*/ 9 w 468"/>
              <a:gd name="T41" fmla="*/ 2 h 217"/>
              <a:gd name="T42" fmla="*/ 10 w 468"/>
              <a:gd name="T43" fmla="*/ 3 h 217"/>
              <a:gd name="T44" fmla="*/ 10 w 468"/>
              <a:gd name="T45" fmla="*/ 2 h 217"/>
              <a:gd name="T46" fmla="*/ 11 w 468"/>
              <a:gd name="T47" fmla="*/ 3 h 217"/>
              <a:gd name="T48" fmla="*/ 11 w 468"/>
              <a:gd name="T49" fmla="*/ 4 h 217"/>
              <a:gd name="T50" fmla="*/ 8 w 468"/>
              <a:gd name="T51" fmla="*/ 4 h 217"/>
              <a:gd name="T52" fmla="*/ 5 w 468"/>
              <a:gd name="T53" fmla="*/ 5 h 217"/>
              <a:gd name="T54" fmla="*/ 3 w 468"/>
              <a:gd name="T55" fmla="*/ 4 h 217"/>
              <a:gd name="T56" fmla="*/ 6 w 468"/>
              <a:gd name="T57" fmla="*/ 3 h 217"/>
              <a:gd name="T58" fmla="*/ 3 w 468"/>
              <a:gd name="T59" fmla="*/ 4 h 217"/>
              <a:gd name="T60" fmla="*/ 4 w 468"/>
              <a:gd name="T61" fmla="*/ 3 h 217"/>
              <a:gd name="T62" fmla="*/ 3 w 468"/>
              <a:gd name="T63" fmla="*/ 4 h 217"/>
              <a:gd name="T64" fmla="*/ 1 w 468"/>
              <a:gd name="T65" fmla="*/ 4 h 217"/>
              <a:gd name="T66" fmla="*/ 0 w 468"/>
              <a:gd name="T67" fmla="*/ 3 h 2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68"/>
              <a:gd name="T103" fmla="*/ 0 h 217"/>
              <a:gd name="T104" fmla="*/ 468 w 468"/>
              <a:gd name="T105" fmla="*/ 217 h 21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68" h="217">
                <a:moveTo>
                  <a:pt x="0" y="143"/>
                </a:moveTo>
                <a:lnTo>
                  <a:pt x="18" y="125"/>
                </a:lnTo>
                <a:lnTo>
                  <a:pt x="100" y="105"/>
                </a:lnTo>
                <a:lnTo>
                  <a:pt x="18" y="109"/>
                </a:lnTo>
                <a:lnTo>
                  <a:pt x="113" y="88"/>
                </a:lnTo>
                <a:lnTo>
                  <a:pt x="36" y="88"/>
                </a:lnTo>
                <a:lnTo>
                  <a:pt x="44" y="64"/>
                </a:lnTo>
                <a:lnTo>
                  <a:pt x="115" y="63"/>
                </a:lnTo>
                <a:lnTo>
                  <a:pt x="64" y="57"/>
                </a:lnTo>
                <a:lnTo>
                  <a:pt x="106" y="36"/>
                </a:lnTo>
                <a:lnTo>
                  <a:pt x="200" y="63"/>
                </a:lnTo>
                <a:lnTo>
                  <a:pt x="247" y="117"/>
                </a:lnTo>
                <a:lnTo>
                  <a:pt x="334" y="120"/>
                </a:lnTo>
                <a:lnTo>
                  <a:pt x="300" y="88"/>
                </a:lnTo>
                <a:lnTo>
                  <a:pt x="317" y="65"/>
                </a:lnTo>
                <a:lnTo>
                  <a:pt x="280" y="40"/>
                </a:lnTo>
                <a:lnTo>
                  <a:pt x="342" y="0"/>
                </a:lnTo>
                <a:lnTo>
                  <a:pt x="366" y="48"/>
                </a:lnTo>
                <a:lnTo>
                  <a:pt x="349" y="69"/>
                </a:lnTo>
                <a:lnTo>
                  <a:pt x="384" y="76"/>
                </a:lnTo>
                <a:lnTo>
                  <a:pt x="369" y="99"/>
                </a:lnTo>
                <a:lnTo>
                  <a:pt x="414" y="107"/>
                </a:lnTo>
                <a:lnTo>
                  <a:pt x="439" y="75"/>
                </a:lnTo>
                <a:lnTo>
                  <a:pt x="468" y="111"/>
                </a:lnTo>
                <a:lnTo>
                  <a:pt x="446" y="161"/>
                </a:lnTo>
                <a:lnTo>
                  <a:pt x="344" y="157"/>
                </a:lnTo>
                <a:lnTo>
                  <a:pt x="191" y="217"/>
                </a:lnTo>
                <a:lnTo>
                  <a:pt x="129" y="187"/>
                </a:lnTo>
                <a:lnTo>
                  <a:pt x="259" y="137"/>
                </a:lnTo>
                <a:lnTo>
                  <a:pt x="146" y="167"/>
                </a:lnTo>
                <a:lnTo>
                  <a:pt x="165" y="128"/>
                </a:lnTo>
                <a:lnTo>
                  <a:pt x="108" y="170"/>
                </a:lnTo>
                <a:lnTo>
                  <a:pt x="44" y="157"/>
                </a:lnTo>
                <a:lnTo>
                  <a:pt x="0" y="143"/>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78" name="Freeform 262"/>
          <p:cNvSpPr/>
          <p:nvPr/>
        </p:nvSpPr>
        <p:spPr bwMode="auto">
          <a:xfrm>
            <a:off x="6922912" y="1881452"/>
            <a:ext cx="154995" cy="71960"/>
          </a:xfrm>
          <a:custGeom>
            <a:avLst/>
            <a:gdLst>
              <a:gd name="T0" fmla="*/ 0 w 244"/>
              <a:gd name="T1" fmla="*/ 0 h 134"/>
              <a:gd name="T2" fmla="*/ 1 w 244"/>
              <a:gd name="T3" fmla="*/ 1 h 134"/>
              <a:gd name="T4" fmla="*/ 2 w 244"/>
              <a:gd name="T5" fmla="*/ 1 h 134"/>
              <a:gd name="T6" fmla="*/ 1 w 244"/>
              <a:gd name="T7" fmla="*/ 1 h 134"/>
              <a:gd name="T8" fmla="*/ 2 w 244"/>
              <a:gd name="T9" fmla="*/ 2 h 134"/>
              <a:gd name="T10" fmla="*/ 1 w 244"/>
              <a:gd name="T11" fmla="*/ 2 h 134"/>
              <a:gd name="T12" fmla="*/ 2 w 244"/>
              <a:gd name="T13" fmla="*/ 2 h 134"/>
              <a:gd name="T14" fmla="*/ 6 w 244"/>
              <a:gd name="T15" fmla="*/ 3 h 134"/>
              <a:gd name="T16" fmla="*/ 5 w 244"/>
              <a:gd name="T17" fmla="*/ 1 h 134"/>
              <a:gd name="T18" fmla="*/ 3 w 244"/>
              <a:gd name="T19" fmla="*/ 0 h 134"/>
              <a:gd name="T20" fmla="*/ 2 w 244"/>
              <a:gd name="T21" fmla="*/ 1 h 134"/>
              <a:gd name="T22" fmla="*/ 2 w 244"/>
              <a:gd name="T23" fmla="*/ 0 h 134"/>
              <a:gd name="T24" fmla="*/ 0 w 244"/>
              <a:gd name="T25" fmla="*/ 0 h 1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4"/>
              <a:gd name="T40" fmla="*/ 0 h 134"/>
              <a:gd name="T41" fmla="*/ 244 w 244"/>
              <a:gd name="T42" fmla="*/ 134 h 1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4" h="134">
                <a:moveTo>
                  <a:pt x="0" y="0"/>
                </a:moveTo>
                <a:lnTo>
                  <a:pt x="22" y="48"/>
                </a:lnTo>
                <a:lnTo>
                  <a:pt x="79" y="48"/>
                </a:lnTo>
                <a:lnTo>
                  <a:pt x="59" y="60"/>
                </a:lnTo>
                <a:lnTo>
                  <a:pt x="75" y="76"/>
                </a:lnTo>
                <a:lnTo>
                  <a:pt x="23" y="83"/>
                </a:lnTo>
                <a:lnTo>
                  <a:pt x="107" y="100"/>
                </a:lnTo>
                <a:lnTo>
                  <a:pt x="244" y="134"/>
                </a:lnTo>
                <a:lnTo>
                  <a:pt x="221" y="58"/>
                </a:lnTo>
                <a:lnTo>
                  <a:pt x="123" y="11"/>
                </a:lnTo>
                <a:lnTo>
                  <a:pt x="93" y="31"/>
                </a:lnTo>
                <a:lnTo>
                  <a:pt x="85" y="0"/>
                </a:lnTo>
                <a:lnTo>
                  <a:pt x="0" y="0"/>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79" name="Freeform 263"/>
          <p:cNvSpPr/>
          <p:nvPr/>
        </p:nvSpPr>
        <p:spPr bwMode="auto">
          <a:xfrm>
            <a:off x="6992549" y="1997304"/>
            <a:ext cx="125793" cy="73853"/>
          </a:xfrm>
          <a:custGeom>
            <a:avLst/>
            <a:gdLst>
              <a:gd name="T0" fmla="*/ 0 w 195"/>
              <a:gd name="T1" fmla="*/ 2 h 137"/>
              <a:gd name="T2" fmla="*/ 1 w 195"/>
              <a:gd name="T3" fmla="*/ 1 h 137"/>
              <a:gd name="T4" fmla="*/ 1 w 195"/>
              <a:gd name="T5" fmla="*/ 1 h 137"/>
              <a:gd name="T6" fmla="*/ 0 w 195"/>
              <a:gd name="T7" fmla="*/ 1 h 137"/>
              <a:gd name="T8" fmla="*/ 1 w 195"/>
              <a:gd name="T9" fmla="*/ 0 h 137"/>
              <a:gd name="T10" fmla="*/ 2 w 195"/>
              <a:gd name="T11" fmla="*/ 1 h 137"/>
              <a:gd name="T12" fmla="*/ 1 w 195"/>
              <a:gd name="T13" fmla="*/ 0 h 137"/>
              <a:gd name="T14" fmla="*/ 4 w 195"/>
              <a:gd name="T15" fmla="*/ 0 h 137"/>
              <a:gd name="T16" fmla="*/ 5 w 195"/>
              <a:gd name="T17" fmla="*/ 2 h 137"/>
              <a:gd name="T18" fmla="*/ 4 w 195"/>
              <a:gd name="T19" fmla="*/ 2 h 137"/>
              <a:gd name="T20" fmla="*/ 4 w 195"/>
              <a:gd name="T21" fmla="*/ 3 h 137"/>
              <a:gd name="T22" fmla="*/ 2 w 195"/>
              <a:gd name="T23" fmla="*/ 3 h 137"/>
              <a:gd name="T24" fmla="*/ 2 w 195"/>
              <a:gd name="T25" fmla="*/ 3 h 137"/>
              <a:gd name="T26" fmla="*/ 2 w 195"/>
              <a:gd name="T27" fmla="*/ 2 h 137"/>
              <a:gd name="T28" fmla="*/ 3 w 195"/>
              <a:gd name="T29" fmla="*/ 2 h 137"/>
              <a:gd name="T30" fmla="*/ 0 w 195"/>
              <a:gd name="T31" fmla="*/ 2 h 13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5"/>
              <a:gd name="T49" fmla="*/ 0 h 137"/>
              <a:gd name="T50" fmla="*/ 195 w 195"/>
              <a:gd name="T51" fmla="*/ 137 h 13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5" h="137">
                <a:moveTo>
                  <a:pt x="0" y="90"/>
                </a:moveTo>
                <a:lnTo>
                  <a:pt x="23" y="58"/>
                </a:lnTo>
                <a:lnTo>
                  <a:pt x="58" y="64"/>
                </a:lnTo>
                <a:lnTo>
                  <a:pt x="11" y="30"/>
                </a:lnTo>
                <a:lnTo>
                  <a:pt x="24" y="10"/>
                </a:lnTo>
                <a:lnTo>
                  <a:pt x="99" y="54"/>
                </a:lnTo>
                <a:lnTo>
                  <a:pt x="57" y="7"/>
                </a:lnTo>
                <a:lnTo>
                  <a:pt x="175" y="0"/>
                </a:lnTo>
                <a:lnTo>
                  <a:pt x="195" y="100"/>
                </a:lnTo>
                <a:lnTo>
                  <a:pt x="171" y="83"/>
                </a:lnTo>
                <a:lnTo>
                  <a:pt x="170" y="137"/>
                </a:lnTo>
                <a:lnTo>
                  <a:pt x="76" y="131"/>
                </a:lnTo>
                <a:lnTo>
                  <a:pt x="92" y="117"/>
                </a:lnTo>
                <a:lnTo>
                  <a:pt x="69" y="98"/>
                </a:lnTo>
                <a:lnTo>
                  <a:pt x="138" y="69"/>
                </a:lnTo>
                <a:lnTo>
                  <a:pt x="0" y="90"/>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80" name="Freeform 264"/>
          <p:cNvSpPr/>
          <p:nvPr/>
        </p:nvSpPr>
        <p:spPr bwMode="auto">
          <a:xfrm>
            <a:off x="6994795" y="2098848"/>
            <a:ext cx="146009" cy="115516"/>
          </a:xfrm>
          <a:custGeom>
            <a:avLst/>
            <a:gdLst>
              <a:gd name="T0" fmla="*/ 0 w 228"/>
              <a:gd name="T1" fmla="*/ 3 h 214"/>
              <a:gd name="T2" fmla="*/ 0 w 228"/>
              <a:gd name="T3" fmla="*/ 2 h 214"/>
              <a:gd name="T4" fmla="*/ 2 w 228"/>
              <a:gd name="T5" fmla="*/ 2 h 214"/>
              <a:gd name="T6" fmla="*/ 2 w 228"/>
              <a:gd name="T7" fmla="*/ 1 h 214"/>
              <a:gd name="T8" fmla="*/ 2 w 228"/>
              <a:gd name="T9" fmla="*/ 1 h 214"/>
              <a:gd name="T10" fmla="*/ 1 w 228"/>
              <a:gd name="T11" fmla="*/ 1 h 214"/>
              <a:gd name="T12" fmla="*/ 2 w 228"/>
              <a:gd name="T13" fmla="*/ 1 h 214"/>
              <a:gd name="T14" fmla="*/ 1 w 228"/>
              <a:gd name="T15" fmla="*/ 0 h 214"/>
              <a:gd name="T16" fmla="*/ 5 w 228"/>
              <a:gd name="T17" fmla="*/ 0 h 214"/>
              <a:gd name="T18" fmla="*/ 5 w 228"/>
              <a:gd name="T19" fmla="*/ 1 h 214"/>
              <a:gd name="T20" fmla="*/ 4 w 228"/>
              <a:gd name="T21" fmla="*/ 2 h 214"/>
              <a:gd name="T22" fmla="*/ 5 w 228"/>
              <a:gd name="T23" fmla="*/ 2 h 214"/>
              <a:gd name="T24" fmla="*/ 5 w 228"/>
              <a:gd name="T25" fmla="*/ 4 h 214"/>
              <a:gd name="T26" fmla="*/ 3 w 228"/>
              <a:gd name="T27" fmla="*/ 5 h 214"/>
              <a:gd name="T28" fmla="*/ 2 w 228"/>
              <a:gd name="T29" fmla="*/ 4 h 214"/>
              <a:gd name="T30" fmla="*/ 0 w 228"/>
              <a:gd name="T31" fmla="*/ 3 h 2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8"/>
              <a:gd name="T49" fmla="*/ 0 h 214"/>
              <a:gd name="T50" fmla="*/ 228 w 228"/>
              <a:gd name="T51" fmla="*/ 214 h 2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8" h="214">
                <a:moveTo>
                  <a:pt x="0" y="107"/>
                </a:moveTo>
                <a:lnTo>
                  <a:pt x="14" y="80"/>
                </a:lnTo>
                <a:lnTo>
                  <a:pt x="87" y="95"/>
                </a:lnTo>
                <a:lnTo>
                  <a:pt x="77" y="62"/>
                </a:lnTo>
                <a:lnTo>
                  <a:pt x="95" y="64"/>
                </a:lnTo>
                <a:lnTo>
                  <a:pt x="45" y="45"/>
                </a:lnTo>
                <a:lnTo>
                  <a:pt x="72" y="35"/>
                </a:lnTo>
                <a:lnTo>
                  <a:pt x="47" y="18"/>
                </a:lnTo>
                <a:lnTo>
                  <a:pt x="196" y="0"/>
                </a:lnTo>
                <a:lnTo>
                  <a:pt x="200" y="46"/>
                </a:lnTo>
                <a:lnTo>
                  <a:pt x="155" y="84"/>
                </a:lnTo>
                <a:lnTo>
                  <a:pt x="219" y="95"/>
                </a:lnTo>
                <a:lnTo>
                  <a:pt x="228" y="173"/>
                </a:lnTo>
                <a:lnTo>
                  <a:pt x="132" y="214"/>
                </a:lnTo>
                <a:lnTo>
                  <a:pt x="87" y="154"/>
                </a:lnTo>
                <a:lnTo>
                  <a:pt x="0" y="107"/>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81" name="Freeform 265"/>
          <p:cNvSpPr/>
          <p:nvPr/>
        </p:nvSpPr>
        <p:spPr bwMode="auto">
          <a:xfrm>
            <a:off x="7098123" y="1899480"/>
            <a:ext cx="87605" cy="58704"/>
          </a:xfrm>
          <a:custGeom>
            <a:avLst/>
            <a:gdLst>
              <a:gd name="T0" fmla="*/ 0 w 136"/>
              <a:gd name="T1" fmla="*/ 0 h 109"/>
              <a:gd name="T2" fmla="*/ 0 w 136"/>
              <a:gd name="T3" fmla="*/ 1 h 109"/>
              <a:gd name="T4" fmla="*/ 1 w 136"/>
              <a:gd name="T5" fmla="*/ 2 h 109"/>
              <a:gd name="T6" fmla="*/ 1 w 136"/>
              <a:gd name="T7" fmla="*/ 2 h 109"/>
              <a:gd name="T8" fmla="*/ 1 w 136"/>
              <a:gd name="T9" fmla="*/ 3 h 109"/>
              <a:gd name="T10" fmla="*/ 3 w 136"/>
              <a:gd name="T11" fmla="*/ 2 h 109"/>
              <a:gd name="T12" fmla="*/ 3 w 136"/>
              <a:gd name="T13" fmla="*/ 1 h 109"/>
              <a:gd name="T14" fmla="*/ 0 w 136"/>
              <a:gd name="T15" fmla="*/ 0 h 109"/>
              <a:gd name="T16" fmla="*/ 0 60000 65536"/>
              <a:gd name="T17" fmla="*/ 0 60000 65536"/>
              <a:gd name="T18" fmla="*/ 0 60000 65536"/>
              <a:gd name="T19" fmla="*/ 0 60000 65536"/>
              <a:gd name="T20" fmla="*/ 0 60000 65536"/>
              <a:gd name="T21" fmla="*/ 0 60000 65536"/>
              <a:gd name="T22" fmla="*/ 0 60000 65536"/>
              <a:gd name="T23" fmla="*/ 0 60000 65536"/>
              <a:gd name="T24" fmla="*/ 0 w 136"/>
              <a:gd name="T25" fmla="*/ 0 h 109"/>
              <a:gd name="T26" fmla="*/ 136 w 136"/>
              <a:gd name="T27" fmla="*/ 109 h 1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6" h="109">
                <a:moveTo>
                  <a:pt x="0" y="0"/>
                </a:moveTo>
                <a:lnTo>
                  <a:pt x="18" y="65"/>
                </a:lnTo>
                <a:lnTo>
                  <a:pt x="59" y="71"/>
                </a:lnTo>
                <a:lnTo>
                  <a:pt x="23" y="79"/>
                </a:lnTo>
                <a:lnTo>
                  <a:pt x="42" y="109"/>
                </a:lnTo>
                <a:lnTo>
                  <a:pt x="127" y="91"/>
                </a:lnTo>
                <a:lnTo>
                  <a:pt x="136" y="54"/>
                </a:lnTo>
                <a:lnTo>
                  <a:pt x="0" y="0"/>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82" name="Freeform 266"/>
          <p:cNvSpPr/>
          <p:nvPr/>
        </p:nvSpPr>
        <p:spPr bwMode="auto">
          <a:xfrm>
            <a:off x="7129570" y="1964361"/>
            <a:ext cx="422304" cy="130663"/>
          </a:xfrm>
          <a:custGeom>
            <a:avLst/>
            <a:gdLst>
              <a:gd name="T0" fmla="*/ 0 w 659"/>
              <a:gd name="T1" fmla="*/ 1 h 241"/>
              <a:gd name="T2" fmla="*/ 1 w 659"/>
              <a:gd name="T3" fmla="*/ 0 h 241"/>
              <a:gd name="T4" fmla="*/ 2 w 659"/>
              <a:gd name="T5" fmla="*/ 0 h 241"/>
              <a:gd name="T6" fmla="*/ 3 w 659"/>
              <a:gd name="T7" fmla="*/ 1 h 241"/>
              <a:gd name="T8" fmla="*/ 3 w 659"/>
              <a:gd name="T9" fmla="*/ 1 h 241"/>
              <a:gd name="T10" fmla="*/ 5 w 659"/>
              <a:gd name="T11" fmla="*/ 1 h 241"/>
              <a:gd name="T12" fmla="*/ 6 w 659"/>
              <a:gd name="T13" fmla="*/ 1 h 241"/>
              <a:gd name="T14" fmla="*/ 5 w 659"/>
              <a:gd name="T15" fmla="*/ 1 h 241"/>
              <a:gd name="T16" fmla="*/ 7 w 659"/>
              <a:gd name="T17" fmla="*/ 2 h 241"/>
              <a:gd name="T18" fmla="*/ 5 w 659"/>
              <a:gd name="T19" fmla="*/ 2 h 241"/>
              <a:gd name="T20" fmla="*/ 6 w 659"/>
              <a:gd name="T21" fmla="*/ 3 h 241"/>
              <a:gd name="T22" fmla="*/ 5 w 659"/>
              <a:gd name="T23" fmla="*/ 3 h 241"/>
              <a:gd name="T24" fmla="*/ 6 w 659"/>
              <a:gd name="T25" fmla="*/ 3 h 241"/>
              <a:gd name="T26" fmla="*/ 7 w 659"/>
              <a:gd name="T27" fmla="*/ 4 h 241"/>
              <a:gd name="T28" fmla="*/ 7 w 659"/>
              <a:gd name="T29" fmla="*/ 3 h 241"/>
              <a:gd name="T30" fmla="*/ 10 w 659"/>
              <a:gd name="T31" fmla="*/ 4 h 241"/>
              <a:gd name="T32" fmla="*/ 13 w 659"/>
              <a:gd name="T33" fmla="*/ 3 h 241"/>
              <a:gd name="T34" fmla="*/ 15 w 659"/>
              <a:gd name="T35" fmla="*/ 4 h 241"/>
              <a:gd name="T36" fmla="*/ 15 w 659"/>
              <a:gd name="T37" fmla="*/ 5 h 241"/>
              <a:gd name="T38" fmla="*/ 15 w 659"/>
              <a:gd name="T39" fmla="*/ 5 h 241"/>
              <a:gd name="T40" fmla="*/ 13 w 659"/>
              <a:gd name="T41" fmla="*/ 6 h 241"/>
              <a:gd name="T42" fmla="*/ 12 w 659"/>
              <a:gd name="T43" fmla="*/ 5 h 241"/>
              <a:gd name="T44" fmla="*/ 12 w 659"/>
              <a:gd name="T45" fmla="*/ 5 h 241"/>
              <a:gd name="T46" fmla="*/ 11 w 659"/>
              <a:gd name="T47" fmla="*/ 5 h 241"/>
              <a:gd name="T48" fmla="*/ 8 w 659"/>
              <a:gd name="T49" fmla="*/ 6 h 241"/>
              <a:gd name="T50" fmla="*/ 7 w 659"/>
              <a:gd name="T51" fmla="*/ 5 h 241"/>
              <a:gd name="T52" fmla="*/ 6 w 659"/>
              <a:gd name="T53" fmla="*/ 5 h 241"/>
              <a:gd name="T54" fmla="*/ 5 w 659"/>
              <a:gd name="T55" fmla="*/ 5 h 241"/>
              <a:gd name="T56" fmla="*/ 5 w 659"/>
              <a:gd name="T57" fmla="*/ 5 h 241"/>
              <a:gd name="T58" fmla="*/ 3 w 659"/>
              <a:gd name="T59" fmla="*/ 2 h 241"/>
              <a:gd name="T60" fmla="*/ 2 w 659"/>
              <a:gd name="T61" fmla="*/ 2 h 241"/>
              <a:gd name="T62" fmla="*/ 0 w 659"/>
              <a:gd name="T63" fmla="*/ 1 h 2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59"/>
              <a:gd name="T97" fmla="*/ 0 h 241"/>
              <a:gd name="T98" fmla="*/ 659 w 659"/>
              <a:gd name="T99" fmla="*/ 241 h 2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59" h="241">
                <a:moveTo>
                  <a:pt x="0" y="38"/>
                </a:moveTo>
                <a:lnTo>
                  <a:pt x="41" y="0"/>
                </a:lnTo>
                <a:lnTo>
                  <a:pt x="97" y="19"/>
                </a:lnTo>
                <a:lnTo>
                  <a:pt x="137" y="38"/>
                </a:lnTo>
                <a:lnTo>
                  <a:pt x="126" y="65"/>
                </a:lnTo>
                <a:lnTo>
                  <a:pt x="200" y="42"/>
                </a:lnTo>
                <a:lnTo>
                  <a:pt x="250" y="65"/>
                </a:lnTo>
                <a:lnTo>
                  <a:pt x="209" y="65"/>
                </a:lnTo>
                <a:lnTo>
                  <a:pt x="293" y="84"/>
                </a:lnTo>
                <a:lnTo>
                  <a:pt x="200" y="92"/>
                </a:lnTo>
                <a:lnTo>
                  <a:pt x="250" y="108"/>
                </a:lnTo>
                <a:lnTo>
                  <a:pt x="214" y="126"/>
                </a:lnTo>
                <a:lnTo>
                  <a:pt x="260" y="112"/>
                </a:lnTo>
                <a:lnTo>
                  <a:pt x="301" y="158"/>
                </a:lnTo>
                <a:lnTo>
                  <a:pt x="310" y="135"/>
                </a:lnTo>
                <a:lnTo>
                  <a:pt x="430" y="158"/>
                </a:lnTo>
                <a:lnTo>
                  <a:pt x="555" y="114"/>
                </a:lnTo>
                <a:lnTo>
                  <a:pt x="659" y="167"/>
                </a:lnTo>
                <a:lnTo>
                  <a:pt x="626" y="191"/>
                </a:lnTo>
                <a:lnTo>
                  <a:pt x="635" y="231"/>
                </a:lnTo>
                <a:lnTo>
                  <a:pt x="576" y="241"/>
                </a:lnTo>
                <a:lnTo>
                  <a:pt x="509" y="203"/>
                </a:lnTo>
                <a:lnTo>
                  <a:pt x="509" y="231"/>
                </a:lnTo>
                <a:lnTo>
                  <a:pt x="473" y="238"/>
                </a:lnTo>
                <a:lnTo>
                  <a:pt x="325" y="241"/>
                </a:lnTo>
                <a:lnTo>
                  <a:pt x="310" y="207"/>
                </a:lnTo>
                <a:lnTo>
                  <a:pt x="274" y="238"/>
                </a:lnTo>
                <a:lnTo>
                  <a:pt x="227" y="207"/>
                </a:lnTo>
                <a:lnTo>
                  <a:pt x="197" y="229"/>
                </a:lnTo>
                <a:lnTo>
                  <a:pt x="141" y="72"/>
                </a:lnTo>
                <a:lnTo>
                  <a:pt x="75" y="87"/>
                </a:lnTo>
                <a:lnTo>
                  <a:pt x="0" y="38"/>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83" name="Freeform 267"/>
          <p:cNvSpPr/>
          <p:nvPr/>
        </p:nvSpPr>
        <p:spPr bwMode="auto">
          <a:xfrm>
            <a:off x="7147541" y="1769645"/>
            <a:ext cx="271803" cy="174218"/>
          </a:xfrm>
          <a:custGeom>
            <a:avLst/>
            <a:gdLst>
              <a:gd name="T0" fmla="*/ 0 w 428"/>
              <a:gd name="T1" fmla="*/ 2 h 323"/>
              <a:gd name="T2" fmla="*/ 2 w 428"/>
              <a:gd name="T3" fmla="*/ 2 h 323"/>
              <a:gd name="T4" fmla="*/ 1 w 428"/>
              <a:gd name="T5" fmla="*/ 1 h 323"/>
              <a:gd name="T6" fmla="*/ 3 w 428"/>
              <a:gd name="T7" fmla="*/ 1 h 323"/>
              <a:gd name="T8" fmla="*/ 1 w 428"/>
              <a:gd name="T9" fmla="*/ 0 h 323"/>
              <a:gd name="T10" fmla="*/ 4 w 428"/>
              <a:gd name="T11" fmla="*/ 1 h 323"/>
              <a:gd name="T12" fmla="*/ 5 w 428"/>
              <a:gd name="T13" fmla="*/ 2 h 323"/>
              <a:gd name="T14" fmla="*/ 6 w 428"/>
              <a:gd name="T15" fmla="*/ 2 h 323"/>
              <a:gd name="T16" fmla="*/ 7 w 428"/>
              <a:gd name="T17" fmla="*/ 3 h 323"/>
              <a:gd name="T18" fmla="*/ 7 w 428"/>
              <a:gd name="T19" fmla="*/ 2 h 323"/>
              <a:gd name="T20" fmla="*/ 8 w 428"/>
              <a:gd name="T21" fmla="*/ 2 h 323"/>
              <a:gd name="T22" fmla="*/ 7 w 428"/>
              <a:gd name="T23" fmla="*/ 3 h 323"/>
              <a:gd name="T24" fmla="*/ 8 w 428"/>
              <a:gd name="T25" fmla="*/ 3 h 323"/>
              <a:gd name="T26" fmla="*/ 8 w 428"/>
              <a:gd name="T27" fmla="*/ 4 h 323"/>
              <a:gd name="T28" fmla="*/ 9 w 428"/>
              <a:gd name="T29" fmla="*/ 4 h 323"/>
              <a:gd name="T30" fmla="*/ 10 w 428"/>
              <a:gd name="T31" fmla="*/ 5 h 323"/>
              <a:gd name="T32" fmla="*/ 8 w 428"/>
              <a:gd name="T33" fmla="*/ 5 h 323"/>
              <a:gd name="T34" fmla="*/ 7 w 428"/>
              <a:gd name="T35" fmla="*/ 6 h 323"/>
              <a:gd name="T36" fmla="*/ 7 w 428"/>
              <a:gd name="T37" fmla="*/ 5 h 323"/>
              <a:gd name="T38" fmla="*/ 7 w 428"/>
              <a:gd name="T39" fmla="*/ 7 h 323"/>
              <a:gd name="T40" fmla="*/ 5 w 428"/>
              <a:gd name="T41" fmla="*/ 6 h 323"/>
              <a:gd name="T42" fmla="*/ 6 w 428"/>
              <a:gd name="T43" fmla="*/ 7 h 323"/>
              <a:gd name="T44" fmla="*/ 4 w 428"/>
              <a:gd name="T45" fmla="*/ 7 h 323"/>
              <a:gd name="T46" fmla="*/ 3 w 428"/>
              <a:gd name="T47" fmla="*/ 7 h 323"/>
              <a:gd name="T48" fmla="*/ 4 w 428"/>
              <a:gd name="T49" fmla="*/ 7 h 323"/>
              <a:gd name="T50" fmla="*/ 3 w 428"/>
              <a:gd name="T51" fmla="*/ 7 h 323"/>
              <a:gd name="T52" fmla="*/ 3 w 428"/>
              <a:gd name="T53" fmla="*/ 6 h 323"/>
              <a:gd name="T54" fmla="*/ 3 w 428"/>
              <a:gd name="T55" fmla="*/ 6 h 323"/>
              <a:gd name="T56" fmla="*/ 2 w 428"/>
              <a:gd name="T57" fmla="*/ 5 h 323"/>
              <a:gd name="T58" fmla="*/ 5 w 428"/>
              <a:gd name="T59" fmla="*/ 5 h 323"/>
              <a:gd name="T60" fmla="*/ 1 w 428"/>
              <a:gd name="T61" fmla="*/ 5 h 323"/>
              <a:gd name="T62" fmla="*/ 1 w 428"/>
              <a:gd name="T63" fmla="*/ 4 h 323"/>
              <a:gd name="T64" fmla="*/ 2 w 428"/>
              <a:gd name="T65" fmla="*/ 4 h 323"/>
              <a:gd name="T66" fmla="*/ 0 w 428"/>
              <a:gd name="T67" fmla="*/ 3 h 323"/>
              <a:gd name="T68" fmla="*/ 1 w 428"/>
              <a:gd name="T69" fmla="*/ 3 h 323"/>
              <a:gd name="T70" fmla="*/ 0 w 428"/>
              <a:gd name="T71" fmla="*/ 3 h 323"/>
              <a:gd name="T72" fmla="*/ 2 w 428"/>
              <a:gd name="T73" fmla="*/ 3 h 323"/>
              <a:gd name="T74" fmla="*/ 0 w 428"/>
              <a:gd name="T75" fmla="*/ 2 h 3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8"/>
              <a:gd name="T115" fmla="*/ 0 h 323"/>
              <a:gd name="T116" fmla="*/ 428 w 428"/>
              <a:gd name="T117" fmla="*/ 323 h 3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8" h="323">
                <a:moveTo>
                  <a:pt x="0" y="103"/>
                </a:moveTo>
                <a:lnTo>
                  <a:pt x="103" y="84"/>
                </a:lnTo>
                <a:lnTo>
                  <a:pt x="52" y="39"/>
                </a:lnTo>
                <a:lnTo>
                  <a:pt x="140" y="20"/>
                </a:lnTo>
                <a:lnTo>
                  <a:pt x="67" y="0"/>
                </a:lnTo>
                <a:lnTo>
                  <a:pt x="184" y="25"/>
                </a:lnTo>
                <a:lnTo>
                  <a:pt x="217" y="85"/>
                </a:lnTo>
                <a:lnTo>
                  <a:pt x="277" y="87"/>
                </a:lnTo>
                <a:lnTo>
                  <a:pt x="299" y="130"/>
                </a:lnTo>
                <a:lnTo>
                  <a:pt x="305" y="100"/>
                </a:lnTo>
                <a:lnTo>
                  <a:pt x="332" y="103"/>
                </a:lnTo>
                <a:lnTo>
                  <a:pt x="320" y="130"/>
                </a:lnTo>
                <a:lnTo>
                  <a:pt x="354" y="150"/>
                </a:lnTo>
                <a:lnTo>
                  <a:pt x="332" y="177"/>
                </a:lnTo>
                <a:lnTo>
                  <a:pt x="401" y="175"/>
                </a:lnTo>
                <a:lnTo>
                  <a:pt x="428" y="217"/>
                </a:lnTo>
                <a:lnTo>
                  <a:pt x="350" y="230"/>
                </a:lnTo>
                <a:lnTo>
                  <a:pt x="327" y="271"/>
                </a:lnTo>
                <a:lnTo>
                  <a:pt x="310" y="229"/>
                </a:lnTo>
                <a:lnTo>
                  <a:pt x="290" y="322"/>
                </a:lnTo>
                <a:lnTo>
                  <a:pt x="237" y="273"/>
                </a:lnTo>
                <a:lnTo>
                  <a:pt x="265" y="323"/>
                </a:lnTo>
                <a:lnTo>
                  <a:pt x="162" y="317"/>
                </a:lnTo>
                <a:lnTo>
                  <a:pt x="133" y="290"/>
                </a:lnTo>
                <a:lnTo>
                  <a:pt x="180" y="287"/>
                </a:lnTo>
                <a:lnTo>
                  <a:pt x="129" y="277"/>
                </a:lnTo>
                <a:lnTo>
                  <a:pt x="113" y="263"/>
                </a:lnTo>
                <a:lnTo>
                  <a:pt x="140" y="261"/>
                </a:lnTo>
                <a:lnTo>
                  <a:pt x="100" y="240"/>
                </a:lnTo>
                <a:lnTo>
                  <a:pt x="235" y="211"/>
                </a:lnTo>
                <a:lnTo>
                  <a:pt x="67" y="217"/>
                </a:lnTo>
                <a:lnTo>
                  <a:pt x="39" y="184"/>
                </a:lnTo>
                <a:lnTo>
                  <a:pt x="100" y="171"/>
                </a:lnTo>
                <a:lnTo>
                  <a:pt x="7" y="150"/>
                </a:lnTo>
                <a:lnTo>
                  <a:pt x="27" y="148"/>
                </a:lnTo>
                <a:lnTo>
                  <a:pt x="3" y="127"/>
                </a:lnTo>
                <a:lnTo>
                  <a:pt x="103" y="127"/>
                </a:lnTo>
                <a:lnTo>
                  <a:pt x="0" y="103"/>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84" name="Freeform 268"/>
          <p:cNvSpPr/>
          <p:nvPr/>
        </p:nvSpPr>
        <p:spPr bwMode="auto">
          <a:xfrm>
            <a:off x="7147543" y="2031794"/>
            <a:ext cx="65143" cy="55275"/>
          </a:xfrm>
          <a:custGeom>
            <a:avLst/>
            <a:gdLst>
              <a:gd name="T0" fmla="*/ 0 w 103"/>
              <a:gd name="T1" fmla="*/ 1 h 82"/>
              <a:gd name="T2" fmla="*/ 0 w 103"/>
              <a:gd name="T3" fmla="*/ 0 h 82"/>
              <a:gd name="T4" fmla="*/ 2 w 103"/>
              <a:gd name="T5" fmla="*/ 0 h 82"/>
              <a:gd name="T6" fmla="*/ 2 w 103"/>
              <a:gd name="T7" fmla="*/ 2 h 82"/>
              <a:gd name="T8" fmla="*/ 0 w 103"/>
              <a:gd name="T9" fmla="*/ 1 h 82"/>
              <a:gd name="T10" fmla="*/ 0 60000 65536"/>
              <a:gd name="T11" fmla="*/ 0 60000 65536"/>
              <a:gd name="T12" fmla="*/ 0 60000 65536"/>
              <a:gd name="T13" fmla="*/ 0 60000 65536"/>
              <a:gd name="T14" fmla="*/ 0 60000 65536"/>
              <a:gd name="T15" fmla="*/ 0 w 103"/>
              <a:gd name="T16" fmla="*/ 0 h 82"/>
              <a:gd name="T17" fmla="*/ 103 w 103"/>
              <a:gd name="T18" fmla="*/ 82 h 82"/>
            </a:gdLst>
            <a:ahLst/>
            <a:cxnLst>
              <a:cxn ang="T10">
                <a:pos x="T0" y="T1"/>
              </a:cxn>
              <a:cxn ang="T11">
                <a:pos x="T2" y="T3"/>
              </a:cxn>
              <a:cxn ang="T12">
                <a:pos x="T4" y="T5"/>
              </a:cxn>
              <a:cxn ang="T13">
                <a:pos x="T6" y="T7"/>
              </a:cxn>
              <a:cxn ang="T14">
                <a:pos x="T8" y="T9"/>
              </a:cxn>
            </a:cxnLst>
            <a:rect l="T15" t="T16" r="T17" b="T18"/>
            <a:pathLst>
              <a:path w="103" h="82">
                <a:moveTo>
                  <a:pt x="0" y="55"/>
                </a:moveTo>
                <a:lnTo>
                  <a:pt x="18" y="0"/>
                </a:lnTo>
                <a:lnTo>
                  <a:pt x="86" y="16"/>
                </a:lnTo>
                <a:lnTo>
                  <a:pt x="103" y="82"/>
                </a:lnTo>
                <a:lnTo>
                  <a:pt x="0" y="55"/>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85" name="Freeform 269"/>
          <p:cNvSpPr/>
          <p:nvPr/>
        </p:nvSpPr>
        <p:spPr bwMode="auto">
          <a:xfrm>
            <a:off x="7149790" y="1915638"/>
            <a:ext cx="71881" cy="55275"/>
          </a:xfrm>
          <a:custGeom>
            <a:avLst/>
            <a:gdLst>
              <a:gd name="T0" fmla="*/ 0 w 116"/>
              <a:gd name="T1" fmla="*/ 0 h 29"/>
              <a:gd name="T2" fmla="*/ 1 w 116"/>
              <a:gd name="T3" fmla="*/ 1 h 29"/>
              <a:gd name="T4" fmla="*/ 2 w 116"/>
              <a:gd name="T5" fmla="*/ 0 h 29"/>
              <a:gd name="T6" fmla="*/ 1 w 116"/>
              <a:gd name="T7" fmla="*/ 0 h 29"/>
              <a:gd name="T8" fmla="*/ 0 w 116"/>
              <a:gd name="T9" fmla="*/ 0 h 29"/>
              <a:gd name="T10" fmla="*/ 0 60000 65536"/>
              <a:gd name="T11" fmla="*/ 0 60000 65536"/>
              <a:gd name="T12" fmla="*/ 0 60000 65536"/>
              <a:gd name="T13" fmla="*/ 0 60000 65536"/>
              <a:gd name="T14" fmla="*/ 0 60000 65536"/>
              <a:gd name="T15" fmla="*/ 0 w 116"/>
              <a:gd name="T16" fmla="*/ 0 h 29"/>
              <a:gd name="T17" fmla="*/ 116 w 116"/>
              <a:gd name="T18" fmla="*/ 29 h 29"/>
            </a:gdLst>
            <a:ahLst/>
            <a:cxnLst>
              <a:cxn ang="T10">
                <a:pos x="T0" y="T1"/>
              </a:cxn>
              <a:cxn ang="T11">
                <a:pos x="T2" y="T3"/>
              </a:cxn>
              <a:cxn ang="T12">
                <a:pos x="T4" y="T5"/>
              </a:cxn>
              <a:cxn ang="T13">
                <a:pos x="T6" y="T7"/>
              </a:cxn>
              <a:cxn ang="T14">
                <a:pos x="T8" y="T9"/>
              </a:cxn>
            </a:cxnLst>
            <a:rect l="T15" t="T16" r="T17" b="T18"/>
            <a:pathLst>
              <a:path w="116" h="29">
                <a:moveTo>
                  <a:pt x="0" y="12"/>
                </a:moveTo>
                <a:lnTo>
                  <a:pt x="26" y="29"/>
                </a:lnTo>
                <a:lnTo>
                  <a:pt x="116" y="12"/>
                </a:lnTo>
                <a:lnTo>
                  <a:pt x="31" y="0"/>
                </a:lnTo>
                <a:lnTo>
                  <a:pt x="0" y="12"/>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86" name="Freeform 270"/>
          <p:cNvSpPr/>
          <p:nvPr/>
        </p:nvSpPr>
        <p:spPr bwMode="auto">
          <a:xfrm>
            <a:off x="7163265" y="2095812"/>
            <a:ext cx="130285" cy="94683"/>
          </a:xfrm>
          <a:custGeom>
            <a:avLst/>
            <a:gdLst>
              <a:gd name="T0" fmla="*/ 0 w 204"/>
              <a:gd name="T1" fmla="*/ 1 h 172"/>
              <a:gd name="T2" fmla="*/ 0 w 204"/>
              <a:gd name="T3" fmla="*/ 3 h 172"/>
              <a:gd name="T4" fmla="*/ 1 w 204"/>
              <a:gd name="T5" fmla="*/ 3 h 172"/>
              <a:gd name="T6" fmla="*/ 1 w 204"/>
              <a:gd name="T7" fmla="*/ 4 h 172"/>
              <a:gd name="T8" fmla="*/ 1 w 204"/>
              <a:gd name="T9" fmla="*/ 4 h 172"/>
              <a:gd name="T10" fmla="*/ 2 w 204"/>
              <a:gd name="T11" fmla="*/ 3 h 172"/>
              <a:gd name="T12" fmla="*/ 1 w 204"/>
              <a:gd name="T13" fmla="*/ 3 h 172"/>
              <a:gd name="T14" fmla="*/ 3 w 204"/>
              <a:gd name="T15" fmla="*/ 3 h 172"/>
              <a:gd name="T16" fmla="*/ 5 w 204"/>
              <a:gd name="T17" fmla="*/ 0 h 172"/>
              <a:gd name="T18" fmla="*/ 0 w 204"/>
              <a:gd name="T19" fmla="*/ 0 h 172"/>
              <a:gd name="T20" fmla="*/ 1 w 204"/>
              <a:gd name="T21" fmla="*/ 1 h 172"/>
              <a:gd name="T22" fmla="*/ 0 w 204"/>
              <a:gd name="T23" fmla="*/ 1 h 1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4"/>
              <a:gd name="T37" fmla="*/ 0 h 172"/>
              <a:gd name="T38" fmla="*/ 204 w 204"/>
              <a:gd name="T39" fmla="*/ 172 h 1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4" h="172">
                <a:moveTo>
                  <a:pt x="0" y="30"/>
                </a:moveTo>
                <a:lnTo>
                  <a:pt x="3" y="107"/>
                </a:lnTo>
                <a:lnTo>
                  <a:pt x="28" y="123"/>
                </a:lnTo>
                <a:lnTo>
                  <a:pt x="21" y="168"/>
                </a:lnTo>
                <a:lnTo>
                  <a:pt x="48" y="172"/>
                </a:lnTo>
                <a:lnTo>
                  <a:pt x="81" y="134"/>
                </a:lnTo>
                <a:lnTo>
                  <a:pt x="48" y="107"/>
                </a:lnTo>
                <a:lnTo>
                  <a:pt x="131" y="107"/>
                </a:lnTo>
                <a:lnTo>
                  <a:pt x="204" y="12"/>
                </a:lnTo>
                <a:lnTo>
                  <a:pt x="15" y="0"/>
                </a:lnTo>
                <a:lnTo>
                  <a:pt x="38" y="31"/>
                </a:lnTo>
                <a:lnTo>
                  <a:pt x="0" y="30"/>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87" name="Freeform 271"/>
          <p:cNvSpPr/>
          <p:nvPr/>
        </p:nvSpPr>
        <p:spPr bwMode="auto">
          <a:xfrm>
            <a:off x="7250870" y="1651654"/>
            <a:ext cx="750264" cy="374950"/>
          </a:xfrm>
          <a:custGeom>
            <a:avLst/>
            <a:gdLst>
              <a:gd name="T0" fmla="*/ 1 w 1173"/>
              <a:gd name="T1" fmla="*/ 4 h 695"/>
              <a:gd name="T2" fmla="*/ 3 w 1173"/>
              <a:gd name="T3" fmla="*/ 5 h 695"/>
              <a:gd name="T4" fmla="*/ 7 w 1173"/>
              <a:gd name="T5" fmla="*/ 5 h 695"/>
              <a:gd name="T6" fmla="*/ 6 w 1173"/>
              <a:gd name="T7" fmla="*/ 5 h 695"/>
              <a:gd name="T8" fmla="*/ 5 w 1173"/>
              <a:gd name="T9" fmla="*/ 6 h 695"/>
              <a:gd name="T10" fmla="*/ 7 w 1173"/>
              <a:gd name="T11" fmla="*/ 6 h 695"/>
              <a:gd name="T12" fmla="*/ 11 w 1173"/>
              <a:gd name="T13" fmla="*/ 5 h 695"/>
              <a:gd name="T14" fmla="*/ 15 w 1173"/>
              <a:gd name="T15" fmla="*/ 5 h 695"/>
              <a:gd name="T16" fmla="*/ 11 w 1173"/>
              <a:gd name="T17" fmla="*/ 8 h 695"/>
              <a:gd name="T18" fmla="*/ 5 w 1173"/>
              <a:gd name="T19" fmla="*/ 7 h 695"/>
              <a:gd name="T20" fmla="*/ 5 w 1173"/>
              <a:gd name="T21" fmla="*/ 8 h 695"/>
              <a:gd name="T22" fmla="*/ 9 w 1173"/>
              <a:gd name="T23" fmla="*/ 10 h 695"/>
              <a:gd name="T24" fmla="*/ 6 w 1173"/>
              <a:gd name="T25" fmla="*/ 10 h 695"/>
              <a:gd name="T26" fmla="*/ 5 w 1173"/>
              <a:gd name="T27" fmla="*/ 11 h 695"/>
              <a:gd name="T28" fmla="*/ 7 w 1173"/>
              <a:gd name="T29" fmla="*/ 11 h 695"/>
              <a:gd name="T30" fmla="*/ 5 w 1173"/>
              <a:gd name="T31" fmla="*/ 12 h 695"/>
              <a:gd name="T32" fmla="*/ 6 w 1173"/>
              <a:gd name="T33" fmla="*/ 13 h 695"/>
              <a:gd name="T34" fmla="*/ 7 w 1173"/>
              <a:gd name="T35" fmla="*/ 14 h 695"/>
              <a:gd name="T36" fmla="*/ 5 w 1173"/>
              <a:gd name="T37" fmla="*/ 14 h 695"/>
              <a:gd name="T38" fmla="*/ 3 w 1173"/>
              <a:gd name="T39" fmla="*/ 15 h 695"/>
              <a:gd name="T40" fmla="*/ 6 w 1173"/>
              <a:gd name="T41" fmla="*/ 16 h 695"/>
              <a:gd name="T42" fmla="*/ 7 w 1173"/>
              <a:gd name="T43" fmla="*/ 15 h 695"/>
              <a:gd name="T44" fmla="*/ 9 w 1173"/>
              <a:gd name="T45" fmla="*/ 15 h 695"/>
              <a:gd name="T46" fmla="*/ 10 w 1173"/>
              <a:gd name="T47" fmla="*/ 16 h 695"/>
              <a:gd name="T48" fmla="*/ 11 w 1173"/>
              <a:gd name="T49" fmla="*/ 15 h 695"/>
              <a:gd name="T50" fmla="*/ 12 w 1173"/>
              <a:gd name="T51" fmla="*/ 14 h 695"/>
              <a:gd name="T52" fmla="*/ 14 w 1173"/>
              <a:gd name="T53" fmla="*/ 12 h 695"/>
              <a:gd name="T54" fmla="*/ 15 w 1173"/>
              <a:gd name="T55" fmla="*/ 11 h 695"/>
              <a:gd name="T56" fmla="*/ 15 w 1173"/>
              <a:gd name="T57" fmla="*/ 10 h 695"/>
              <a:gd name="T58" fmla="*/ 13 w 1173"/>
              <a:gd name="T59" fmla="*/ 10 h 695"/>
              <a:gd name="T60" fmla="*/ 13 w 1173"/>
              <a:gd name="T61" fmla="*/ 9 h 695"/>
              <a:gd name="T62" fmla="*/ 18 w 1173"/>
              <a:gd name="T63" fmla="*/ 8 h 695"/>
              <a:gd name="T64" fmla="*/ 19 w 1173"/>
              <a:gd name="T65" fmla="*/ 7 h 695"/>
              <a:gd name="T66" fmla="*/ 24 w 1173"/>
              <a:gd name="T67" fmla="*/ 4 h 695"/>
              <a:gd name="T68" fmla="*/ 20 w 1173"/>
              <a:gd name="T69" fmla="*/ 4 h 695"/>
              <a:gd name="T70" fmla="*/ 27 w 1173"/>
              <a:gd name="T71" fmla="*/ 3 h 695"/>
              <a:gd name="T72" fmla="*/ 25 w 1173"/>
              <a:gd name="T73" fmla="*/ 1 h 695"/>
              <a:gd name="T74" fmla="*/ 16 w 1173"/>
              <a:gd name="T75" fmla="*/ 0 h 695"/>
              <a:gd name="T76" fmla="*/ 15 w 1173"/>
              <a:gd name="T77" fmla="*/ 0 h 695"/>
              <a:gd name="T78" fmla="*/ 13 w 1173"/>
              <a:gd name="T79" fmla="*/ 2 h 695"/>
              <a:gd name="T80" fmla="*/ 10 w 1173"/>
              <a:gd name="T81" fmla="*/ 1 h 695"/>
              <a:gd name="T82" fmla="*/ 8 w 1173"/>
              <a:gd name="T83" fmla="*/ 1 h 695"/>
              <a:gd name="T84" fmla="*/ 9 w 1173"/>
              <a:gd name="T85" fmla="*/ 3 h 695"/>
              <a:gd name="T86" fmla="*/ 6 w 1173"/>
              <a:gd name="T87" fmla="*/ 3 h 6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73"/>
              <a:gd name="T133" fmla="*/ 0 h 695"/>
              <a:gd name="T134" fmla="*/ 1173 w 1173"/>
              <a:gd name="T135" fmla="*/ 695 h 69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73" h="695">
                <a:moveTo>
                  <a:pt x="0" y="165"/>
                </a:moveTo>
                <a:lnTo>
                  <a:pt x="104" y="165"/>
                </a:lnTo>
                <a:lnTo>
                  <a:pt x="67" y="189"/>
                </a:lnTo>
                <a:lnTo>
                  <a:pt x="211" y="170"/>
                </a:lnTo>
                <a:lnTo>
                  <a:pt x="87" y="189"/>
                </a:lnTo>
                <a:lnTo>
                  <a:pt x="126" y="201"/>
                </a:lnTo>
                <a:lnTo>
                  <a:pt x="84" y="204"/>
                </a:lnTo>
                <a:lnTo>
                  <a:pt x="102" y="223"/>
                </a:lnTo>
                <a:lnTo>
                  <a:pt x="287" y="195"/>
                </a:lnTo>
                <a:lnTo>
                  <a:pt x="104" y="238"/>
                </a:lnTo>
                <a:lnTo>
                  <a:pt x="183" y="272"/>
                </a:lnTo>
                <a:lnTo>
                  <a:pt x="255" y="222"/>
                </a:lnTo>
                <a:lnTo>
                  <a:pt x="379" y="214"/>
                </a:lnTo>
                <a:lnTo>
                  <a:pt x="249" y="232"/>
                </a:lnTo>
                <a:lnTo>
                  <a:pt x="219" y="272"/>
                </a:lnTo>
                <a:lnTo>
                  <a:pt x="294" y="276"/>
                </a:lnTo>
                <a:lnTo>
                  <a:pt x="379" y="237"/>
                </a:lnTo>
                <a:lnTo>
                  <a:pt x="322" y="273"/>
                </a:lnTo>
                <a:lnTo>
                  <a:pt x="379" y="273"/>
                </a:lnTo>
                <a:lnTo>
                  <a:pt x="467" y="246"/>
                </a:lnTo>
                <a:lnTo>
                  <a:pt x="456" y="205"/>
                </a:lnTo>
                <a:lnTo>
                  <a:pt x="551" y="176"/>
                </a:lnTo>
                <a:lnTo>
                  <a:pt x="481" y="241"/>
                </a:lnTo>
                <a:lnTo>
                  <a:pt x="631" y="228"/>
                </a:lnTo>
                <a:lnTo>
                  <a:pt x="328" y="293"/>
                </a:lnTo>
                <a:lnTo>
                  <a:pt x="396" y="360"/>
                </a:lnTo>
                <a:lnTo>
                  <a:pt x="458" y="360"/>
                </a:lnTo>
                <a:lnTo>
                  <a:pt x="427" y="373"/>
                </a:lnTo>
                <a:lnTo>
                  <a:pt x="307" y="304"/>
                </a:lnTo>
                <a:lnTo>
                  <a:pt x="209" y="293"/>
                </a:lnTo>
                <a:lnTo>
                  <a:pt x="207" y="322"/>
                </a:lnTo>
                <a:lnTo>
                  <a:pt x="253" y="337"/>
                </a:lnTo>
                <a:lnTo>
                  <a:pt x="208" y="346"/>
                </a:lnTo>
                <a:lnTo>
                  <a:pt x="328" y="423"/>
                </a:lnTo>
                <a:lnTo>
                  <a:pt x="279" y="426"/>
                </a:lnTo>
                <a:lnTo>
                  <a:pt x="399" y="431"/>
                </a:lnTo>
                <a:lnTo>
                  <a:pt x="332" y="448"/>
                </a:lnTo>
                <a:lnTo>
                  <a:pt x="368" y="473"/>
                </a:lnTo>
                <a:lnTo>
                  <a:pt x="260" y="434"/>
                </a:lnTo>
                <a:lnTo>
                  <a:pt x="198" y="450"/>
                </a:lnTo>
                <a:lnTo>
                  <a:pt x="172" y="512"/>
                </a:lnTo>
                <a:lnTo>
                  <a:pt x="235" y="491"/>
                </a:lnTo>
                <a:lnTo>
                  <a:pt x="222" y="514"/>
                </a:lnTo>
                <a:lnTo>
                  <a:pt x="245" y="514"/>
                </a:lnTo>
                <a:lnTo>
                  <a:pt x="283" y="466"/>
                </a:lnTo>
                <a:lnTo>
                  <a:pt x="269" y="506"/>
                </a:lnTo>
                <a:lnTo>
                  <a:pt x="304" y="511"/>
                </a:lnTo>
                <a:lnTo>
                  <a:pt x="239" y="530"/>
                </a:lnTo>
                <a:lnTo>
                  <a:pt x="279" y="531"/>
                </a:lnTo>
                <a:lnTo>
                  <a:pt x="245" y="542"/>
                </a:lnTo>
                <a:lnTo>
                  <a:pt x="273" y="568"/>
                </a:lnTo>
                <a:lnTo>
                  <a:pt x="322" y="568"/>
                </a:lnTo>
                <a:lnTo>
                  <a:pt x="368" y="521"/>
                </a:lnTo>
                <a:lnTo>
                  <a:pt x="287" y="590"/>
                </a:lnTo>
                <a:lnTo>
                  <a:pt x="208" y="535"/>
                </a:lnTo>
                <a:lnTo>
                  <a:pt x="143" y="545"/>
                </a:lnTo>
                <a:lnTo>
                  <a:pt x="199" y="602"/>
                </a:lnTo>
                <a:lnTo>
                  <a:pt x="102" y="632"/>
                </a:lnTo>
                <a:lnTo>
                  <a:pt x="112" y="673"/>
                </a:lnTo>
                <a:lnTo>
                  <a:pt x="129" y="637"/>
                </a:lnTo>
                <a:lnTo>
                  <a:pt x="134" y="673"/>
                </a:lnTo>
                <a:lnTo>
                  <a:pt x="200" y="656"/>
                </a:lnTo>
                <a:lnTo>
                  <a:pt x="249" y="690"/>
                </a:lnTo>
                <a:lnTo>
                  <a:pt x="284" y="687"/>
                </a:lnTo>
                <a:lnTo>
                  <a:pt x="259" y="660"/>
                </a:lnTo>
                <a:lnTo>
                  <a:pt x="328" y="668"/>
                </a:lnTo>
                <a:lnTo>
                  <a:pt x="322" y="642"/>
                </a:lnTo>
                <a:lnTo>
                  <a:pt x="352" y="673"/>
                </a:lnTo>
                <a:lnTo>
                  <a:pt x="371" y="667"/>
                </a:lnTo>
                <a:lnTo>
                  <a:pt x="360" y="648"/>
                </a:lnTo>
                <a:lnTo>
                  <a:pt x="417" y="667"/>
                </a:lnTo>
                <a:lnTo>
                  <a:pt x="418" y="695"/>
                </a:lnTo>
                <a:lnTo>
                  <a:pt x="517" y="667"/>
                </a:lnTo>
                <a:lnTo>
                  <a:pt x="536" y="627"/>
                </a:lnTo>
                <a:lnTo>
                  <a:pt x="489" y="637"/>
                </a:lnTo>
                <a:lnTo>
                  <a:pt x="489" y="598"/>
                </a:lnTo>
                <a:lnTo>
                  <a:pt x="379" y="596"/>
                </a:lnTo>
                <a:lnTo>
                  <a:pt x="526" y="588"/>
                </a:lnTo>
                <a:lnTo>
                  <a:pt x="549" y="560"/>
                </a:lnTo>
                <a:lnTo>
                  <a:pt x="526" y="526"/>
                </a:lnTo>
                <a:lnTo>
                  <a:pt x="610" y="530"/>
                </a:lnTo>
                <a:lnTo>
                  <a:pt x="628" y="514"/>
                </a:lnTo>
                <a:lnTo>
                  <a:pt x="571" y="506"/>
                </a:lnTo>
                <a:lnTo>
                  <a:pt x="647" y="500"/>
                </a:lnTo>
                <a:lnTo>
                  <a:pt x="597" y="477"/>
                </a:lnTo>
                <a:lnTo>
                  <a:pt x="656" y="462"/>
                </a:lnTo>
                <a:lnTo>
                  <a:pt x="653" y="444"/>
                </a:lnTo>
                <a:lnTo>
                  <a:pt x="543" y="434"/>
                </a:lnTo>
                <a:lnTo>
                  <a:pt x="605" y="418"/>
                </a:lnTo>
                <a:lnTo>
                  <a:pt x="541" y="414"/>
                </a:lnTo>
                <a:lnTo>
                  <a:pt x="656" y="426"/>
                </a:lnTo>
                <a:lnTo>
                  <a:pt x="660" y="407"/>
                </a:lnTo>
                <a:lnTo>
                  <a:pt x="541" y="400"/>
                </a:lnTo>
                <a:lnTo>
                  <a:pt x="700" y="373"/>
                </a:lnTo>
                <a:lnTo>
                  <a:pt x="654" y="349"/>
                </a:lnTo>
                <a:lnTo>
                  <a:pt x="774" y="360"/>
                </a:lnTo>
                <a:lnTo>
                  <a:pt x="808" y="322"/>
                </a:lnTo>
                <a:lnTo>
                  <a:pt x="751" y="319"/>
                </a:lnTo>
                <a:lnTo>
                  <a:pt x="825" y="316"/>
                </a:lnTo>
                <a:lnTo>
                  <a:pt x="817" y="287"/>
                </a:lnTo>
                <a:lnTo>
                  <a:pt x="853" y="293"/>
                </a:lnTo>
                <a:lnTo>
                  <a:pt x="1050" y="178"/>
                </a:lnTo>
                <a:lnTo>
                  <a:pt x="833" y="220"/>
                </a:lnTo>
                <a:lnTo>
                  <a:pt x="952" y="170"/>
                </a:lnTo>
                <a:lnTo>
                  <a:pt x="879" y="176"/>
                </a:lnTo>
                <a:lnTo>
                  <a:pt x="863" y="153"/>
                </a:lnTo>
                <a:lnTo>
                  <a:pt x="998" y="165"/>
                </a:lnTo>
                <a:lnTo>
                  <a:pt x="1173" y="107"/>
                </a:lnTo>
                <a:lnTo>
                  <a:pt x="1171" y="78"/>
                </a:lnTo>
                <a:lnTo>
                  <a:pt x="1099" y="78"/>
                </a:lnTo>
                <a:lnTo>
                  <a:pt x="1082" y="28"/>
                </a:lnTo>
                <a:lnTo>
                  <a:pt x="879" y="51"/>
                </a:lnTo>
                <a:lnTo>
                  <a:pt x="964" y="19"/>
                </a:lnTo>
                <a:lnTo>
                  <a:pt x="699" y="0"/>
                </a:lnTo>
                <a:lnTo>
                  <a:pt x="677" y="24"/>
                </a:lnTo>
                <a:lnTo>
                  <a:pt x="698" y="36"/>
                </a:lnTo>
                <a:lnTo>
                  <a:pt x="647" y="13"/>
                </a:lnTo>
                <a:lnTo>
                  <a:pt x="528" y="15"/>
                </a:lnTo>
                <a:lnTo>
                  <a:pt x="613" y="62"/>
                </a:lnTo>
                <a:lnTo>
                  <a:pt x="582" y="78"/>
                </a:lnTo>
                <a:lnTo>
                  <a:pt x="541" y="27"/>
                </a:lnTo>
                <a:lnTo>
                  <a:pt x="430" y="23"/>
                </a:lnTo>
                <a:lnTo>
                  <a:pt x="451" y="44"/>
                </a:lnTo>
                <a:lnTo>
                  <a:pt x="369" y="36"/>
                </a:lnTo>
                <a:lnTo>
                  <a:pt x="411" y="70"/>
                </a:lnTo>
                <a:lnTo>
                  <a:pt x="343" y="50"/>
                </a:lnTo>
                <a:lnTo>
                  <a:pt x="366" y="70"/>
                </a:lnTo>
                <a:lnTo>
                  <a:pt x="326" y="78"/>
                </a:lnTo>
                <a:lnTo>
                  <a:pt x="411" y="123"/>
                </a:lnTo>
                <a:lnTo>
                  <a:pt x="227" y="72"/>
                </a:lnTo>
                <a:lnTo>
                  <a:pt x="182" y="108"/>
                </a:lnTo>
                <a:lnTo>
                  <a:pt x="254" y="126"/>
                </a:lnTo>
                <a:lnTo>
                  <a:pt x="134" y="112"/>
                </a:lnTo>
                <a:lnTo>
                  <a:pt x="0" y="165"/>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88" name="Freeform 272"/>
          <p:cNvSpPr/>
          <p:nvPr/>
        </p:nvSpPr>
        <p:spPr bwMode="auto">
          <a:xfrm>
            <a:off x="7298044" y="2041148"/>
            <a:ext cx="700845" cy="486678"/>
          </a:xfrm>
          <a:custGeom>
            <a:avLst/>
            <a:gdLst>
              <a:gd name="T0" fmla="*/ 0 w 1094"/>
              <a:gd name="T1" fmla="*/ 2 h 902"/>
              <a:gd name="T2" fmla="*/ 3 w 1094"/>
              <a:gd name="T3" fmla="*/ 0 h 902"/>
              <a:gd name="T4" fmla="*/ 3 w 1094"/>
              <a:gd name="T5" fmla="*/ 2 h 902"/>
              <a:gd name="T6" fmla="*/ 4 w 1094"/>
              <a:gd name="T7" fmla="*/ 5 h 902"/>
              <a:gd name="T8" fmla="*/ 5 w 1094"/>
              <a:gd name="T9" fmla="*/ 5 h 902"/>
              <a:gd name="T10" fmla="*/ 4 w 1094"/>
              <a:gd name="T11" fmla="*/ 4 h 902"/>
              <a:gd name="T12" fmla="*/ 4 w 1094"/>
              <a:gd name="T13" fmla="*/ 2 h 902"/>
              <a:gd name="T14" fmla="*/ 4 w 1094"/>
              <a:gd name="T15" fmla="*/ 1 h 902"/>
              <a:gd name="T16" fmla="*/ 4 w 1094"/>
              <a:gd name="T17" fmla="*/ 1 h 902"/>
              <a:gd name="T18" fmla="*/ 7 w 1094"/>
              <a:gd name="T19" fmla="*/ 0 h 902"/>
              <a:gd name="T20" fmla="*/ 8 w 1094"/>
              <a:gd name="T21" fmla="*/ 1 h 902"/>
              <a:gd name="T22" fmla="*/ 8 w 1094"/>
              <a:gd name="T23" fmla="*/ 4 h 902"/>
              <a:gd name="T24" fmla="*/ 10 w 1094"/>
              <a:gd name="T25" fmla="*/ 3 h 902"/>
              <a:gd name="T26" fmla="*/ 13 w 1094"/>
              <a:gd name="T27" fmla="*/ 3 h 902"/>
              <a:gd name="T28" fmla="*/ 13 w 1094"/>
              <a:gd name="T29" fmla="*/ 4 h 902"/>
              <a:gd name="T30" fmla="*/ 14 w 1094"/>
              <a:gd name="T31" fmla="*/ 5 h 902"/>
              <a:gd name="T32" fmla="*/ 15 w 1094"/>
              <a:gd name="T33" fmla="*/ 4 h 902"/>
              <a:gd name="T34" fmla="*/ 17 w 1094"/>
              <a:gd name="T35" fmla="*/ 5 h 902"/>
              <a:gd name="T36" fmla="*/ 17 w 1094"/>
              <a:gd name="T37" fmla="*/ 5 h 902"/>
              <a:gd name="T38" fmla="*/ 18 w 1094"/>
              <a:gd name="T39" fmla="*/ 6 h 902"/>
              <a:gd name="T40" fmla="*/ 19 w 1094"/>
              <a:gd name="T41" fmla="*/ 6 h 902"/>
              <a:gd name="T42" fmla="*/ 19 w 1094"/>
              <a:gd name="T43" fmla="*/ 7 h 902"/>
              <a:gd name="T44" fmla="*/ 19 w 1094"/>
              <a:gd name="T45" fmla="*/ 7 h 902"/>
              <a:gd name="T46" fmla="*/ 19 w 1094"/>
              <a:gd name="T47" fmla="*/ 8 h 902"/>
              <a:gd name="T48" fmla="*/ 19 w 1094"/>
              <a:gd name="T49" fmla="*/ 9 h 902"/>
              <a:gd name="T50" fmla="*/ 19 w 1094"/>
              <a:gd name="T51" fmla="*/ 10 h 902"/>
              <a:gd name="T52" fmla="*/ 23 w 1094"/>
              <a:gd name="T53" fmla="*/ 11 h 902"/>
              <a:gd name="T54" fmla="*/ 24 w 1094"/>
              <a:gd name="T55" fmla="*/ 12 h 902"/>
              <a:gd name="T56" fmla="*/ 25 w 1094"/>
              <a:gd name="T57" fmla="*/ 13 h 902"/>
              <a:gd name="T58" fmla="*/ 25 w 1094"/>
              <a:gd name="T59" fmla="*/ 14 h 902"/>
              <a:gd name="T60" fmla="*/ 25 w 1094"/>
              <a:gd name="T61" fmla="*/ 15 h 902"/>
              <a:gd name="T62" fmla="*/ 23 w 1094"/>
              <a:gd name="T63" fmla="*/ 16 h 902"/>
              <a:gd name="T64" fmla="*/ 19 w 1094"/>
              <a:gd name="T65" fmla="*/ 14 h 902"/>
              <a:gd name="T66" fmla="*/ 20 w 1094"/>
              <a:gd name="T67" fmla="*/ 15 h 902"/>
              <a:gd name="T68" fmla="*/ 21 w 1094"/>
              <a:gd name="T69" fmla="*/ 16 h 902"/>
              <a:gd name="T70" fmla="*/ 22 w 1094"/>
              <a:gd name="T71" fmla="*/ 17 h 902"/>
              <a:gd name="T72" fmla="*/ 23 w 1094"/>
              <a:gd name="T73" fmla="*/ 20 h 902"/>
              <a:gd name="T74" fmla="*/ 21 w 1094"/>
              <a:gd name="T75" fmla="*/ 21 h 902"/>
              <a:gd name="T76" fmla="*/ 16 w 1094"/>
              <a:gd name="T77" fmla="*/ 18 h 902"/>
              <a:gd name="T78" fmla="*/ 15 w 1094"/>
              <a:gd name="T79" fmla="*/ 18 h 902"/>
              <a:gd name="T80" fmla="*/ 14 w 1094"/>
              <a:gd name="T81" fmla="*/ 16 h 902"/>
              <a:gd name="T82" fmla="*/ 13 w 1094"/>
              <a:gd name="T83" fmla="*/ 17 h 902"/>
              <a:gd name="T84" fmla="*/ 11 w 1094"/>
              <a:gd name="T85" fmla="*/ 17 h 902"/>
              <a:gd name="T86" fmla="*/ 15 w 1094"/>
              <a:gd name="T87" fmla="*/ 15 h 902"/>
              <a:gd name="T88" fmla="*/ 16 w 1094"/>
              <a:gd name="T89" fmla="*/ 12 h 902"/>
              <a:gd name="T90" fmla="*/ 13 w 1094"/>
              <a:gd name="T91" fmla="*/ 9 h 902"/>
              <a:gd name="T92" fmla="*/ 12 w 1094"/>
              <a:gd name="T93" fmla="*/ 10 h 902"/>
              <a:gd name="T94" fmla="*/ 13 w 1094"/>
              <a:gd name="T95" fmla="*/ 9 h 902"/>
              <a:gd name="T96" fmla="*/ 11 w 1094"/>
              <a:gd name="T97" fmla="*/ 7 h 902"/>
              <a:gd name="T98" fmla="*/ 10 w 1094"/>
              <a:gd name="T99" fmla="*/ 7 h 902"/>
              <a:gd name="T100" fmla="*/ 8 w 1094"/>
              <a:gd name="T101" fmla="*/ 8 h 902"/>
              <a:gd name="T102" fmla="*/ 1 w 1094"/>
              <a:gd name="T103" fmla="*/ 5 h 902"/>
              <a:gd name="T104" fmla="*/ 0 w 1094"/>
              <a:gd name="T105" fmla="*/ 5 h 9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94"/>
              <a:gd name="T160" fmla="*/ 0 h 902"/>
              <a:gd name="T161" fmla="*/ 1094 w 1094"/>
              <a:gd name="T162" fmla="*/ 902 h 90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94" h="902">
                <a:moveTo>
                  <a:pt x="0" y="202"/>
                </a:moveTo>
                <a:lnTo>
                  <a:pt x="9" y="103"/>
                </a:lnTo>
                <a:lnTo>
                  <a:pt x="54" y="31"/>
                </a:lnTo>
                <a:lnTo>
                  <a:pt x="130" y="0"/>
                </a:lnTo>
                <a:lnTo>
                  <a:pt x="191" y="14"/>
                </a:lnTo>
                <a:lnTo>
                  <a:pt x="125" y="103"/>
                </a:lnTo>
                <a:lnTo>
                  <a:pt x="144" y="158"/>
                </a:lnTo>
                <a:lnTo>
                  <a:pt x="191" y="212"/>
                </a:lnTo>
                <a:lnTo>
                  <a:pt x="130" y="231"/>
                </a:lnTo>
                <a:lnTo>
                  <a:pt x="195" y="230"/>
                </a:lnTo>
                <a:lnTo>
                  <a:pt x="204" y="184"/>
                </a:lnTo>
                <a:lnTo>
                  <a:pt x="155" y="156"/>
                </a:lnTo>
                <a:lnTo>
                  <a:pt x="195" y="123"/>
                </a:lnTo>
                <a:lnTo>
                  <a:pt x="166" y="78"/>
                </a:lnTo>
                <a:lnTo>
                  <a:pt x="229" y="89"/>
                </a:lnTo>
                <a:lnTo>
                  <a:pt x="170" y="68"/>
                </a:lnTo>
                <a:lnTo>
                  <a:pt x="236" y="73"/>
                </a:lnTo>
                <a:lnTo>
                  <a:pt x="190" y="42"/>
                </a:lnTo>
                <a:lnTo>
                  <a:pt x="242" y="43"/>
                </a:lnTo>
                <a:lnTo>
                  <a:pt x="279" y="14"/>
                </a:lnTo>
                <a:lnTo>
                  <a:pt x="324" y="11"/>
                </a:lnTo>
                <a:lnTo>
                  <a:pt x="326" y="51"/>
                </a:lnTo>
                <a:lnTo>
                  <a:pt x="358" y="68"/>
                </a:lnTo>
                <a:lnTo>
                  <a:pt x="348" y="158"/>
                </a:lnTo>
                <a:lnTo>
                  <a:pt x="392" y="115"/>
                </a:lnTo>
                <a:lnTo>
                  <a:pt x="414" y="134"/>
                </a:lnTo>
                <a:lnTo>
                  <a:pt x="476" y="91"/>
                </a:lnTo>
                <a:lnTo>
                  <a:pt x="564" y="115"/>
                </a:lnTo>
                <a:lnTo>
                  <a:pt x="603" y="158"/>
                </a:lnTo>
                <a:lnTo>
                  <a:pt x="575" y="184"/>
                </a:lnTo>
                <a:lnTo>
                  <a:pt x="630" y="173"/>
                </a:lnTo>
                <a:lnTo>
                  <a:pt x="614" y="199"/>
                </a:lnTo>
                <a:lnTo>
                  <a:pt x="646" y="212"/>
                </a:lnTo>
                <a:lnTo>
                  <a:pt x="671" y="180"/>
                </a:lnTo>
                <a:lnTo>
                  <a:pt x="711" y="196"/>
                </a:lnTo>
                <a:lnTo>
                  <a:pt x="724" y="222"/>
                </a:lnTo>
                <a:lnTo>
                  <a:pt x="690" y="230"/>
                </a:lnTo>
                <a:lnTo>
                  <a:pt x="742" y="230"/>
                </a:lnTo>
                <a:lnTo>
                  <a:pt x="733" y="265"/>
                </a:lnTo>
                <a:lnTo>
                  <a:pt x="772" y="246"/>
                </a:lnTo>
                <a:lnTo>
                  <a:pt x="748" y="276"/>
                </a:lnTo>
                <a:lnTo>
                  <a:pt x="826" y="268"/>
                </a:lnTo>
                <a:lnTo>
                  <a:pt x="782" y="299"/>
                </a:lnTo>
                <a:lnTo>
                  <a:pt x="820" y="299"/>
                </a:lnTo>
                <a:lnTo>
                  <a:pt x="804" y="321"/>
                </a:lnTo>
                <a:lnTo>
                  <a:pt x="838" y="291"/>
                </a:lnTo>
                <a:lnTo>
                  <a:pt x="874" y="322"/>
                </a:lnTo>
                <a:lnTo>
                  <a:pt x="810" y="348"/>
                </a:lnTo>
                <a:lnTo>
                  <a:pt x="900" y="371"/>
                </a:lnTo>
                <a:lnTo>
                  <a:pt x="825" y="379"/>
                </a:lnTo>
                <a:lnTo>
                  <a:pt x="853" y="391"/>
                </a:lnTo>
                <a:lnTo>
                  <a:pt x="829" y="419"/>
                </a:lnTo>
                <a:lnTo>
                  <a:pt x="921" y="473"/>
                </a:lnTo>
                <a:lnTo>
                  <a:pt x="968" y="464"/>
                </a:lnTo>
                <a:lnTo>
                  <a:pt x="986" y="529"/>
                </a:lnTo>
                <a:lnTo>
                  <a:pt x="1031" y="523"/>
                </a:lnTo>
                <a:lnTo>
                  <a:pt x="1029" y="551"/>
                </a:lnTo>
                <a:lnTo>
                  <a:pt x="1094" y="565"/>
                </a:lnTo>
                <a:lnTo>
                  <a:pt x="1086" y="599"/>
                </a:lnTo>
                <a:lnTo>
                  <a:pt x="1053" y="594"/>
                </a:lnTo>
                <a:lnTo>
                  <a:pt x="1068" y="614"/>
                </a:lnTo>
                <a:lnTo>
                  <a:pt x="1052" y="647"/>
                </a:lnTo>
                <a:lnTo>
                  <a:pt x="1020" y="632"/>
                </a:lnTo>
                <a:lnTo>
                  <a:pt x="1013" y="697"/>
                </a:lnTo>
                <a:lnTo>
                  <a:pt x="888" y="578"/>
                </a:lnTo>
                <a:lnTo>
                  <a:pt x="842" y="588"/>
                </a:lnTo>
                <a:lnTo>
                  <a:pt x="874" y="618"/>
                </a:lnTo>
                <a:lnTo>
                  <a:pt x="849" y="647"/>
                </a:lnTo>
                <a:lnTo>
                  <a:pt x="868" y="645"/>
                </a:lnTo>
                <a:lnTo>
                  <a:pt x="895" y="703"/>
                </a:lnTo>
                <a:lnTo>
                  <a:pt x="956" y="717"/>
                </a:lnTo>
                <a:lnTo>
                  <a:pt x="950" y="751"/>
                </a:lnTo>
                <a:lnTo>
                  <a:pt x="983" y="778"/>
                </a:lnTo>
                <a:lnTo>
                  <a:pt x="969" y="858"/>
                </a:lnTo>
                <a:lnTo>
                  <a:pt x="810" y="775"/>
                </a:lnTo>
                <a:lnTo>
                  <a:pt x="916" y="902"/>
                </a:lnTo>
                <a:lnTo>
                  <a:pt x="719" y="832"/>
                </a:lnTo>
                <a:lnTo>
                  <a:pt x="691" y="789"/>
                </a:lnTo>
                <a:lnTo>
                  <a:pt x="718" y="785"/>
                </a:lnTo>
                <a:lnTo>
                  <a:pt x="654" y="762"/>
                </a:lnTo>
                <a:lnTo>
                  <a:pt x="635" y="713"/>
                </a:lnTo>
                <a:lnTo>
                  <a:pt x="584" y="697"/>
                </a:lnTo>
                <a:lnTo>
                  <a:pt x="581" y="729"/>
                </a:lnTo>
                <a:lnTo>
                  <a:pt x="553" y="713"/>
                </a:lnTo>
                <a:lnTo>
                  <a:pt x="512" y="744"/>
                </a:lnTo>
                <a:lnTo>
                  <a:pt x="457" y="713"/>
                </a:lnTo>
                <a:lnTo>
                  <a:pt x="483" y="657"/>
                </a:lnTo>
                <a:lnTo>
                  <a:pt x="630" y="657"/>
                </a:lnTo>
                <a:lnTo>
                  <a:pt x="594" y="602"/>
                </a:lnTo>
                <a:lnTo>
                  <a:pt x="677" y="523"/>
                </a:lnTo>
                <a:lnTo>
                  <a:pt x="619" y="417"/>
                </a:lnTo>
                <a:lnTo>
                  <a:pt x="578" y="407"/>
                </a:lnTo>
                <a:lnTo>
                  <a:pt x="602" y="391"/>
                </a:lnTo>
                <a:lnTo>
                  <a:pt x="513" y="418"/>
                </a:lnTo>
                <a:lnTo>
                  <a:pt x="512" y="388"/>
                </a:lnTo>
                <a:lnTo>
                  <a:pt x="544" y="371"/>
                </a:lnTo>
                <a:lnTo>
                  <a:pt x="477" y="329"/>
                </a:lnTo>
                <a:lnTo>
                  <a:pt x="476" y="298"/>
                </a:lnTo>
                <a:lnTo>
                  <a:pt x="412" y="280"/>
                </a:lnTo>
                <a:lnTo>
                  <a:pt x="428" y="325"/>
                </a:lnTo>
                <a:lnTo>
                  <a:pt x="321" y="308"/>
                </a:lnTo>
                <a:lnTo>
                  <a:pt x="350" y="334"/>
                </a:lnTo>
                <a:lnTo>
                  <a:pt x="71" y="289"/>
                </a:lnTo>
                <a:lnTo>
                  <a:pt x="22" y="230"/>
                </a:lnTo>
                <a:lnTo>
                  <a:pt x="111" y="233"/>
                </a:lnTo>
                <a:lnTo>
                  <a:pt x="0" y="202"/>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89" name="Freeform 273"/>
          <p:cNvSpPr/>
          <p:nvPr/>
        </p:nvSpPr>
        <p:spPr bwMode="auto">
          <a:xfrm>
            <a:off x="7369925" y="2383588"/>
            <a:ext cx="161733" cy="106047"/>
          </a:xfrm>
          <a:custGeom>
            <a:avLst/>
            <a:gdLst>
              <a:gd name="T0" fmla="*/ 0 w 254"/>
              <a:gd name="T1" fmla="*/ 4 h 197"/>
              <a:gd name="T2" fmla="*/ 1 w 254"/>
              <a:gd name="T3" fmla="*/ 3 h 197"/>
              <a:gd name="T4" fmla="*/ 1 w 254"/>
              <a:gd name="T5" fmla="*/ 0 h 197"/>
              <a:gd name="T6" fmla="*/ 2 w 254"/>
              <a:gd name="T7" fmla="*/ 1 h 197"/>
              <a:gd name="T8" fmla="*/ 3 w 254"/>
              <a:gd name="T9" fmla="*/ 1 h 197"/>
              <a:gd name="T10" fmla="*/ 6 w 254"/>
              <a:gd name="T11" fmla="*/ 3 h 197"/>
              <a:gd name="T12" fmla="*/ 5 w 254"/>
              <a:gd name="T13" fmla="*/ 4 h 197"/>
              <a:gd name="T14" fmla="*/ 3 w 254"/>
              <a:gd name="T15" fmla="*/ 3 h 197"/>
              <a:gd name="T16" fmla="*/ 2 w 254"/>
              <a:gd name="T17" fmla="*/ 5 h 197"/>
              <a:gd name="T18" fmla="*/ 1 w 254"/>
              <a:gd name="T19" fmla="*/ 3 h 197"/>
              <a:gd name="T20" fmla="*/ 0 w 254"/>
              <a:gd name="T21" fmla="*/ 4 h 1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4"/>
              <a:gd name="T34" fmla="*/ 0 h 197"/>
              <a:gd name="T35" fmla="*/ 254 w 254"/>
              <a:gd name="T36" fmla="*/ 197 h 1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4" h="197">
                <a:moveTo>
                  <a:pt x="0" y="161"/>
                </a:moveTo>
                <a:lnTo>
                  <a:pt x="36" y="123"/>
                </a:lnTo>
                <a:lnTo>
                  <a:pt x="59" y="0"/>
                </a:lnTo>
                <a:lnTo>
                  <a:pt x="80" y="45"/>
                </a:lnTo>
                <a:lnTo>
                  <a:pt x="140" y="55"/>
                </a:lnTo>
                <a:lnTo>
                  <a:pt x="254" y="145"/>
                </a:lnTo>
                <a:lnTo>
                  <a:pt x="239" y="176"/>
                </a:lnTo>
                <a:lnTo>
                  <a:pt x="136" y="134"/>
                </a:lnTo>
                <a:lnTo>
                  <a:pt x="73" y="197"/>
                </a:lnTo>
                <a:lnTo>
                  <a:pt x="57" y="145"/>
                </a:lnTo>
                <a:lnTo>
                  <a:pt x="0" y="161"/>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90" name="Freeform 274"/>
          <p:cNvSpPr/>
          <p:nvPr/>
        </p:nvSpPr>
        <p:spPr bwMode="auto">
          <a:xfrm>
            <a:off x="8050553" y="2795495"/>
            <a:ext cx="161733" cy="157176"/>
          </a:xfrm>
          <a:custGeom>
            <a:avLst/>
            <a:gdLst>
              <a:gd name="T0" fmla="*/ 0 w 255"/>
              <a:gd name="T1" fmla="*/ 6 h 286"/>
              <a:gd name="T2" fmla="*/ 2 w 255"/>
              <a:gd name="T3" fmla="*/ 0 h 286"/>
              <a:gd name="T4" fmla="*/ 3 w 255"/>
              <a:gd name="T5" fmla="*/ 0 h 286"/>
              <a:gd name="T6" fmla="*/ 2 w 255"/>
              <a:gd name="T7" fmla="*/ 3 h 286"/>
              <a:gd name="T8" fmla="*/ 3 w 255"/>
              <a:gd name="T9" fmla="*/ 2 h 286"/>
              <a:gd name="T10" fmla="*/ 3 w 255"/>
              <a:gd name="T11" fmla="*/ 3 h 286"/>
              <a:gd name="T12" fmla="*/ 5 w 255"/>
              <a:gd name="T13" fmla="*/ 3 h 286"/>
              <a:gd name="T14" fmla="*/ 5 w 255"/>
              <a:gd name="T15" fmla="*/ 4 h 286"/>
              <a:gd name="T16" fmla="*/ 5 w 255"/>
              <a:gd name="T17" fmla="*/ 4 h 286"/>
              <a:gd name="T18" fmla="*/ 5 w 255"/>
              <a:gd name="T19" fmla="*/ 6 h 286"/>
              <a:gd name="T20" fmla="*/ 6 w 255"/>
              <a:gd name="T21" fmla="*/ 5 h 286"/>
              <a:gd name="T22" fmla="*/ 6 w 255"/>
              <a:gd name="T23" fmla="*/ 6 h 286"/>
              <a:gd name="T24" fmla="*/ 5 w 255"/>
              <a:gd name="T25" fmla="*/ 7 h 286"/>
              <a:gd name="T26" fmla="*/ 5 w 255"/>
              <a:gd name="T27" fmla="*/ 6 h 286"/>
              <a:gd name="T28" fmla="*/ 5 w 255"/>
              <a:gd name="T29" fmla="*/ 7 h 286"/>
              <a:gd name="T30" fmla="*/ 5 w 255"/>
              <a:gd name="T31" fmla="*/ 5 h 286"/>
              <a:gd name="T32" fmla="*/ 3 w 255"/>
              <a:gd name="T33" fmla="*/ 7 h 286"/>
              <a:gd name="T34" fmla="*/ 4 w 255"/>
              <a:gd name="T35" fmla="*/ 6 h 286"/>
              <a:gd name="T36" fmla="*/ 3 w 255"/>
              <a:gd name="T37" fmla="*/ 6 h 286"/>
              <a:gd name="T38" fmla="*/ 3 w 255"/>
              <a:gd name="T39" fmla="*/ 5 h 286"/>
              <a:gd name="T40" fmla="*/ 0 w 255"/>
              <a:gd name="T41" fmla="*/ 6 h 2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5"/>
              <a:gd name="T64" fmla="*/ 0 h 286"/>
              <a:gd name="T65" fmla="*/ 255 w 255"/>
              <a:gd name="T66" fmla="*/ 286 h 2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5" h="286">
                <a:moveTo>
                  <a:pt x="0" y="223"/>
                </a:moveTo>
                <a:lnTo>
                  <a:pt x="106" y="15"/>
                </a:lnTo>
                <a:lnTo>
                  <a:pt x="146" y="0"/>
                </a:lnTo>
                <a:lnTo>
                  <a:pt x="97" y="112"/>
                </a:lnTo>
                <a:lnTo>
                  <a:pt x="130" y="87"/>
                </a:lnTo>
                <a:lnTo>
                  <a:pt x="152" y="135"/>
                </a:lnTo>
                <a:lnTo>
                  <a:pt x="219" y="135"/>
                </a:lnTo>
                <a:lnTo>
                  <a:pt x="205" y="177"/>
                </a:lnTo>
                <a:lnTo>
                  <a:pt x="240" y="173"/>
                </a:lnTo>
                <a:lnTo>
                  <a:pt x="214" y="219"/>
                </a:lnTo>
                <a:lnTo>
                  <a:pt x="248" y="194"/>
                </a:lnTo>
                <a:lnTo>
                  <a:pt x="255" y="237"/>
                </a:lnTo>
                <a:lnTo>
                  <a:pt x="222" y="286"/>
                </a:lnTo>
                <a:lnTo>
                  <a:pt x="219" y="250"/>
                </a:lnTo>
                <a:lnTo>
                  <a:pt x="204" y="269"/>
                </a:lnTo>
                <a:lnTo>
                  <a:pt x="204" y="214"/>
                </a:lnTo>
                <a:lnTo>
                  <a:pt x="140" y="269"/>
                </a:lnTo>
                <a:lnTo>
                  <a:pt x="178" y="233"/>
                </a:lnTo>
                <a:lnTo>
                  <a:pt x="123" y="237"/>
                </a:lnTo>
                <a:lnTo>
                  <a:pt x="138" y="217"/>
                </a:lnTo>
                <a:lnTo>
                  <a:pt x="0" y="223"/>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91" name="Freeform 275"/>
          <p:cNvSpPr/>
          <p:nvPr/>
        </p:nvSpPr>
        <p:spPr bwMode="auto">
          <a:xfrm>
            <a:off x="7655207" y="4147341"/>
            <a:ext cx="202167" cy="997972"/>
          </a:xfrm>
          <a:custGeom>
            <a:avLst/>
            <a:gdLst>
              <a:gd name="T0" fmla="*/ 0 w 317"/>
              <a:gd name="T1" fmla="*/ 33 h 1850"/>
              <a:gd name="T2" fmla="*/ 1 w 317"/>
              <a:gd name="T3" fmla="*/ 32 h 1850"/>
              <a:gd name="T4" fmla="*/ 1 w 317"/>
              <a:gd name="T5" fmla="*/ 33 h 1850"/>
              <a:gd name="T6" fmla="*/ 3 w 317"/>
              <a:gd name="T7" fmla="*/ 31 h 1850"/>
              <a:gd name="T8" fmla="*/ 2 w 317"/>
              <a:gd name="T9" fmla="*/ 30 h 1850"/>
              <a:gd name="T10" fmla="*/ 3 w 317"/>
              <a:gd name="T11" fmla="*/ 27 h 1850"/>
              <a:gd name="T12" fmla="*/ 1 w 317"/>
              <a:gd name="T13" fmla="*/ 27 h 1850"/>
              <a:gd name="T14" fmla="*/ 2 w 317"/>
              <a:gd name="T15" fmla="*/ 22 h 1850"/>
              <a:gd name="T16" fmla="*/ 3 w 317"/>
              <a:gd name="T17" fmla="*/ 17 h 1850"/>
              <a:gd name="T18" fmla="*/ 3 w 317"/>
              <a:gd name="T19" fmla="*/ 13 h 1850"/>
              <a:gd name="T20" fmla="*/ 5 w 317"/>
              <a:gd name="T21" fmla="*/ 4 h 1850"/>
              <a:gd name="T22" fmla="*/ 4 w 317"/>
              <a:gd name="T23" fmla="*/ 1 h 1850"/>
              <a:gd name="T24" fmla="*/ 5 w 317"/>
              <a:gd name="T25" fmla="*/ 0 h 1850"/>
              <a:gd name="T26" fmla="*/ 6 w 317"/>
              <a:gd name="T27" fmla="*/ 2 h 1850"/>
              <a:gd name="T28" fmla="*/ 7 w 317"/>
              <a:gd name="T29" fmla="*/ 6 h 1850"/>
              <a:gd name="T30" fmla="*/ 7 w 317"/>
              <a:gd name="T31" fmla="*/ 6 h 1850"/>
              <a:gd name="T32" fmla="*/ 7 w 317"/>
              <a:gd name="T33" fmla="*/ 7 h 1850"/>
              <a:gd name="T34" fmla="*/ 6 w 317"/>
              <a:gd name="T35" fmla="*/ 7 h 1850"/>
              <a:gd name="T36" fmla="*/ 6 w 317"/>
              <a:gd name="T37" fmla="*/ 10 h 1850"/>
              <a:gd name="T38" fmla="*/ 5 w 317"/>
              <a:gd name="T39" fmla="*/ 11 h 1850"/>
              <a:gd name="T40" fmla="*/ 5 w 317"/>
              <a:gd name="T41" fmla="*/ 15 h 1850"/>
              <a:gd name="T42" fmla="*/ 5 w 317"/>
              <a:gd name="T43" fmla="*/ 18 h 1850"/>
              <a:gd name="T44" fmla="*/ 4 w 317"/>
              <a:gd name="T45" fmla="*/ 21 h 1850"/>
              <a:gd name="T46" fmla="*/ 3 w 317"/>
              <a:gd name="T47" fmla="*/ 28 h 1850"/>
              <a:gd name="T48" fmla="*/ 4 w 317"/>
              <a:gd name="T49" fmla="*/ 31 h 1850"/>
              <a:gd name="T50" fmla="*/ 3 w 317"/>
              <a:gd name="T51" fmla="*/ 31 h 1850"/>
              <a:gd name="T52" fmla="*/ 3 w 317"/>
              <a:gd name="T53" fmla="*/ 33 h 1850"/>
              <a:gd name="T54" fmla="*/ 2 w 317"/>
              <a:gd name="T55" fmla="*/ 38 h 1850"/>
              <a:gd name="T56" fmla="*/ 2 w 317"/>
              <a:gd name="T57" fmla="*/ 39 h 1850"/>
              <a:gd name="T58" fmla="*/ 3 w 317"/>
              <a:gd name="T59" fmla="*/ 38 h 1850"/>
              <a:gd name="T60" fmla="*/ 3 w 317"/>
              <a:gd name="T61" fmla="*/ 40 h 1850"/>
              <a:gd name="T62" fmla="*/ 6 w 317"/>
              <a:gd name="T63" fmla="*/ 41 h 1850"/>
              <a:gd name="T64" fmla="*/ 4 w 317"/>
              <a:gd name="T65" fmla="*/ 41 h 1850"/>
              <a:gd name="T66" fmla="*/ 4 w 317"/>
              <a:gd name="T67" fmla="*/ 43 h 1850"/>
              <a:gd name="T68" fmla="*/ 3 w 317"/>
              <a:gd name="T69" fmla="*/ 42 h 1850"/>
              <a:gd name="T70" fmla="*/ 4 w 317"/>
              <a:gd name="T71" fmla="*/ 42 h 1850"/>
              <a:gd name="T72" fmla="*/ 3 w 317"/>
              <a:gd name="T73" fmla="*/ 41 h 1850"/>
              <a:gd name="T74" fmla="*/ 2 w 317"/>
              <a:gd name="T75" fmla="*/ 40 h 1850"/>
              <a:gd name="T76" fmla="*/ 2 w 317"/>
              <a:gd name="T77" fmla="*/ 40 h 1850"/>
              <a:gd name="T78" fmla="*/ 1 w 317"/>
              <a:gd name="T79" fmla="*/ 39 h 1850"/>
              <a:gd name="T80" fmla="*/ 1 w 317"/>
              <a:gd name="T81" fmla="*/ 38 h 1850"/>
              <a:gd name="T82" fmla="*/ 1 w 317"/>
              <a:gd name="T83" fmla="*/ 38 h 1850"/>
              <a:gd name="T84" fmla="*/ 1 w 317"/>
              <a:gd name="T85" fmla="*/ 37 h 1850"/>
              <a:gd name="T86" fmla="*/ 1 w 317"/>
              <a:gd name="T87" fmla="*/ 35 h 1850"/>
              <a:gd name="T88" fmla="*/ 2 w 317"/>
              <a:gd name="T89" fmla="*/ 35 h 1850"/>
              <a:gd name="T90" fmla="*/ 1 w 317"/>
              <a:gd name="T91" fmla="*/ 34 h 1850"/>
              <a:gd name="T92" fmla="*/ 1 w 317"/>
              <a:gd name="T93" fmla="*/ 33 h 1850"/>
              <a:gd name="T94" fmla="*/ 0 w 317"/>
              <a:gd name="T95" fmla="*/ 33 h 18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17"/>
              <a:gd name="T145" fmla="*/ 0 h 1850"/>
              <a:gd name="T146" fmla="*/ 317 w 317"/>
              <a:gd name="T147" fmla="*/ 1850 h 185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17" h="1850">
                <a:moveTo>
                  <a:pt x="0" y="1447"/>
                </a:moveTo>
                <a:lnTo>
                  <a:pt x="22" y="1397"/>
                </a:lnTo>
                <a:lnTo>
                  <a:pt x="68" y="1434"/>
                </a:lnTo>
                <a:lnTo>
                  <a:pt x="108" y="1339"/>
                </a:lnTo>
                <a:lnTo>
                  <a:pt x="91" y="1302"/>
                </a:lnTo>
                <a:lnTo>
                  <a:pt x="124" y="1171"/>
                </a:lnTo>
                <a:lnTo>
                  <a:pt x="67" y="1160"/>
                </a:lnTo>
                <a:lnTo>
                  <a:pt x="74" y="948"/>
                </a:lnTo>
                <a:lnTo>
                  <a:pt x="153" y="726"/>
                </a:lnTo>
                <a:lnTo>
                  <a:pt x="152" y="541"/>
                </a:lnTo>
                <a:lnTo>
                  <a:pt x="207" y="188"/>
                </a:lnTo>
                <a:lnTo>
                  <a:pt x="188" y="32"/>
                </a:lnTo>
                <a:lnTo>
                  <a:pt x="226" y="0"/>
                </a:lnTo>
                <a:lnTo>
                  <a:pt x="266" y="81"/>
                </a:lnTo>
                <a:lnTo>
                  <a:pt x="289" y="246"/>
                </a:lnTo>
                <a:lnTo>
                  <a:pt x="317" y="249"/>
                </a:lnTo>
                <a:lnTo>
                  <a:pt x="312" y="304"/>
                </a:lnTo>
                <a:lnTo>
                  <a:pt x="270" y="327"/>
                </a:lnTo>
                <a:lnTo>
                  <a:pt x="271" y="435"/>
                </a:lnTo>
                <a:lnTo>
                  <a:pt x="226" y="496"/>
                </a:lnTo>
                <a:lnTo>
                  <a:pt x="192" y="648"/>
                </a:lnTo>
                <a:lnTo>
                  <a:pt x="218" y="791"/>
                </a:lnTo>
                <a:lnTo>
                  <a:pt x="168" y="913"/>
                </a:lnTo>
                <a:lnTo>
                  <a:pt x="135" y="1218"/>
                </a:lnTo>
                <a:lnTo>
                  <a:pt x="162" y="1329"/>
                </a:lnTo>
                <a:lnTo>
                  <a:pt x="137" y="1339"/>
                </a:lnTo>
                <a:lnTo>
                  <a:pt x="148" y="1438"/>
                </a:lnTo>
                <a:lnTo>
                  <a:pt x="83" y="1643"/>
                </a:lnTo>
                <a:lnTo>
                  <a:pt x="90" y="1677"/>
                </a:lnTo>
                <a:lnTo>
                  <a:pt x="121" y="1664"/>
                </a:lnTo>
                <a:lnTo>
                  <a:pt x="135" y="1743"/>
                </a:lnTo>
                <a:lnTo>
                  <a:pt x="271" y="1761"/>
                </a:lnTo>
                <a:lnTo>
                  <a:pt x="180" y="1792"/>
                </a:lnTo>
                <a:lnTo>
                  <a:pt x="168" y="1850"/>
                </a:lnTo>
                <a:lnTo>
                  <a:pt x="129" y="1834"/>
                </a:lnTo>
                <a:lnTo>
                  <a:pt x="171" y="1797"/>
                </a:lnTo>
                <a:lnTo>
                  <a:pt x="107" y="1780"/>
                </a:lnTo>
                <a:lnTo>
                  <a:pt x="98" y="1715"/>
                </a:lnTo>
                <a:lnTo>
                  <a:pt x="80" y="1746"/>
                </a:lnTo>
                <a:lnTo>
                  <a:pt x="56" y="1685"/>
                </a:lnTo>
                <a:lnTo>
                  <a:pt x="68" y="1668"/>
                </a:lnTo>
                <a:lnTo>
                  <a:pt x="36" y="1638"/>
                </a:lnTo>
                <a:lnTo>
                  <a:pt x="67" y="1607"/>
                </a:lnTo>
                <a:lnTo>
                  <a:pt x="38" y="1516"/>
                </a:lnTo>
                <a:lnTo>
                  <a:pt x="89" y="1526"/>
                </a:lnTo>
                <a:lnTo>
                  <a:pt x="38" y="1478"/>
                </a:lnTo>
                <a:lnTo>
                  <a:pt x="51" y="1446"/>
                </a:lnTo>
                <a:lnTo>
                  <a:pt x="0" y="1447"/>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92" name="Freeform 276"/>
          <p:cNvSpPr/>
          <p:nvPr/>
        </p:nvSpPr>
        <p:spPr bwMode="auto">
          <a:xfrm>
            <a:off x="7664191" y="4988204"/>
            <a:ext cx="15724" cy="55275"/>
          </a:xfrm>
          <a:custGeom>
            <a:avLst/>
            <a:gdLst>
              <a:gd name="T0" fmla="*/ 0 w 23"/>
              <a:gd name="T1" fmla="*/ 1 h 69"/>
              <a:gd name="T2" fmla="*/ 0 w 23"/>
              <a:gd name="T3" fmla="*/ 0 h 69"/>
              <a:gd name="T4" fmla="*/ 1 w 23"/>
              <a:gd name="T5" fmla="*/ 2 h 69"/>
              <a:gd name="T6" fmla="*/ 0 w 23"/>
              <a:gd name="T7" fmla="*/ 1 h 69"/>
              <a:gd name="T8" fmla="*/ 0 60000 65536"/>
              <a:gd name="T9" fmla="*/ 0 60000 65536"/>
              <a:gd name="T10" fmla="*/ 0 60000 65536"/>
              <a:gd name="T11" fmla="*/ 0 60000 65536"/>
              <a:gd name="T12" fmla="*/ 0 w 23"/>
              <a:gd name="T13" fmla="*/ 0 h 69"/>
              <a:gd name="T14" fmla="*/ 23 w 23"/>
              <a:gd name="T15" fmla="*/ 69 h 69"/>
            </a:gdLst>
            <a:ahLst/>
            <a:cxnLst>
              <a:cxn ang="T8">
                <a:pos x="T0" y="T1"/>
              </a:cxn>
              <a:cxn ang="T9">
                <a:pos x="T2" y="T3"/>
              </a:cxn>
              <a:cxn ang="T10">
                <a:pos x="T4" y="T5"/>
              </a:cxn>
              <a:cxn ang="T11">
                <a:pos x="T6" y="T7"/>
              </a:cxn>
            </a:cxnLst>
            <a:rect l="T12" t="T13" r="T14" b="T15"/>
            <a:pathLst>
              <a:path w="23" h="69">
                <a:moveTo>
                  <a:pt x="0" y="31"/>
                </a:moveTo>
                <a:lnTo>
                  <a:pt x="7" y="0"/>
                </a:lnTo>
                <a:lnTo>
                  <a:pt x="23" y="69"/>
                </a:lnTo>
                <a:lnTo>
                  <a:pt x="0" y="31"/>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93" name="Freeform 277"/>
          <p:cNvSpPr/>
          <p:nvPr/>
        </p:nvSpPr>
        <p:spPr bwMode="auto">
          <a:xfrm>
            <a:off x="7682160" y="4824312"/>
            <a:ext cx="13477" cy="55275"/>
          </a:xfrm>
          <a:custGeom>
            <a:avLst/>
            <a:gdLst>
              <a:gd name="T0" fmla="*/ 0 w 23"/>
              <a:gd name="T1" fmla="*/ 2 h 85"/>
              <a:gd name="T2" fmla="*/ 1 w 23"/>
              <a:gd name="T3" fmla="*/ 0 h 85"/>
              <a:gd name="T4" fmla="*/ 1 w 23"/>
              <a:gd name="T5" fmla="*/ 2 h 85"/>
              <a:gd name="T6" fmla="*/ 0 w 23"/>
              <a:gd name="T7" fmla="*/ 2 h 85"/>
              <a:gd name="T8" fmla="*/ 0 60000 65536"/>
              <a:gd name="T9" fmla="*/ 0 60000 65536"/>
              <a:gd name="T10" fmla="*/ 0 60000 65536"/>
              <a:gd name="T11" fmla="*/ 0 60000 65536"/>
              <a:gd name="T12" fmla="*/ 0 w 23"/>
              <a:gd name="T13" fmla="*/ 0 h 85"/>
              <a:gd name="T14" fmla="*/ 23 w 23"/>
              <a:gd name="T15" fmla="*/ 85 h 85"/>
            </a:gdLst>
            <a:ahLst/>
            <a:cxnLst>
              <a:cxn ang="T8">
                <a:pos x="T0" y="T1"/>
              </a:cxn>
              <a:cxn ang="T9">
                <a:pos x="T2" y="T3"/>
              </a:cxn>
              <a:cxn ang="T10">
                <a:pos x="T4" y="T5"/>
              </a:cxn>
              <a:cxn ang="T11">
                <a:pos x="T6" y="T7"/>
              </a:cxn>
            </a:cxnLst>
            <a:rect l="T12" t="T13" r="T14" b="T15"/>
            <a:pathLst>
              <a:path w="23" h="85">
                <a:moveTo>
                  <a:pt x="0" y="75"/>
                </a:moveTo>
                <a:lnTo>
                  <a:pt x="23" y="0"/>
                </a:lnTo>
                <a:lnTo>
                  <a:pt x="23" y="85"/>
                </a:lnTo>
                <a:lnTo>
                  <a:pt x="0" y="75"/>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94" name="Freeform 278"/>
          <p:cNvSpPr/>
          <p:nvPr/>
        </p:nvSpPr>
        <p:spPr bwMode="auto">
          <a:xfrm>
            <a:off x="7697886" y="5097994"/>
            <a:ext cx="33695" cy="55275"/>
          </a:xfrm>
          <a:custGeom>
            <a:avLst/>
            <a:gdLst>
              <a:gd name="T0" fmla="*/ 0 w 51"/>
              <a:gd name="T1" fmla="*/ 0 h 39"/>
              <a:gd name="T2" fmla="*/ 1 w 51"/>
              <a:gd name="T3" fmla="*/ 0 h 39"/>
              <a:gd name="T4" fmla="*/ 1 w 51"/>
              <a:gd name="T5" fmla="*/ 1 h 39"/>
              <a:gd name="T6" fmla="*/ 0 w 51"/>
              <a:gd name="T7" fmla="*/ 0 h 39"/>
              <a:gd name="T8" fmla="*/ 0 60000 65536"/>
              <a:gd name="T9" fmla="*/ 0 60000 65536"/>
              <a:gd name="T10" fmla="*/ 0 60000 65536"/>
              <a:gd name="T11" fmla="*/ 0 60000 65536"/>
              <a:gd name="T12" fmla="*/ 0 w 51"/>
              <a:gd name="T13" fmla="*/ 0 h 39"/>
              <a:gd name="T14" fmla="*/ 51 w 51"/>
              <a:gd name="T15" fmla="*/ 39 h 39"/>
            </a:gdLst>
            <a:ahLst/>
            <a:cxnLst>
              <a:cxn ang="T8">
                <a:pos x="T0" y="T1"/>
              </a:cxn>
              <a:cxn ang="T9">
                <a:pos x="T2" y="T3"/>
              </a:cxn>
              <a:cxn ang="T10">
                <a:pos x="T4" y="T5"/>
              </a:cxn>
              <a:cxn ang="T11">
                <a:pos x="T6" y="T7"/>
              </a:cxn>
            </a:cxnLst>
            <a:rect l="T12" t="T13" r="T14" b="T15"/>
            <a:pathLst>
              <a:path w="51" h="39">
                <a:moveTo>
                  <a:pt x="0" y="0"/>
                </a:moveTo>
                <a:lnTo>
                  <a:pt x="49" y="9"/>
                </a:lnTo>
                <a:lnTo>
                  <a:pt x="51" y="39"/>
                </a:lnTo>
                <a:lnTo>
                  <a:pt x="0" y="0"/>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95" name="Freeform 279"/>
          <p:cNvSpPr/>
          <p:nvPr/>
        </p:nvSpPr>
        <p:spPr bwMode="auto">
          <a:xfrm>
            <a:off x="7704624" y="5082082"/>
            <a:ext cx="47172" cy="55275"/>
          </a:xfrm>
          <a:custGeom>
            <a:avLst/>
            <a:gdLst>
              <a:gd name="T0" fmla="*/ 0 w 75"/>
              <a:gd name="T1" fmla="*/ 0 h 88"/>
              <a:gd name="T2" fmla="*/ 1 w 75"/>
              <a:gd name="T3" fmla="*/ 0 h 88"/>
              <a:gd name="T4" fmla="*/ 0 w 75"/>
              <a:gd name="T5" fmla="*/ 1 h 88"/>
              <a:gd name="T6" fmla="*/ 2 w 75"/>
              <a:gd name="T7" fmla="*/ 1 h 88"/>
              <a:gd name="T8" fmla="*/ 1 w 75"/>
              <a:gd name="T9" fmla="*/ 2 h 88"/>
              <a:gd name="T10" fmla="*/ 0 w 75"/>
              <a:gd name="T11" fmla="*/ 0 h 88"/>
              <a:gd name="T12" fmla="*/ 0 60000 65536"/>
              <a:gd name="T13" fmla="*/ 0 60000 65536"/>
              <a:gd name="T14" fmla="*/ 0 60000 65536"/>
              <a:gd name="T15" fmla="*/ 0 60000 65536"/>
              <a:gd name="T16" fmla="*/ 0 60000 65536"/>
              <a:gd name="T17" fmla="*/ 0 60000 65536"/>
              <a:gd name="T18" fmla="*/ 0 w 75"/>
              <a:gd name="T19" fmla="*/ 0 h 88"/>
              <a:gd name="T20" fmla="*/ 75 w 75"/>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75" h="88">
                <a:moveTo>
                  <a:pt x="0" y="15"/>
                </a:moveTo>
                <a:lnTo>
                  <a:pt x="21" y="0"/>
                </a:lnTo>
                <a:lnTo>
                  <a:pt x="19" y="42"/>
                </a:lnTo>
                <a:lnTo>
                  <a:pt x="75" y="57"/>
                </a:lnTo>
                <a:lnTo>
                  <a:pt x="39" y="88"/>
                </a:lnTo>
                <a:lnTo>
                  <a:pt x="0" y="15"/>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96" name="Freeform 280"/>
          <p:cNvSpPr/>
          <p:nvPr/>
        </p:nvSpPr>
        <p:spPr bwMode="auto">
          <a:xfrm>
            <a:off x="7740564" y="5104358"/>
            <a:ext cx="24709" cy="55275"/>
          </a:xfrm>
          <a:custGeom>
            <a:avLst/>
            <a:gdLst>
              <a:gd name="T0" fmla="*/ 0 w 40"/>
              <a:gd name="T1" fmla="*/ 1 h 23"/>
              <a:gd name="T2" fmla="*/ 0 w 40"/>
              <a:gd name="T3" fmla="*/ 0 h 23"/>
              <a:gd name="T4" fmla="*/ 1 w 40"/>
              <a:gd name="T5" fmla="*/ 1 h 23"/>
              <a:gd name="T6" fmla="*/ 0 w 40"/>
              <a:gd name="T7" fmla="*/ 1 h 23"/>
              <a:gd name="T8" fmla="*/ 0 60000 65536"/>
              <a:gd name="T9" fmla="*/ 0 60000 65536"/>
              <a:gd name="T10" fmla="*/ 0 60000 65536"/>
              <a:gd name="T11" fmla="*/ 0 60000 65536"/>
              <a:gd name="T12" fmla="*/ 0 w 40"/>
              <a:gd name="T13" fmla="*/ 0 h 23"/>
              <a:gd name="T14" fmla="*/ 40 w 40"/>
              <a:gd name="T15" fmla="*/ 23 h 23"/>
            </a:gdLst>
            <a:ahLst/>
            <a:cxnLst>
              <a:cxn ang="T8">
                <a:pos x="T0" y="T1"/>
              </a:cxn>
              <a:cxn ang="T9">
                <a:pos x="T2" y="T3"/>
              </a:cxn>
              <a:cxn ang="T10">
                <a:pos x="T4" y="T5"/>
              </a:cxn>
              <a:cxn ang="T11">
                <a:pos x="T6" y="T7"/>
              </a:cxn>
            </a:cxnLst>
            <a:rect l="T12" t="T13" r="T14" b="T15"/>
            <a:pathLst>
              <a:path w="40" h="23">
                <a:moveTo>
                  <a:pt x="0" y="17"/>
                </a:moveTo>
                <a:lnTo>
                  <a:pt x="11" y="0"/>
                </a:lnTo>
                <a:lnTo>
                  <a:pt x="40" y="23"/>
                </a:lnTo>
                <a:lnTo>
                  <a:pt x="0" y="17"/>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97" name="Freeform 281"/>
          <p:cNvSpPr/>
          <p:nvPr/>
        </p:nvSpPr>
        <p:spPr bwMode="auto">
          <a:xfrm>
            <a:off x="7758535" y="5105478"/>
            <a:ext cx="67389" cy="70068"/>
          </a:xfrm>
          <a:custGeom>
            <a:avLst/>
            <a:gdLst>
              <a:gd name="T0" fmla="*/ 0 w 104"/>
              <a:gd name="T1" fmla="*/ 2 h 134"/>
              <a:gd name="T2" fmla="*/ 0 w 104"/>
              <a:gd name="T3" fmla="*/ 2 h 134"/>
              <a:gd name="T4" fmla="*/ 2 w 104"/>
              <a:gd name="T5" fmla="*/ 2 h 134"/>
              <a:gd name="T6" fmla="*/ 1 w 104"/>
              <a:gd name="T7" fmla="*/ 1 h 134"/>
              <a:gd name="T8" fmla="*/ 2 w 104"/>
              <a:gd name="T9" fmla="*/ 1 h 134"/>
              <a:gd name="T10" fmla="*/ 1 w 104"/>
              <a:gd name="T11" fmla="*/ 1 h 134"/>
              <a:gd name="T12" fmla="*/ 1 w 104"/>
              <a:gd name="T13" fmla="*/ 0 h 134"/>
              <a:gd name="T14" fmla="*/ 2 w 104"/>
              <a:gd name="T15" fmla="*/ 0 h 134"/>
              <a:gd name="T16" fmla="*/ 3 w 104"/>
              <a:gd name="T17" fmla="*/ 3 h 134"/>
              <a:gd name="T18" fmla="*/ 0 w 104"/>
              <a:gd name="T19" fmla="*/ 2 h 1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4"/>
              <a:gd name="T31" fmla="*/ 0 h 134"/>
              <a:gd name="T32" fmla="*/ 104 w 104"/>
              <a:gd name="T33" fmla="*/ 134 h 1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4" h="134">
                <a:moveTo>
                  <a:pt x="0" y="108"/>
                </a:moveTo>
                <a:lnTo>
                  <a:pt x="15" y="88"/>
                </a:lnTo>
                <a:lnTo>
                  <a:pt x="73" y="100"/>
                </a:lnTo>
                <a:lnTo>
                  <a:pt x="47" y="65"/>
                </a:lnTo>
                <a:lnTo>
                  <a:pt x="74" y="44"/>
                </a:lnTo>
                <a:lnTo>
                  <a:pt x="32" y="40"/>
                </a:lnTo>
                <a:lnTo>
                  <a:pt x="32" y="7"/>
                </a:lnTo>
                <a:lnTo>
                  <a:pt x="102" y="0"/>
                </a:lnTo>
                <a:lnTo>
                  <a:pt x="104" y="134"/>
                </a:lnTo>
                <a:lnTo>
                  <a:pt x="0" y="108"/>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98" name="Freeform 282"/>
          <p:cNvSpPr/>
          <p:nvPr/>
        </p:nvSpPr>
        <p:spPr bwMode="auto">
          <a:xfrm>
            <a:off x="7792229" y="5142548"/>
            <a:ext cx="49419" cy="55275"/>
          </a:xfrm>
          <a:custGeom>
            <a:avLst/>
            <a:gdLst>
              <a:gd name="T0" fmla="*/ 0 w 78"/>
              <a:gd name="T1" fmla="*/ 0 h 28"/>
              <a:gd name="T2" fmla="*/ 2 w 78"/>
              <a:gd name="T3" fmla="*/ 0 h 28"/>
              <a:gd name="T4" fmla="*/ 2 w 78"/>
              <a:gd name="T5" fmla="*/ 1 h 28"/>
              <a:gd name="T6" fmla="*/ 0 w 78"/>
              <a:gd name="T7" fmla="*/ 0 h 28"/>
              <a:gd name="T8" fmla="*/ 0 60000 65536"/>
              <a:gd name="T9" fmla="*/ 0 60000 65536"/>
              <a:gd name="T10" fmla="*/ 0 60000 65536"/>
              <a:gd name="T11" fmla="*/ 0 60000 65536"/>
              <a:gd name="T12" fmla="*/ 0 w 78"/>
              <a:gd name="T13" fmla="*/ 0 h 28"/>
              <a:gd name="T14" fmla="*/ 78 w 78"/>
              <a:gd name="T15" fmla="*/ 28 h 28"/>
            </a:gdLst>
            <a:ahLst/>
            <a:cxnLst>
              <a:cxn ang="T8">
                <a:pos x="T0" y="T1"/>
              </a:cxn>
              <a:cxn ang="T9">
                <a:pos x="T2" y="T3"/>
              </a:cxn>
              <a:cxn ang="T10">
                <a:pos x="T4" y="T5"/>
              </a:cxn>
              <a:cxn ang="T11">
                <a:pos x="T6" y="T7"/>
              </a:cxn>
            </a:cxnLst>
            <a:rect l="T12" t="T13" r="T14" b="T15"/>
            <a:pathLst>
              <a:path w="78" h="28">
                <a:moveTo>
                  <a:pt x="0" y="0"/>
                </a:moveTo>
                <a:lnTo>
                  <a:pt x="71" y="7"/>
                </a:lnTo>
                <a:lnTo>
                  <a:pt x="78" y="28"/>
                </a:lnTo>
                <a:lnTo>
                  <a:pt x="0" y="0"/>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99" name="Freeform 283"/>
          <p:cNvSpPr/>
          <p:nvPr/>
        </p:nvSpPr>
        <p:spPr bwMode="auto">
          <a:xfrm>
            <a:off x="7839401" y="5129818"/>
            <a:ext cx="24709" cy="55275"/>
          </a:xfrm>
          <a:custGeom>
            <a:avLst/>
            <a:gdLst>
              <a:gd name="T0" fmla="*/ 0 w 37"/>
              <a:gd name="T1" fmla="*/ 0 h 18"/>
              <a:gd name="T2" fmla="*/ 0 w 37"/>
              <a:gd name="T3" fmla="*/ 0 h 18"/>
              <a:gd name="T4" fmla="*/ 1 w 37"/>
              <a:gd name="T5" fmla="*/ 0 h 18"/>
              <a:gd name="T6" fmla="*/ 0 w 37"/>
              <a:gd name="T7" fmla="*/ 0 h 18"/>
              <a:gd name="T8" fmla="*/ 0 60000 65536"/>
              <a:gd name="T9" fmla="*/ 0 60000 65536"/>
              <a:gd name="T10" fmla="*/ 0 60000 65536"/>
              <a:gd name="T11" fmla="*/ 0 60000 65536"/>
              <a:gd name="T12" fmla="*/ 0 w 37"/>
              <a:gd name="T13" fmla="*/ 0 h 18"/>
              <a:gd name="T14" fmla="*/ 37 w 37"/>
              <a:gd name="T15" fmla="*/ 18 h 18"/>
            </a:gdLst>
            <a:ahLst/>
            <a:cxnLst>
              <a:cxn ang="T8">
                <a:pos x="T0" y="T1"/>
              </a:cxn>
              <a:cxn ang="T9">
                <a:pos x="T2" y="T3"/>
              </a:cxn>
              <a:cxn ang="T10">
                <a:pos x="T4" y="T5"/>
              </a:cxn>
              <a:cxn ang="T11">
                <a:pos x="T6" y="T7"/>
              </a:cxn>
            </a:cxnLst>
            <a:rect l="T12" t="T13" r="T14" b="T15"/>
            <a:pathLst>
              <a:path w="37" h="18">
                <a:moveTo>
                  <a:pt x="0" y="18"/>
                </a:moveTo>
                <a:lnTo>
                  <a:pt x="8" y="0"/>
                </a:lnTo>
                <a:lnTo>
                  <a:pt x="37" y="18"/>
                </a:lnTo>
                <a:lnTo>
                  <a:pt x="0" y="18"/>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00" name="Freeform 284"/>
          <p:cNvSpPr/>
          <p:nvPr/>
        </p:nvSpPr>
        <p:spPr bwMode="auto">
          <a:xfrm>
            <a:off x="7574337" y="3643966"/>
            <a:ext cx="292019" cy="393887"/>
          </a:xfrm>
          <a:custGeom>
            <a:avLst/>
            <a:gdLst>
              <a:gd name="T0" fmla="*/ 0 w 459"/>
              <a:gd name="T1" fmla="*/ 11 h 730"/>
              <a:gd name="T2" fmla="*/ 1 w 459"/>
              <a:gd name="T3" fmla="*/ 13 h 730"/>
              <a:gd name="T4" fmla="*/ 3 w 459"/>
              <a:gd name="T5" fmla="*/ 13 h 730"/>
              <a:gd name="T6" fmla="*/ 5 w 459"/>
              <a:gd name="T7" fmla="*/ 15 h 730"/>
              <a:gd name="T8" fmla="*/ 7 w 459"/>
              <a:gd name="T9" fmla="*/ 15 h 730"/>
              <a:gd name="T10" fmla="*/ 7 w 459"/>
              <a:gd name="T11" fmla="*/ 17 h 730"/>
              <a:gd name="T12" fmla="*/ 8 w 459"/>
              <a:gd name="T13" fmla="*/ 17 h 730"/>
              <a:gd name="T14" fmla="*/ 8 w 459"/>
              <a:gd name="T15" fmla="*/ 14 h 730"/>
              <a:gd name="T16" fmla="*/ 8 w 459"/>
              <a:gd name="T17" fmla="*/ 12 h 730"/>
              <a:gd name="T18" fmla="*/ 8 w 459"/>
              <a:gd name="T19" fmla="*/ 12 h 730"/>
              <a:gd name="T20" fmla="*/ 8 w 459"/>
              <a:gd name="T21" fmla="*/ 11 h 730"/>
              <a:gd name="T22" fmla="*/ 10 w 459"/>
              <a:gd name="T23" fmla="*/ 11 h 730"/>
              <a:gd name="T24" fmla="*/ 10 w 459"/>
              <a:gd name="T25" fmla="*/ 11 h 730"/>
              <a:gd name="T26" fmla="*/ 10 w 459"/>
              <a:gd name="T27" fmla="*/ 10 h 730"/>
              <a:gd name="T28" fmla="*/ 10 w 459"/>
              <a:gd name="T29" fmla="*/ 6 h 730"/>
              <a:gd name="T30" fmla="*/ 8 w 459"/>
              <a:gd name="T31" fmla="*/ 7 h 730"/>
              <a:gd name="T32" fmla="*/ 8 w 459"/>
              <a:gd name="T33" fmla="*/ 6 h 730"/>
              <a:gd name="T34" fmla="*/ 6 w 459"/>
              <a:gd name="T35" fmla="*/ 5 h 730"/>
              <a:gd name="T36" fmla="*/ 5 w 459"/>
              <a:gd name="T37" fmla="*/ 3 h 730"/>
              <a:gd name="T38" fmla="*/ 7 w 459"/>
              <a:gd name="T39" fmla="*/ 1 h 730"/>
              <a:gd name="T40" fmla="*/ 6 w 459"/>
              <a:gd name="T41" fmla="*/ 0 h 730"/>
              <a:gd name="T42" fmla="*/ 3 w 459"/>
              <a:gd name="T43" fmla="*/ 1 h 730"/>
              <a:gd name="T44" fmla="*/ 2 w 459"/>
              <a:gd name="T45" fmla="*/ 5 h 730"/>
              <a:gd name="T46" fmla="*/ 1 w 459"/>
              <a:gd name="T47" fmla="*/ 4 h 730"/>
              <a:gd name="T48" fmla="*/ 1 w 459"/>
              <a:gd name="T49" fmla="*/ 5 h 730"/>
              <a:gd name="T50" fmla="*/ 1 w 459"/>
              <a:gd name="T51" fmla="*/ 9 h 730"/>
              <a:gd name="T52" fmla="*/ 2 w 459"/>
              <a:gd name="T53" fmla="*/ 9 h 730"/>
              <a:gd name="T54" fmla="*/ 0 w 459"/>
              <a:gd name="T55" fmla="*/ 11 h 73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59"/>
              <a:gd name="T85" fmla="*/ 0 h 730"/>
              <a:gd name="T86" fmla="*/ 459 w 459"/>
              <a:gd name="T87" fmla="*/ 730 h 73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59" h="730">
                <a:moveTo>
                  <a:pt x="0" y="488"/>
                </a:moveTo>
                <a:lnTo>
                  <a:pt x="56" y="540"/>
                </a:lnTo>
                <a:lnTo>
                  <a:pt x="138" y="552"/>
                </a:lnTo>
                <a:lnTo>
                  <a:pt x="220" y="653"/>
                </a:lnTo>
                <a:lnTo>
                  <a:pt x="330" y="663"/>
                </a:lnTo>
                <a:lnTo>
                  <a:pt x="314" y="713"/>
                </a:lnTo>
                <a:lnTo>
                  <a:pt x="342" y="730"/>
                </a:lnTo>
                <a:lnTo>
                  <a:pt x="359" y="604"/>
                </a:lnTo>
                <a:lnTo>
                  <a:pt x="338" y="525"/>
                </a:lnTo>
                <a:lnTo>
                  <a:pt x="375" y="522"/>
                </a:lnTo>
                <a:lnTo>
                  <a:pt x="349" y="477"/>
                </a:lnTo>
                <a:lnTo>
                  <a:pt x="437" y="461"/>
                </a:lnTo>
                <a:lnTo>
                  <a:pt x="459" y="491"/>
                </a:lnTo>
                <a:lnTo>
                  <a:pt x="424" y="427"/>
                </a:lnTo>
                <a:lnTo>
                  <a:pt x="436" y="274"/>
                </a:lnTo>
                <a:lnTo>
                  <a:pt x="362" y="280"/>
                </a:lnTo>
                <a:lnTo>
                  <a:pt x="338" y="242"/>
                </a:lnTo>
                <a:lnTo>
                  <a:pt x="264" y="231"/>
                </a:lnTo>
                <a:lnTo>
                  <a:pt x="216" y="143"/>
                </a:lnTo>
                <a:lnTo>
                  <a:pt x="289" y="27"/>
                </a:lnTo>
                <a:lnTo>
                  <a:pt x="279" y="0"/>
                </a:lnTo>
                <a:lnTo>
                  <a:pt x="148" y="63"/>
                </a:lnTo>
                <a:lnTo>
                  <a:pt x="78" y="195"/>
                </a:lnTo>
                <a:lnTo>
                  <a:pt x="54" y="165"/>
                </a:lnTo>
                <a:lnTo>
                  <a:pt x="39" y="228"/>
                </a:lnTo>
                <a:lnTo>
                  <a:pt x="54" y="373"/>
                </a:lnTo>
                <a:lnTo>
                  <a:pt x="71" y="373"/>
                </a:lnTo>
                <a:lnTo>
                  <a:pt x="0" y="488"/>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01" name="Freeform 285"/>
          <p:cNvSpPr/>
          <p:nvPr/>
        </p:nvSpPr>
        <p:spPr bwMode="auto">
          <a:xfrm>
            <a:off x="7405867" y="3723653"/>
            <a:ext cx="76375" cy="64386"/>
          </a:xfrm>
          <a:custGeom>
            <a:avLst/>
            <a:gdLst>
              <a:gd name="T0" fmla="*/ 0 w 118"/>
              <a:gd name="T1" fmla="*/ 0 h 118"/>
              <a:gd name="T2" fmla="*/ 0 w 118"/>
              <a:gd name="T3" fmla="*/ 1 h 118"/>
              <a:gd name="T4" fmla="*/ 1 w 118"/>
              <a:gd name="T5" fmla="*/ 1 h 118"/>
              <a:gd name="T6" fmla="*/ 2 w 118"/>
              <a:gd name="T7" fmla="*/ 3 h 118"/>
              <a:gd name="T8" fmla="*/ 3 w 118"/>
              <a:gd name="T9" fmla="*/ 1 h 118"/>
              <a:gd name="T10" fmla="*/ 2 w 118"/>
              <a:gd name="T11" fmla="*/ 0 h 118"/>
              <a:gd name="T12" fmla="*/ 0 w 118"/>
              <a:gd name="T13" fmla="*/ 0 h 118"/>
              <a:gd name="T14" fmla="*/ 0 60000 65536"/>
              <a:gd name="T15" fmla="*/ 0 60000 65536"/>
              <a:gd name="T16" fmla="*/ 0 60000 65536"/>
              <a:gd name="T17" fmla="*/ 0 60000 65536"/>
              <a:gd name="T18" fmla="*/ 0 60000 65536"/>
              <a:gd name="T19" fmla="*/ 0 60000 65536"/>
              <a:gd name="T20" fmla="*/ 0 60000 65536"/>
              <a:gd name="T21" fmla="*/ 0 w 118"/>
              <a:gd name="T22" fmla="*/ 0 h 118"/>
              <a:gd name="T23" fmla="*/ 118 w 118"/>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8" h="118">
                <a:moveTo>
                  <a:pt x="0" y="0"/>
                </a:moveTo>
                <a:lnTo>
                  <a:pt x="1" y="46"/>
                </a:lnTo>
                <a:lnTo>
                  <a:pt x="26" y="39"/>
                </a:lnTo>
                <a:lnTo>
                  <a:pt x="100" y="118"/>
                </a:lnTo>
                <a:lnTo>
                  <a:pt x="118" y="58"/>
                </a:lnTo>
                <a:lnTo>
                  <a:pt x="79" y="4"/>
                </a:lnTo>
                <a:lnTo>
                  <a:pt x="0" y="0"/>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02" name="Freeform 286"/>
          <p:cNvSpPr/>
          <p:nvPr/>
        </p:nvSpPr>
        <p:spPr bwMode="auto">
          <a:xfrm>
            <a:off x="7423838" y="3473011"/>
            <a:ext cx="262817" cy="79534"/>
          </a:xfrm>
          <a:custGeom>
            <a:avLst/>
            <a:gdLst>
              <a:gd name="T0" fmla="*/ 0 w 412"/>
              <a:gd name="T1" fmla="*/ 1 h 149"/>
              <a:gd name="T2" fmla="*/ 1 w 412"/>
              <a:gd name="T3" fmla="*/ 0 h 149"/>
              <a:gd name="T4" fmla="*/ 4 w 412"/>
              <a:gd name="T5" fmla="*/ 0 h 149"/>
              <a:gd name="T6" fmla="*/ 9 w 412"/>
              <a:gd name="T7" fmla="*/ 3 h 149"/>
              <a:gd name="T8" fmla="*/ 6 w 412"/>
              <a:gd name="T9" fmla="*/ 3 h 149"/>
              <a:gd name="T10" fmla="*/ 7 w 412"/>
              <a:gd name="T11" fmla="*/ 3 h 149"/>
              <a:gd name="T12" fmla="*/ 5 w 412"/>
              <a:gd name="T13" fmla="*/ 2 h 149"/>
              <a:gd name="T14" fmla="*/ 3 w 412"/>
              <a:gd name="T15" fmla="*/ 1 h 149"/>
              <a:gd name="T16" fmla="*/ 3 w 412"/>
              <a:gd name="T17" fmla="*/ 1 h 149"/>
              <a:gd name="T18" fmla="*/ 0 w 412"/>
              <a:gd name="T19" fmla="*/ 1 h 1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2"/>
              <a:gd name="T31" fmla="*/ 0 h 149"/>
              <a:gd name="T32" fmla="*/ 412 w 412"/>
              <a:gd name="T33" fmla="*/ 149 h 1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2" h="149">
                <a:moveTo>
                  <a:pt x="0" y="58"/>
                </a:moveTo>
                <a:lnTo>
                  <a:pt x="56" y="7"/>
                </a:lnTo>
                <a:lnTo>
                  <a:pt x="161" y="0"/>
                </a:lnTo>
                <a:lnTo>
                  <a:pt x="412" y="127"/>
                </a:lnTo>
                <a:lnTo>
                  <a:pt x="279" y="149"/>
                </a:lnTo>
                <a:lnTo>
                  <a:pt x="301" y="120"/>
                </a:lnTo>
                <a:lnTo>
                  <a:pt x="236" y="72"/>
                </a:lnTo>
                <a:lnTo>
                  <a:pt x="115" y="43"/>
                </a:lnTo>
                <a:lnTo>
                  <a:pt x="119" y="24"/>
                </a:lnTo>
                <a:lnTo>
                  <a:pt x="0" y="58"/>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03" name="Freeform 287"/>
          <p:cNvSpPr/>
          <p:nvPr/>
        </p:nvSpPr>
        <p:spPr bwMode="auto">
          <a:xfrm>
            <a:off x="7747304" y="3533866"/>
            <a:ext cx="78620" cy="55275"/>
          </a:xfrm>
          <a:custGeom>
            <a:avLst/>
            <a:gdLst>
              <a:gd name="T0" fmla="*/ 0 w 127"/>
              <a:gd name="T1" fmla="*/ 0 h 82"/>
              <a:gd name="T2" fmla="*/ 0 w 127"/>
              <a:gd name="T3" fmla="*/ 2 h 82"/>
              <a:gd name="T4" fmla="*/ 3 w 127"/>
              <a:gd name="T5" fmla="*/ 1 h 82"/>
              <a:gd name="T6" fmla="*/ 2 w 127"/>
              <a:gd name="T7" fmla="*/ 0 h 82"/>
              <a:gd name="T8" fmla="*/ 0 w 127"/>
              <a:gd name="T9" fmla="*/ 0 h 82"/>
              <a:gd name="T10" fmla="*/ 0 60000 65536"/>
              <a:gd name="T11" fmla="*/ 0 60000 65536"/>
              <a:gd name="T12" fmla="*/ 0 60000 65536"/>
              <a:gd name="T13" fmla="*/ 0 60000 65536"/>
              <a:gd name="T14" fmla="*/ 0 60000 65536"/>
              <a:gd name="T15" fmla="*/ 0 w 127"/>
              <a:gd name="T16" fmla="*/ 0 h 82"/>
              <a:gd name="T17" fmla="*/ 127 w 127"/>
              <a:gd name="T18" fmla="*/ 82 h 82"/>
            </a:gdLst>
            <a:ahLst/>
            <a:cxnLst>
              <a:cxn ang="T10">
                <a:pos x="T0" y="T1"/>
              </a:cxn>
              <a:cxn ang="T11">
                <a:pos x="T2" y="T3"/>
              </a:cxn>
              <a:cxn ang="T12">
                <a:pos x="T4" y="T5"/>
              </a:cxn>
              <a:cxn ang="T13">
                <a:pos x="T6" y="T7"/>
              </a:cxn>
              <a:cxn ang="T14">
                <a:pos x="T8" y="T9"/>
              </a:cxn>
            </a:cxnLst>
            <a:rect l="T15" t="T16" r="T17" b="T18"/>
            <a:pathLst>
              <a:path w="127" h="82">
                <a:moveTo>
                  <a:pt x="0" y="0"/>
                </a:moveTo>
                <a:lnTo>
                  <a:pt x="0" y="82"/>
                </a:lnTo>
                <a:lnTo>
                  <a:pt x="127" y="58"/>
                </a:lnTo>
                <a:lnTo>
                  <a:pt x="72" y="9"/>
                </a:lnTo>
                <a:lnTo>
                  <a:pt x="0" y="0"/>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04" name="Freeform 288"/>
          <p:cNvSpPr/>
          <p:nvPr/>
        </p:nvSpPr>
        <p:spPr bwMode="auto">
          <a:xfrm>
            <a:off x="7524920" y="3902575"/>
            <a:ext cx="137024" cy="149600"/>
          </a:xfrm>
          <a:custGeom>
            <a:avLst/>
            <a:gdLst>
              <a:gd name="T0" fmla="*/ 0 w 212"/>
              <a:gd name="T1" fmla="*/ 3 h 275"/>
              <a:gd name="T2" fmla="*/ 0 w 212"/>
              <a:gd name="T3" fmla="*/ 4 h 275"/>
              <a:gd name="T4" fmla="*/ 1 w 212"/>
              <a:gd name="T5" fmla="*/ 4 h 275"/>
              <a:gd name="T6" fmla="*/ 0 w 212"/>
              <a:gd name="T7" fmla="*/ 5 h 275"/>
              <a:gd name="T8" fmla="*/ 0 w 212"/>
              <a:gd name="T9" fmla="*/ 6 h 275"/>
              <a:gd name="T10" fmla="*/ 1 w 212"/>
              <a:gd name="T11" fmla="*/ 7 h 275"/>
              <a:gd name="T12" fmla="*/ 3 w 212"/>
              <a:gd name="T13" fmla="*/ 5 h 275"/>
              <a:gd name="T14" fmla="*/ 5 w 212"/>
              <a:gd name="T15" fmla="*/ 3 h 275"/>
              <a:gd name="T16" fmla="*/ 5 w 212"/>
              <a:gd name="T17" fmla="*/ 1 h 275"/>
              <a:gd name="T18" fmla="*/ 3 w 212"/>
              <a:gd name="T19" fmla="*/ 1 h 275"/>
              <a:gd name="T20" fmla="*/ 2 w 212"/>
              <a:gd name="T21" fmla="*/ 0 h 275"/>
              <a:gd name="T22" fmla="*/ 1 w 212"/>
              <a:gd name="T23" fmla="*/ 1 h 275"/>
              <a:gd name="T24" fmla="*/ 0 w 212"/>
              <a:gd name="T25" fmla="*/ 3 h 2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2"/>
              <a:gd name="T40" fmla="*/ 0 h 275"/>
              <a:gd name="T41" fmla="*/ 212 w 212"/>
              <a:gd name="T42" fmla="*/ 275 h 2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2" h="275">
                <a:moveTo>
                  <a:pt x="0" y="106"/>
                </a:moveTo>
                <a:lnTo>
                  <a:pt x="1" y="160"/>
                </a:lnTo>
                <a:lnTo>
                  <a:pt x="42" y="175"/>
                </a:lnTo>
                <a:lnTo>
                  <a:pt x="18" y="215"/>
                </a:lnTo>
                <a:lnTo>
                  <a:pt x="12" y="263"/>
                </a:lnTo>
                <a:lnTo>
                  <a:pt x="62" y="275"/>
                </a:lnTo>
                <a:lnTo>
                  <a:pt x="107" y="196"/>
                </a:lnTo>
                <a:lnTo>
                  <a:pt x="194" y="139"/>
                </a:lnTo>
                <a:lnTo>
                  <a:pt x="212" y="64"/>
                </a:lnTo>
                <a:lnTo>
                  <a:pt x="130" y="52"/>
                </a:lnTo>
                <a:lnTo>
                  <a:pt x="74" y="0"/>
                </a:lnTo>
                <a:lnTo>
                  <a:pt x="28" y="26"/>
                </a:lnTo>
                <a:lnTo>
                  <a:pt x="0" y="106"/>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05" name="Freeform 289"/>
          <p:cNvSpPr/>
          <p:nvPr/>
        </p:nvSpPr>
        <p:spPr bwMode="auto">
          <a:xfrm>
            <a:off x="7298046" y="3629338"/>
            <a:ext cx="58404" cy="55275"/>
          </a:xfrm>
          <a:custGeom>
            <a:avLst/>
            <a:gdLst>
              <a:gd name="T0" fmla="*/ 0 w 89"/>
              <a:gd name="T1" fmla="*/ 1 h 44"/>
              <a:gd name="T2" fmla="*/ 1 w 89"/>
              <a:gd name="T3" fmla="*/ 0 h 44"/>
              <a:gd name="T4" fmla="*/ 2 w 89"/>
              <a:gd name="T5" fmla="*/ 1 h 44"/>
              <a:gd name="T6" fmla="*/ 0 w 89"/>
              <a:gd name="T7" fmla="*/ 1 h 44"/>
              <a:gd name="T8" fmla="*/ 0 60000 65536"/>
              <a:gd name="T9" fmla="*/ 0 60000 65536"/>
              <a:gd name="T10" fmla="*/ 0 60000 65536"/>
              <a:gd name="T11" fmla="*/ 0 60000 65536"/>
              <a:gd name="T12" fmla="*/ 0 w 89"/>
              <a:gd name="T13" fmla="*/ 0 h 44"/>
              <a:gd name="T14" fmla="*/ 89 w 89"/>
              <a:gd name="T15" fmla="*/ 44 h 44"/>
            </a:gdLst>
            <a:ahLst/>
            <a:cxnLst>
              <a:cxn ang="T8">
                <a:pos x="T0" y="T1"/>
              </a:cxn>
              <a:cxn ang="T9">
                <a:pos x="T2" y="T3"/>
              </a:cxn>
              <a:cxn ang="T10">
                <a:pos x="T4" y="T5"/>
              </a:cxn>
              <a:cxn ang="T11">
                <a:pos x="T6" y="T7"/>
              </a:cxn>
            </a:cxnLst>
            <a:rect l="T12" t="T13" r="T14" b="T15"/>
            <a:pathLst>
              <a:path w="89" h="44">
                <a:moveTo>
                  <a:pt x="0" y="32"/>
                </a:moveTo>
                <a:lnTo>
                  <a:pt x="27" y="0"/>
                </a:lnTo>
                <a:lnTo>
                  <a:pt x="89" y="44"/>
                </a:lnTo>
                <a:lnTo>
                  <a:pt x="0" y="32"/>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06" name="Freeform 290"/>
          <p:cNvSpPr/>
          <p:nvPr/>
        </p:nvSpPr>
        <p:spPr bwMode="auto">
          <a:xfrm>
            <a:off x="8012366" y="5043894"/>
            <a:ext cx="38187" cy="55275"/>
          </a:xfrm>
          <a:custGeom>
            <a:avLst/>
            <a:gdLst>
              <a:gd name="T0" fmla="*/ 0 w 59"/>
              <a:gd name="T1" fmla="*/ 1 h 41"/>
              <a:gd name="T2" fmla="*/ 1 w 59"/>
              <a:gd name="T3" fmla="*/ 1 h 41"/>
              <a:gd name="T4" fmla="*/ 0 w 59"/>
              <a:gd name="T5" fmla="*/ 0 h 41"/>
              <a:gd name="T6" fmla="*/ 1 w 59"/>
              <a:gd name="T7" fmla="*/ 0 h 41"/>
              <a:gd name="T8" fmla="*/ 0 w 59"/>
              <a:gd name="T9" fmla="*/ 1 h 41"/>
              <a:gd name="T10" fmla="*/ 0 60000 65536"/>
              <a:gd name="T11" fmla="*/ 0 60000 65536"/>
              <a:gd name="T12" fmla="*/ 0 60000 65536"/>
              <a:gd name="T13" fmla="*/ 0 60000 65536"/>
              <a:gd name="T14" fmla="*/ 0 60000 65536"/>
              <a:gd name="T15" fmla="*/ 0 w 59"/>
              <a:gd name="T16" fmla="*/ 0 h 41"/>
              <a:gd name="T17" fmla="*/ 59 w 59"/>
              <a:gd name="T18" fmla="*/ 41 h 41"/>
            </a:gdLst>
            <a:ahLst/>
            <a:cxnLst>
              <a:cxn ang="T10">
                <a:pos x="T0" y="T1"/>
              </a:cxn>
              <a:cxn ang="T11">
                <a:pos x="T2" y="T3"/>
              </a:cxn>
              <a:cxn ang="T12">
                <a:pos x="T4" y="T5"/>
              </a:cxn>
              <a:cxn ang="T13">
                <a:pos x="T6" y="T7"/>
              </a:cxn>
              <a:cxn ang="T14">
                <a:pos x="T8" y="T9"/>
              </a:cxn>
            </a:cxnLst>
            <a:rect l="T15" t="T16" r="T17" b="T18"/>
            <a:pathLst>
              <a:path w="59" h="41">
                <a:moveTo>
                  <a:pt x="0" y="41"/>
                </a:moveTo>
                <a:lnTo>
                  <a:pt x="32" y="19"/>
                </a:lnTo>
                <a:lnTo>
                  <a:pt x="19" y="0"/>
                </a:lnTo>
                <a:lnTo>
                  <a:pt x="59" y="6"/>
                </a:lnTo>
                <a:lnTo>
                  <a:pt x="0" y="41"/>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07" name="Freeform 291"/>
          <p:cNvSpPr/>
          <p:nvPr/>
        </p:nvSpPr>
        <p:spPr bwMode="auto">
          <a:xfrm>
            <a:off x="8041568" y="5043894"/>
            <a:ext cx="42680" cy="55275"/>
          </a:xfrm>
          <a:custGeom>
            <a:avLst/>
            <a:gdLst>
              <a:gd name="T0" fmla="*/ 0 w 68"/>
              <a:gd name="T1" fmla="*/ 1 h 47"/>
              <a:gd name="T2" fmla="*/ 1 w 68"/>
              <a:gd name="T3" fmla="*/ 0 h 47"/>
              <a:gd name="T4" fmla="*/ 1 w 68"/>
              <a:gd name="T5" fmla="*/ 0 h 47"/>
              <a:gd name="T6" fmla="*/ 0 w 68"/>
              <a:gd name="T7" fmla="*/ 1 h 47"/>
              <a:gd name="T8" fmla="*/ 0 60000 65536"/>
              <a:gd name="T9" fmla="*/ 0 60000 65536"/>
              <a:gd name="T10" fmla="*/ 0 60000 65536"/>
              <a:gd name="T11" fmla="*/ 0 60000 65536"/>
              <a:gd name="T12" fmla="*/ 0 w 68"/>
              <a:gd name="T13" fmla="*/ 0 h 47"/>
              <a:gd name="T14" fmla="*/ 68 w 68"/>
              <a:gd name="T15" fmla="*/ 47 h 47"/>
            </a:gdLst>
            <a:ahLst/>
            <a:cxnLst>
              <a:cxn ang="T8">
                <a:pos x="T0" y="T1"/>
              </a:cxn>
              <a:cxn ang="T9">
                <a:pos x="T2" y="T3"/>
              </a:cxn>
              <a:cxn ang="T10">
                <a:pos x="T4" y="T5"/>
              </a:cxn>
              <a:cxn ang="T11">
                <a:pos x="T6" y="T7"/>
              </a:cxn>
            </a:cxnLst>
            <a:rect l="T12" t="T13" r="T14" b="T15"/>
            <a:pathLst>
              <a:path w="68" h="47">
                <a:moveTo>
                  <a:pt x="0" y="47"/>
                </a:moveTo>
                <a:lnTo>
                  <a:pt x="34" y="0"/>
                </a:lnTo>
                <a:lnTo>
                  <a:pt x="68" y="16"/>
                </a:lnTo>
                <a:lnTo>
                  <a:pt x="0" y="47"/>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08" name="Freeform 292"/>
          <p:cNvSpPr/>
          <p:nvPr/>
        </p:nvSpPr>
        <p:spPr bwMode="auto">
          <a:xfrm>
            <a:off x="8171853" y="3830420"/>
            <a:ext cx="69635" cy="83323"/>
          </a:xfrm>
          <a:custGeom>
            <a:avLst/>
            <a:gdLst>
              <a:gd name="T0" fmla="*/ 0 w 107"/>
              <a:gd name="T1" fmla="*/ 3 h 154"/>
              <a:gd name="T2" fmla="*/ 0 w 107"/>
              <a:gd name="T3" fmla="*/ 0 h 154"/>
              <a:gd name="T4" fmla="*/ 3 w 107"/>
              <a:gd name="T5" fmla="*/ 1 h 154"/>
              <a:gd name="T6" fmla="*/ 1 w 107"/>
              <a:gd name="T7" fmla="*/ 4 h 154"/>
              <a:gd name="T8" fmla="*/ 0 w 107"/>
              <a:gd name="T9" fmla="*/ 3 h 154"/>
              <a:gd name="T10" fmla="*/ 0 60000 65536"/>
              <a:gd name="T11" fmla="*/ 0 60000 65536"/>
              <a:gd name="T12" fmla="*/ 0 60000 65536"/>
              <a:gd name="T13" fmla="*/ 0 60000 65536"/>
              <a:gd name="T14" fmla="*/ 0 60000 65536"/>
              <a:gd name="T15" fmla="*/ 0 w 107"/>
              <a:gd name="T16" fmla="*/ 0 h 154"/>
              <a:gd name="T17" fmla="*/ 107 w 107"/>
              <a:gd name="T18" fmla="*/ 154 h 154"/>
            </a:gdLst>
            <a:ahLst/>
            <a:cxnLst>
              <a:cxn ang="T10">
                <a:pos x="T0" y="T1"/>
              </a:cxn>
              <a:cxn ang="T11">
                <a:pos x="T2" y="T3"/>
              </a:cxn>
              <a:cxn ang="T12">
                <a:pos x="T4" y="T5"/>
              </a:cxn>
              <a:cxn ang="T13">
                <a:pos x="T6" y="T7"/>
              </a:cxn>
              <a:cxn ang="T14">
                <a:pos x="T8" y="T9"/>
              </a:cxn>
            </a:cxnLst>
            <a:rect l="T15" t="T16" r="T17" b="T18"/>
            <a:pathLst>
              <a:path w="107" h="154">
                <a:moveTo>
                  <a:pt x="0" y="149"/>
                </a:moveTo>
                <a:lnTo>
                  <a:pt x="13" y="0"/>
                </a:lnTo>
                <a:lnTo>
                  <a:pt x="107" y="67"/>
                </a:lnTo>
                <a:lnTo>
                  <a:pt x="52" y="154"/>
                </a:lnTo>
                <a:lnTo>
                  <a:pt x="0" y="149"/>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09" name="Freeform 293"/>
          <p:cNvSpPr/>
          <p:nvPr/>
        </p:nvSpPr>
        <p:spPr bwMode="auto">
          <a:xfrm>
            <a:off x="7718101" y="1521463"/>
            <a:ext cx="1484803" cy="1060464"/>
          </a:xfrm>
          <a:custGeom>
            <a:avLst/>
            <a:gdLst>
              <a:gd name="T0" fmla="*/ 6 w 2319"/>
              <a:gd name="T1" fmla="*/ 11 h 1964"/>
              <a:gd name="T2" fmla="*/ 7 w 2319"/>
              <a:gd name="T3" fmla="*/ 9 h 1964"/>
              <a:gd name="T4" fmla="*/ 5 w 2319"/>
              <a:gd name="T5" fmla="*/ 8 h 1964"/>
              <a:gd name="T6" fmla="*/ 10 w 2319"/>
              <a:gd name="T7" fmla="*/ 4 h 1964"/>
              <a:gd name="T8" fmla="*/ 15 w 2319"/>
              <a:gd name="T9" fmla="*/ 3 h 1964"/>
              <a:gd name="T10" fmla="*/ 20 w 2319"/>
              <a:gd name="T11" fmla="*/ 5 h 1964"/>
              <a:gd name="T12" fmla="*/ 19 w 2319"/>
              <a:gd name="T13" fmla="*/ 3 h 1964"/>
              <a:gd name="T14" fmla="*/ 25 w 2319"/>
              <a:gd name="T15" fmla="*/ 4 h 1964"/>
              <a:gd name="T16" fmla="*/ 29 w 2319"/>
              <a:gd name="T17" fmla="*/ 3 h 1964"/>
              <a:gd name="T18" fmla="*/ 24 w 2319"/>
              <a:gd name="T19" fmla="*/ 1 h 1964"/>
              <a:gd name="T20" fmla="*/ 29 w 2319"/>
              <a:gd name="T21" fmla="*/ 2 h 1964"/>
              <a:gd name="T22" fmla="*/ 29 w 2319"/>
              <a:gd name="T23" fmla="*/ 0 h 1964"/>
              <a:gd name="T24" fmla="*/ 40 w 2319"/>
              <a:gd name="T25" fmla="*/ 1 h 1964"/>
              <a:gd name="T26" fmla="*/ 41 w 2319"/>
              <a:gd name="T27" fmla="*/ 1 h 1964"/>
              <a:gd name="T28" fmla="*/ 45 w 2319"/>
              <a:gd name="T29" fmla="*/ 3 h 1964"/>
              <a:gd name="T30" fmla="*/ 34 w 2319"/>
              <a:gd name="T31" fmla="*/ 4 h 1964"/>
              <a:gd name="T32" fmla="*/ 40 w 2319"/>
              <a:gd name="T33" fmla="*/ 5 h 1964"/>
              <a:gd name="T34" fmla="*/ 46 w 2319"/>
              <a:gd name="T35" fmla="*/ 5 h 1964"/>
              <a:gd name="T36" fmla="*/ 51 w 2319"/>
              <a:gd name="T37" fmla="*/ 4 h 1964"/>
              <a:gd name="T38" fmla="*/ 46 w 2319"/>
              <a:gd name="T39" fmla="*/ 7 h 1964"/>
              <a:gd name="T40" fmla="*/ 49 w 2319"/>
              <a:gd name="T41" fmla="*/ 9 h 1964"/>
              <a:gd name="T42" fmla="*/ 46 w 2319"/>
              <a:gd name="T43" fmla="*/ 11 h 1964"/>
              <a:gd name="T44" fmla="*/ 46 w 2319"/>
              <a:gd name="T45" fmla="*/ 14 h 1964"/>
              <a:gd name="T46" fmla="*/ 45 w 2319"/>
              <a:gd name="T47" fmla="*/ 15 h 1964"/>
              <a:gd name="T48" fmla="*/ 47 w 2319"/>
              <a:gd name="T49" fmla="*/ 17 h 1964"/>
              <a:gd name="T50" fmla="*/ 45 w 2319"/>
              <a:gd name="T51" fmla="*/ 19 h 1964"/>
              <a:gd name="T52" fmla="*/ 46 w 2319"/>
              <a:gd name="T53" fmla="*/ 20 h 1964"/>
              <a:gd name="T54" fmla="*/ 46 w 2319"/>
              <a:gd name="T55" fmla="*/ 22 h 1964"/>
              <a:gd name="T56" fmla="*/ 41 w 2319"/>
              <a:gd name="T57" fmla="*/ 23 h 1964"/>
              <a:gd name="T58" fmla="*/ 42 w 2319"/>
              <a:gd name="T59" fmla="*/ 25 h 1964"/>
              <a:gd name="T60" fmla="*/ 45 w 2319"/>
              <a:gd name="T61" fmla="*/ 26 h 1964"/>
              <a:gd name="T62" fmla="*/ 44 w 2319"/>
              <a:gd name="T63" fmla="*/ 28 h 1964"/>
              <a:gd name="T64" fmla="*/ 40 w 2319"/>
              <a:gd name="T65" fmla="*/ 26 h 1964"/>
              <a:gd name="T66" fmla="*/ 41 w 2319"/>
              <a:gd name="T67" fmla="*/ 29 h 1964"/>
              <a:gd name="T68" fmla="*/ 41 w 2319"/>
              <a:gd name="T69" fmla="*/ 32 h 1964"/>
              <a:gd name="T70" fmla="*/ 36 w 2319"/>
              <a:gd name="T71" fmla="*/ 33 h 1964"/>
              <a:gd name="T72" fmla="*/ 32 w 2319"/>
              <a:gd name="T73" fmla="*/ 36 h 1964"/>
              <a:gd name="T74" fmla="*/ 31 w 2319"/>
              <a:gd name="T75" fmla="*/ 36 h 1964"/>
              <a:gd name="T76" fmla="*/ 28 w 2319"/>
              <a:gd name="T77" fmla="*/ 38 h 1964"/>
              <a:gd name="T78" fmla="*/ 28 w 2319"/>
              <a:gd name="T79" fmla="*/ 40 h 1964"/>
              <a:gd name="T80" fmla="*/ 28 w 2319"/>
              <a:gd name="T81" fmla="*/ 41 h 1964"/>
              <a:gd name="T82" fmla="*/ 26 w 2319"/>
              <a:gd name="T83" fmla="*/ 45 h 1964"/>
              <a:gd name="T84" fmla="*/ 22 w 2319"/>
              <a:gd name="T85" fmla="*/ 44 h 1964"/>
              <a:gd name="T86" fmla="*/ 21 w 2319"/>
              <a:gd name="T87" fmla="*/ 43 h 1964"/>
              <a:gd name="T88" fmla="*/ 19 w 2319"/>
              <a:gd name="T89" fmla="*/ 39 h 1964"/>
              <a:gd name="T90" fmla="*/ 19 w 2319"/>
              <a:gd name="T91" fmla="*/ 37 h 1964"/>
              <a:gd name="T92" fmla="*/ 18 w 2319"/>
              <a:gd name="T93" fmla="*/ 33 h 1964"/>
              <a:gd name="T94" fmla="*/ 18 w 2319"/>
              <a:gd name="T95" fmla="*/ 32 h 1964"/>
              <a:gd name="T96" fmla="*/ 18 w 2319"/>
              <a:gd name="T97" fmla="*/ 29 h 1964"/>
              <a:gd name="T98" fmla="*/ 20 w 2319"/>
              <a:gd name="T99" fmla="*/ 28 h 1964"/>
              <a:gd name="T100" fmla="*/ 19 w 2319"/>
              <a:gd name="T101" fmla="*/ 27 h 1964"/>
              <a:gd name="T102" fmla="*/ 17 w 2319"/>
              <a:gd name="T103" fmla="*/ 27 h 1964"/>
              <a:gd name="T104" fmla="*/ 15 w 2319"/>
              <a:gd name="T105" fmla="*/ 25 h 1964"/>
              <a:gd name="T106" fmla="*/ 14 w 2319"/>
              <a:gd name="T107" fmla="*/ 21 h 1964"/>
              <a:gd name="T108" fmla="*/ 11 w 2319"/>
              <a:gd name="T109" fmla="*/ 17 h 1964"/>
              <a:gd name="T110" fmla="*/ 6 w 2319"/>
              <a:gd name="T111" fmla="*/ 18 h 1964"/>
              <a:gd name="T112" fmla="*/ 1 w 2319"/>
              <a:gd name="T113" fmla="*/ 15 h 1964"/>
              <a:gd name="T114" fmla="*/ 6 w 2319"/>
              <a:gd name="T115" fmla="*/ 14 h 196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319"/>
              <a:gd name="T175" fmla="*/ 0 h 1964"/>
              <a:gd name="T176" fmla="*/ 2319 w 2319"/>
              <a:gd name="T177" fmla="*/ 1964 h 196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319" h="1964">
                <a:moveTo>
                  <a:pt x="0" y="551"/>
                </a:moveTo>
                <a:lnTo>
                  <a:pt x="13" y="521"/>
                </a:lnTo>
                <a:lnTo>
                  <a:pt x="162" y="463"/>
                </a:lnTo>
                <a:lnTo>
                  <a:pt x="261" y="463"/>
                </a:lnTo>
                <a:lnTo>
                  <a:pt x="315" y="418"/>
                </a:lnTo>
                <a:lnTo>
                  <a:pt x="296" y="405"/>
                </a:lnTo>
                <a:lnTo>
                  <a:pt x="329" y="390"/>
                </a:lnTo>
                <a:lnTo>
                  <a:pt x="302" y="380"/>
                </a:lnTo>
                <a:lnTo>
                  <a:pt x="354" y="363"/>
                </a:lnTo>
                <a:lnTo>
                  <a:pt x="335" y="346"/>
                </a:lnTo>
                <a:lnTo>
                  <a:pt x="267" y="376"/>
                </a:lnTo>
                <a:lnTo>
                  <a:pt x="200" y="338"/>
                </a:lnTo>
                <a:lnTo>
                  <a:pt x="284" y="317"/>
                </a:lnTo>
                <a:lnTo>
                  <a:pt x="332" y="254"/>
                </a:lnTo>
                <a:lnTo>
                  <a:pt x="437" y="250"/>
                </a:lnTo>
                <a:lnTo>
                  <a:pt x="432" y="185"/>
                </a:lnTo>
                <a:lnTo>
                  <a:pt x="507" y="184"/>
                </a:lnTo>
                <a:lnTo>
                  <a:pt x="586" y="230"/>
                </a:lnTo>
                <a:lnTo>
                  <a:pt x="493" y="168"/>
                </a:lnTo>
                <a:lnTo>
                  <a:pt x="669" y="126"/>
                </a:lnTo>
                <a:lnTo>
                  <a:pt x="713" y="156"/>
                </a:lnTo>
                <a:lnTo>
                  <a:pt x="719" y="214"/>
                </a:lnTo>
                <a:lnTo>
                  <a:pt x="740" y="165"/>
                </a:lnTo>
                <a:lnTo>
                  <a:pt x="854" y="199"/>
                </a:lnTo>
                <a:lnTo>
                  <a:pt x="814" y="172"/>
                </a:lnTo>
                <a:lnTo>
                  <a:pt x="868" y="176"/>
                </a:lnTo>
                <a:lnTo>
                  <a:pt x="821" y="142"/>
                </a:lnTo>
                <a:lnTo>
                  <a:pt x="808" y="115"/>
                </a:lnTo>
                <a:lnTo>
                  <a:pt x="832" y="108"/>
                </a:lnTo>
                <a:lnTo>
                  <a:pt x="1056" y="192"/>
                </a:lnTo>
                <a:lnTo>
                  <a:pt x="1039" y="165"/>
                </a:lnTo>
                <a:lnTo>
                  <a:pt x="1086" y="161"/>
                </a:lnTo>
                <a:lnTo>
                  <a:pt x="1056" y="137"/>
                </a:lnTo>
                <a:lnTo>
                  <a:pt x="1132" y="142"/>
                </a:lnTo>
                <a:lnTo>
                  <a:pt x="1012" y="81"/>
                </a:lnTo>
                <a:lnTo>
                  <a:pt x="1228" y="115"/>
                </a:lnTo>
                <a:lnTo>
                  <a:pt x="1181" y="80"/>
                </a:lnTo>
                <a:lnTo>
                  <a:pt x="1054" y="73"/>
                </a:lnTo>
                <a:lnTo>
                  <a:pt x="1096" y="71"/>
                </a:lnTo>
                <a:lnTo>
                  <a:pt x="1017" y="42"/>
                </a:lnTo>
                <a:lnTo>
                  <a:pt x="1110" y="48"/>
                </a:lnTo>
                <a:lnTo>
                  <a:pt x="1073" y="35"/>
                </a:lnTo>
                <a:lnTo>
                  <a:pt x="1112" y="26"/>
                </a:lnTo>
                <a:lnTo>
                  <a:pt x="1272" y="81"/>
                </a:lnTo>
                <a:lnTo>
                  <a:pt x="1253" y="61"/>
                </a:lnTo>
                <a:lnTo>
                  <a:pt x="1326" y="42"/>
                </a:lnTo>
                <a:lnTo>
                  <a:pt x="1264" y="35"/>
                </a:lnTo>
                <a:lnTo>
                  <a:pt x="1262" y="8"/>
                </a:lnTo>
                <a:lnTo>
                  <a:pt x="1303" y="0"/>
                </a:lnTo>
                <a:lnTo>
                  <a:pt x="1732" y="10"/>
                </a:lnTo>
                <a:lnTo>
                  <a:pt x="1762" y="25"/>
                </a:lnTo>
                <a:lnTo>
                  <a:pt x="1746" y="35"/>
                </a:lnTo>
                <a:lnTo>
                  <a:pt x="1462" y="38"/>
                </a:lnTo>
                <a:lnTo>
                  <a:pt x="1495" y="54"/>
                </a:lnTo>
                <a:lnTo>
                  <a:pt x="1384" y="71"/>
                </a:lnTo>
                <a:lnTo>
                  <a:pt x="1789" y="42"/>
                </a:lnTo>
                <a:lnTo>
                  <a:pt x="1802" y="68"/>
                </a:lnTo>
                <a:lnTo>
                  <a:pt x="1746" y="83"/>
                </a:lnTo>
                <a:lnTo>
                  <a:pt x="1842" y="72"/>
                </a:lnTo>
                <a:lnTo>
                  <a:pt x="1951" y="104"/>
                </a:lnTo>
                <a:lnTo>
                  <a:pt x="1789" y="156"/>
                </a:lnTo>
                <a:lnTo>
                  <a:pt x="1529" y="152"/>
                </a:lnTo>
                <a:lnTo>
                  <a:pt x="1591" y="161"/>
                </a:lnTo>
                <a:lnTo>
                  <a:pt x="1482" y="184"/>
                </a:lnTo>
                <a:lnTo>
                  <a:pt x="1482" y="207"/>
                </a:lnTo>
                <a:lnTo>
                  <a:pt x="1767" y="168"/>
                </a:lnTo>
                <a:lnTo>
                  <a:pt x="1790" y="185"/>
                </a:lnTo>
                <a:lnTo>
                  <a:pt x="1732" y="223"/>
                </a:lnTo>
                <a:lnTo>
                  <a:pt x="1912" y="161"/>
                </a:lnTo>
                <a:lnTo>
                  <a:pt x="1923" y="221"/>
                </a:lnTo>
                <a:lnTo>
                  <a:pt x="1833" y="328"/>
                </a:lnTo>
                <a:lnTo>
                  <a:pt x="2009" y="204"/>
                </a:lnTo>
                <a:lnTo>
                  <a:pt x="2006" y="223"/>
                </a:lnTo>
                <a:lnTo>
                  <a:pt x="2090" y="222"/>
                </a:lnTo>
                <a:lnTo>
                  <a:pt x="2116" y="184"/>
                </a:lnTo>
                <a:lnTo>
                  <a:pt x="2206" y="176"/>
                </a:lnTo>
                <a:lnTo>
                  <a:pt x="2319" y="211"/>
                </a:lnTo>
                <a:lnTo>
                  <a:pt x="2207" y="265"/>
                </a:lnTo>
                <a:lnTo>
                  <a:pt x="2214" y="286"/>
                </a:lnTo>
                <a:lnTo>
                  <a:pt x="1963" y="317"/>
                </a:lnTo>
                <a:lnTo>
                  <a:pt x="2166" y="319"/>
                </a:lnTo>
                <a:lnTo>
                  <a:pt x="2002" y="364"/>
                </a:lnTo>
                <a:lnTo>
                  <a:pt x="2013" y="394"/>
                </a:lnTo>
                <a:lnTo>
                  <a:pt x="2122" y="364"/>
                </a:lnTo>
                <a:lnTo>
                  <a:pt x="2043" y="405"/>
                </a:lnTo>
                <a:lnTo>
                  <a:pt x="2033" y="459"/>
                </a:lnTo>
                <a:lnTo>
                  <a:pt x="2056" y="445"/>
                </a:lnTo>
                <a:lnTo>
                  <a:pt x="1981" y="493"/>
                </a:lnTo>
                <a:lnTo>
                  <a:pt x="1954" y="593"/>
                </a:lnTo>
                <a:lnTo>
                  <a:pt x="1996" y="571"/>
                </a:lnTo>
                <a:lnTo>
                  <a:pt x="2050" y="593"/>
                </a:lnTo>
                <a:lnTo>
                  <a:pt x="1998" y="593"/>
                </a:lnTo>
                <a:lnTo>
                  <a:pt x="1998" y="622"/>
                </a:lnTo>
                <a:lnTo>
                  <a:pt x="2088" y="635"/>
                </a:lnTo>
                <a:lnTo>
                  <a:pt x="2090" y="672"/>
                </a:lnTo>
                <a:lnTo>
                  <a:pt x="1959" y="664"/>
                </a:lnTo>
                <a:lnTo>
                  <a:pt x="1996" y="682"/>
                </a:lnTo>
                <a:lnTo>
                  <a:pt x="1919" y="693"/>
                </a:lnTo>
                <a:lnTo>
                  <a:pt x="1959" y="732"/>
                </a:lnTo>
                <a:lnTo>
                  <a:pt x="2027" y="735"/>
                </a:lnTo>
                <a:lnTo>
                  <a:pt x="1986" y="758"/>
                </a:lnTo>
                <a:lnTo>
                  <a:pt x="2039" y="779"/>
                </a:lnTo>
                <a:lnTo>
                  <a:pt x="2037" y="829"/>
                </a:lnTo>
                <a:lnTo>
                  <a:pt x="1941" y="800"/>
                </a:lnTo>
                <a:lnTo>
                  <a:pt x="1997" y="827"/>
                </a:lnTo>
                <a:lnTo>
                  <a:pt x="1961" y="844"/>
                </a:lnTo>
                <a:lnTo>
                  <a:pt x="1996" y="842"/>
                </a:lnTo>
                <a:lnTo>
                  <a:pt x="1986" y="874"/>
                </a:lnTo>
                <a:lnTo>
                  <a:pt x="2054" y="890"/>
                </a:lnTo>
                <a:lnTo>
                  <a:pt x="1947" y="881"/>
                </a:lnTo>
                <a:lnTo>
                  <a:pt x="1923" y="900"/>
                </a:lnTo>
                <a:lnTo>
                  <a:pt x="2009" y="942"/>
                </a:lnTo>
                <a:lnTo>
                  <a:pt x="1997" y="974"/>
                </a:lnTo>
                <a:lnTo>
                  <a:pt x="1926" y="994"/>
                </a:lnTo>
                <a:lnTo>
                  <a:pt x="1861" y="947"/>
                </a:lnTo>
                <a:lnTo>
                  <a:pt x="1758" y="986"/>
                </a:lnTo>
                <a:lnTo>
                  <a:pt x="1830" y="1013"/>
                </a:lnTo>
                <a:lnTo>
                  <a:pt x="1762" y="1038"/>
                </a:lnTo>
                <a:lnTo>
                  <a:pt x="1837" y="1040"/>
                </a:lnTo>
                <a:lnTo>
                  <a:pt x="1813" y="1090"/>
                </a:lnTo>
                <a:lnTo>
                  <a:pt x="1842" y="1061"/>
                </a:lnTo>
                <a:lnTo>
                  <a:pt x="1923" y="1101"/>
                </a:lnTo>
                <a:lnTo>
                  <a:pt x="1897" y="1135"/>
                </a:lnTo>
                <a:lnTo>
                  <a:pt x="1947" y="1122"/>
                </a:lnTo>
                <a:lnTo>
                  <a:pt x="1923" y="1155"/>
                </a:lnTo>
                <a:lnTo>
                  <a:pt x="1957" y="1139"/>
                </a:lnTo>
                <a:lnTo>
                  <a:pt x="1961" y="1223"/>
                </a:lnTo>
                <a:lnTo>
                  <a:pt x="1923" y="1192"/>
                </a:lnTo>
                <a:lnTo>
                  <a:pt x="1923" y="1223"/>
                </a:lnTo>
                <a:lnTo>
                  <a:pt x="1889" y="1220"/>
                </a:lnTo>
                <a:lnTo>
                  <a:pt x="1842" y="1151"/>
                </a:lnTo>
                <a:lnTo>
                  <a:pt x="1732" y="1113"/>
                </a:lnTo>
                <a:lnTo>
                  <a:pt x="1808" y="1158"/>
                </a:lnTo>
                <a:lnTo>
                  <a:pt x="1706" y="1182"/>
                </a:lnTo>
                <a:lnTo>
                  <a:pt x="1678" y="1223"/>
                </a:lnTo>
                <a:lnTo>
                  <a:pt x="1774" y="1232"/>
                </a:lnTo>
                <a:lnTo>
                  <a:pt x="1692" y="1255"/>
                </a:lnTo>
                <a:lnTo>
                  <a:pt x="1814" y="1227"/>
                </a:lnTo>
                <a:lnTo>
                  <a:pt x="1932" y="1264"/>
                </a:lnTo>
                <a:lnTo>
                  <a:pt x="1779" y="1360"/>
                </a:lnTo>
                <a:lnTo>
                  <a:pt x="1631" y="1402"/>
                </a:lnTo>
                <a:lnTo>
                  <a:pt x="1579" y="1406"/>
                </a:lnTo>
                <a:lnTo>
                  <a:pt x="1543" y="1361"/>
                </a:lnTo>
                <a:lnTo>
                  <a:pt x="1559" y="1406"/>
                </a:lnTo>
                <a:lnTo>
                  <a:pt x="1516" y="1431"/>
                </a:lnTo>
                <a:lnTo>
                  <a:pt x="1462" y="1535"/>
                </a:lnTo>
                <a:lnTo>
                  <a:pt x="1417" y="1531"/>
                </a:lnTo>
                <a:lnTo>
                  <a:pt x="1407" y="1564"/>
                </a:lnTo>
                <a:lnTo>
                  <a:pt x="1365" y="1571"/>
                </a:lnTo>
                <a:lnTo>
                  <a:pt x="1339" y="1557"/>
                </a:lnTo>
                <a:lnTo>
                  <a:pt x="1372" y="1537"/>
                </a:lnTo>
                <a:lnTo>
                  <a:pt x="1338" y="1531"/>
                </a:lnTo>
                <a:lnTo>
                  <a:pt x="1324" y="1587"/>
                </a:lnTo>
                <a:lnTo>
                  <a:pt x="1251" y="1591"/>
                </a:lnTo>
                <a:lnTo>
                  <a:pt x="1253" y="1634"/>
                </a:lnTo>
                <a:lnTo>
                  <a:pt x="1213" y="1637"/>
                </a:lnTo>
                <a:lnTo>
                  <a:pt x="1247" y="1672"/>
                </a:lnTo>
                <a:lnTo>
                  <a:pt x="1199" y="1680"/>
                </a:lnTo>
                <a:lnTo>
                  <a:pt x="1236" y="1717"/>
                </a:lnTo>
                <a:lnTo>
                  <a:pt x="1204" y="1717"/>
                </a:lnTo>
                <a:lnTo>
                  <a:pt x="1230" y="1726"/>
                </a:lnTo>
                <a:lnTo>
                  <a:pt x="1204" y="1768"/>
                </a:lnTo>
                <a:lnTo>
                  <a:pt x="1181" y="1761"/>
                </a:lnTo>
                <a:lnTo>
                  <a:pt x="1199" y="1779"/>
                </a:lnTo>
                <a:lnTo>
                  <a:pt x="1152" y="1797"/>
                </a:lnTo>
                <a:lnTo>
                  <a:pt x="1181" y="1856"/>
                </a:lnTo>
                <a:lnTo>
                  <a:pt x="1152" y="1935"/>
                </a:lnTo>
                <a:lnTo>
                  <a:pt x="1118" y="1936"/>
                </a:lnTo>
                <a:lnTo>
                  <a:pt x="1143" y="1964"/>
                </a:lnTo>
                <a:lnTo>
                  <a:pt x="1065" y="1964"/>
                </a:lnTo>
                <a:lnTo>
                  <a:pt x="1056" y="1910"/>
                </a:lnTo>
                <a:lnTo>
                  <a:pt x="945" y="1918"/>
                </a:lnTo>
                <a:lnTo>
                  <a:pt x="973" y="1903"/>
                </a:lnTo>
                <a:lnTo>
                  <a:pt x="917" y="1883"/>
                </a:lnTo>
                <a:lnTo>
                  <a:pt x="941" y="1874"/>
                </a:lnTo>
                <a:lnTo>
                  <a:pt x="901" y="1874"/>
                </a:lnTo>
                <a:lnTo>
                  <a:pt x="918" y="1832"/>
                </a:lnTo>
                <a:lnTo>
                  <a:pt x="892" y="1840"/>
                </a:lnTo>
                <a:lnTo>
                  <a:pt x="821" y="1726"/>
                </a:lnTo>
                <a:lnTo>
                  <a:pt x="821" y="1694"/>
                </a:lnTo>
                <a:lnTo>
                  <a:pt x="877" y="1656"/>
                </a:lnTo>
                <a:lnTo>
                  <a:pt x="854" y="1645"/>
                </a:lnTo>
                <a:lnTo>
                  <a:pt x="798" y="1687"/>
                </a:lnTo>
                <a:lnTo>
                  <a:pt x="798" y="1602"/>
                </a:lnTo>
                <a:lnTo>
                  <a:pt x="747" y="1557"/>
                </a:lnTo>
                <a:lnTo>
                  <a:pt x="763" y="1492"/>
                </a:lnTo>
                <a:lnTo>
                  <a:pt x="729" y="1466"/>
                </a:lnTo>
                <a:lnTo>
                  <a:pt x="774" y="1410"/>
                </a:lnTo>
                <a:lnTo>
                  <a:pt x="747" y="1402"/>
                </a:lnTo>
                <a:lnTo>
                  <a:pt x="839" y="1402"/>
                </a:lnTo>
                <a:lnTo>
                  <a:pt x="830" y="1379"/>
                </a:lnTo>
                <a:lnTo>
                  <a:pt x="769" y="1381"/>
                </a:lnTo>
                <a:lnTo>
                  <a:pt x="861" y="1331"/>
                </a:lnTo>
                <a:lnTo>
                  <a:pt x="839" y="1314"/>
                </a:lnTo>
                <a:lnTo>
                  <a:pt x="861" y="1255"/>
                </a:lnTo>
                <a:lnTo>
                  <a:pt x="785" y="1254"/>
                </a:lnTo>
                <a:lnTo>
                  <a:pt x="703" y="1207"/>
                </a:lnTo>
                <a:lnTo>
                  <a:pt x="854" y="1232"/>
                </a:lnTo>
                <a:lnTo>
                  <a:pt x="828" y="1211"/>
                </a:lnTo>
                <a:lnTo>
                  <a:pt x="854" y="1203"/>
                </a:lnTo>
                <a:lnTo>
                  <a:pt x="793" y="1168"/>
                </a:lnTo>
                <a:lnTo>
                  <a:pt x="814" y="1151"/>
                </a:lnTo>
                <a:lnTo>
                  <a:pt x="782" y="1163"/>
                </a:lnTo>
                <a:lnTo>
                  <a:pt x="804" y="1142"/>
                </a:lnTo>
                <a:lnTo>
                  <a:pt x="765" y="1145"/>
                </a:lnTo>
                <a:lnTo>
                  <a:pt x="808" y="1126"/>
                </a:lnTo>
                <a:lnTo>
                  <a:pt x="740" y="1099"/>
                </a:lnTo>
                <a:lnTo>
                  <a:pt x="726" y="1142"/>
                </a:lnTo>
                <a:lnTo>
                  <a:pt x="669" y="1145"/>
                </a:lnTo>
                <a:lnTo>
                  <a:pt x="659" y="1126"/>
                </a:lnTo>
                <a:lnTo>
                  <a:pt x="698" y="1099"/>
                </a:lnTo>
                <a:lnTo>
                  <a:pt x="667" y="1099"/>
                </a:lnTo>
                <a:lnTo>
                  <a:pt x="703" y="1023"/>
                </a:lnTo>
                <a:lnTo>
                  <a:pt x="661" y="1011"/>
                </a:lnTo>
                <a:lnTo>
                  <a:pt x="680" y="978"/>
                </a:lnTo>
                <a:lnTo>
                  <a:pt x="618" y="889"/>
                </a:lnTo>
                <a:lnTo>
                  <a:pt x="637" y="888"/>
                </a:lnTo>
                <a:lnTo>
                  <a:pt x="554" y="808"/>
                </a:lnTo>
                <a:lnTo>
                  <a:pt x="554" y="779"/>
                </a:lnTo>
                <a:lnTo>
                  <a:pt x="461" y="741"/>
                </a:lnTo>
                <a:lnTo>
                  <a:pt x="376" y="720"/>
                </a:lnTo>
                <a:lnTo>
                  <a:pt x="293" y="756"/>
                </a:lnTo>
                <a:lnTo>
                  <a:pt x="230" y="732"/>
                </a:lnTo>
                <a:lnTo>
                  <a:pt x="254" y="762"/>
                </a:lnTo>
                <a:lnTo>
                  <a:pt x="188" y="748"/>
                </a:lnTo>
                <a:lnTo>
                  <a:pt x="128" y="718"/>
                </a:lnTo>
                <a:lnTo>
                  <a:pt x="188" y="693"/>
                </a:lnTo>
                <a:lnTo>
                  <a:pt x="57" y="664"/>
                </a:lnTo>
                <a:lnTo>
                  <a:pt x="105" y="639"/>
                </a:lnTo>
                <a:lnTo>
                  <a:pt x="261" y="647"/>
                </a:lnTo>
                <a:lnTo>
                  <a:pt x="275" y="637"/>
                </a:lnTo>
                <a:lnTo>
                  <a:pt x="251" y="620"/>
                </a:lnTo>
                <a:lnTo>
                  <a:pt x="274" y="605"/>
                </a:lnTo>
                <a:lnTo>
                  <a:pt x="138" y="616"/>
                </a:lnTo>
                <a:lnTo>
                  <a:pt x="0" y="551"/>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10" name="Freeform 294"/>
          <p:cNvSpPr/>
          <p:nvPr/>
        </p:nvSpPr>
        <p:spPr bwMode="auto">
          <a:xfrm>
            <a:off x="7244134" y="3575687"/>
            <a:ext cx="96591" cy="104153"/>
          </a:xfrm>
          <a:custGeom>
            <a:avLst/>
            <a:gdLst>
              <a:gd name="T0" fmla="*/ 0 w 154"/>
              <a:gd name="T1" fmla="*/ 4 h 190"/>
              <a:gd name="T2" fmla="*/ 1 w 154"/>
              <a:gd name="T3" fmla="*/ 2 h 190"/>
              <a:gd name="T4" fmla="*/ 2 w 154"/>
              <a:gd name="T5" fmla="*/ 2 h 190"/>
              <a:gd name="T6" fmla="*/ 1 w 154"/>
              <a:gd name="T7" fmla="*/ 1 h 190"/>
              <a:gd name="T8" fmla="*/ 3 w 154"/>
              <a:gd name="T9" fmla="*/ 0 h 190"/>
              <a:gd name="T10" fmla="*/ 3 w 154"/>
              <a:gd name="T11" fmla="*/ 2 h 190"/>
              <a:gd name="T12" fmla="*/ 3 w 154"/>
              <a:gd name="T13" fmla="*/ 2 h 190"/>
              <a:gd name="T14" fmla="*/ 3 w 154"/>
              <a:gd name="T15" fmla="*/ 4 h 190"/>
              <a:gd name="T16" fmla="*/ 2 w 154"/>
              <a:gd name="T17" fmla="*/ 5 h 190"/>
              <a:gd name="T18" fmla="*/ 0 w 154"/>
              <a:gd name="T19" fmla="*/ 4 h 1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4"/>
              <a:gd name="T31" fmla="*/ 0 h 190"/>
              <a:gd name="T32" fmla="*/ 154 w 154"/>
              <a:gd name="T33" fmla="*/ 190 h 1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4" h="190">
                <a:moveTo>
                  <a:pt x="0" y="154"/>
                </a:moveTo>
                <a:lnTo>
                  <a:pt x="35" y="83"/>
                </a:lnTo>
                <a:lnTo>
                  <a:pt x="74" y="82"/>
                </a:lnTo>
                <a:lnTo>
                  <a:pt x="33" y="24"/>
                </a:lnTo>
                <a:lnTo>
                  <a:pt x="123" y="0"/>
                </a:lnTo>
                <a:lnTo>
                  <a:pt x="134" y="90"/>
                </a:lnTo>
                <a:lnTo>
                  <a:pt x="154" y="98"/>
                </a:lnTo>
                <a:lnTo>
                  <a:pt x="114" y="158"/>
                </a:lnTo>
                <a:lnTo>
                  <a:pt x="87" y="190"/>
                </a:lnTo>
                <a:lnTo>
                  <a:pt x="0" y="154"/>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11" name="Freeform 295"/>
          <p:cNvSpPr/>
          <p:nvPr/>
        </p:nvSpPr>
        <p:spPr bwMode="auto">
          <a:xfrm>
            <a:off x="8003383" y="3762022"/>
            <a:ext cx="114561" cy="162857"/>
          </a:xfrm>
          <a:custGeom>
            <a:avLst/>
            <a:gdLst>
              <a:gd name="T0" fmla="*/ 0 w 181"/>
              <a:gd name="T1" fmla="*/ 2 h 301"/>
              <a:gd name="T2" fmla="*/ 1 w 181"/>
              <a:gd name="T3" fmla="*/ 3 h 301"/>
              <a:gd name="T4" fmla="*/ 1 w 181"/>
              <a:gd name="T5" fmla="*/ 4 h 301"/>
              <a:gd name="T6" fmla="*/ 1 w 181"/>
              <a:gd name="T7" fmla="*/ 6 h 301"/>
              <a:gd name="T8" fmla="*/ 2 w 181"/>
              <a:gd name="T9" fmla="*/ 7 h 301"/>
              <a:gd name="T10" fmla="*/ 4 w 181"/>
              <a:gd name="T11" fmla="*/ 7 h 301"/>
              <a:gd name="T12" fmla="*/ 3 w 181"/>
              <a:gd name="T13" fmla="*/ 4 h 301"/>
              <a:gd name="T14" fmla="*/ 4 w 181"/>
              <a:gd name="T15" fmla="*/ 3 h 301"/>
              <a:gd name="T16" fmla="*/ 1 w 181"/>
              <a:gd name="T17" fmla="*/ 0 h 301"/>
              <a:gd name="T18" fmla="*/ 1 w 181"/>
              <a:gd name="T19" fmla="*/ 1 h 301"/>
              <a:gd name="T20" fmla="*/ 1 w 181"/>
              <a:gd name="T21" fmla="*/ 1 h 301"/>
              <a:gd name="T22" fmla="*/ 0 w 181"/>
              <a:gd name="T23" fmla="*/ 2 h 3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1"/>
              <a:gd name="T37" fmla="*/ 0 h 301"/>
              <a:gd name="T38" fmla="*/ 181 w 181"/>
              <a:gd name="T39" fmla="*/ 301 h 30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1" h="301">
                <a:moveTo>
                  <a:pt x="0" y="100"/>
                </a:moveTo>
                <a:lnTo>
                  <a:pt x="30" y="140"/>
                </a:lnTo>
                <a:lnTo>
                  <a:pt x="59" y="171"/>
                </a:lnTo>
                <a:lnTo>
                  <a:pt x="52" y="255"/>
                </a:lnTo>
                <a:lnTo>
                  <a:pt x="75" y="301"/>
                </a:lnTo>
                <a:lnTo>
                  <a:pt x="181" y="284"/>
                </a:lnTo>
                <a:lnTo>
                  <a:pt x="119" y="190"/>
                </a:lnTo>
                <a:lnTo>
                  <a:pt x="163" y="111"/>
                </a:lnTo>
                <a:lnTo>
                  <a:pt x="53" y="0"/>
                </a:lnTo>
                <a:lnTo>
                  <a:pt x="20" y="32"/>
                </a:lnTo>
                <a:lnTo>
                  <a:pt x="34" y="61"/>
                </a:lnTo>
                <a:lnTo>
                  <a:pt x="0" y="100"/>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12" name="Freeform 296"/>
          <p:cNvSpPr/>
          <p:nvPr/>
        </p:nvSpPr>
        <p:spPr bwMode="auto">
          <a:xfrm>
            <a:off x="7682162" y="3533866"/>
            <a:ext cx="65143" cy="55275"/>
          </a:xfrm>
          <a:custGeom>
            <a:avLst/>
            <a:gdLst>
              <a:gd name="T0" fmla="*/ 0 w 99"/>
              <a:gd name="T1" fmla="*/ 1 h 82"/>
              <a:gd name="T2" fmla="*/ 2 w 99"/>
              <a:gd name="T3" fmla="*/ 1 h 82"/>
              <a:gd name="T4" fmla="*/ 1 w 99"/>
              <a:gd name="T5" fmla="*/ 0 h 82"/>
              <a:gd name="T6" fmla="*/ 2 w 99"/>
              <a:gd name="T7" fmla="*/ 0 h 82"/>
              <a:gd name="T8" fmla="*/ 2 w 99"/>
              <a:gd name="T9" fmla="*/ 2 h 82"/>
              <a:gd name="T10" fmla="*/ 0 w 99"/>
              <a:gd name="T11" fmla="*/ 1 h 82"/>
              <a:gd name="T12" fmla="*/ 0 60000 65536"/>
              <a:gd name="T13" fmla="*/ 0 60000 65536"/>
              <a:gd name="T14" fmla="*/ 0 60000 65536"/>
              <a:gd name="T15" fmla="*/ 0 60000 65536"/>
              <a:gd name="T16" fmla="*/ 0 60000 65536"/>
              <a:gd name="T17" fmla="*/ 0 60000 65536"/>
              <a:gd name="T18" fmla="*/ 0 w 99"/>
              <a:gd name="T19" fmla="*/ 0 h 82"/>
              <a:gd name="T20" fmla="*/ 99 w 99"/>
              <a:gd name="T21" fmla="*/ 82 h 82"/>
            </a:gdLst>
            <a:ahLst/>
            <a:cxnLst>
              <a:cxn ang="T12">
                <a:pos x="T0" y="T1"/>
              </a:cxn>
              <a:cxn ang="T13">
                <a:pos x="T2" y="T3"/>
              </a:cxn>
              <a:cxn ang="T14">
                <a:pos x="T4" y="T5"/>
              </a:cxn>
              <a:cxn ang="T15">
                <a:pos x="T6" y="T7"/>
              </a:cxn>
              <a:cxn ang="T16">
                <a:pos x="T8" y="T9"/>
              </a:cxn>
              <a:cxn ang="T17">
                <a:pos x="T10" y="T11"/>
              </a:cxn>
            </a:cxnLst>
            <a:rect l="T18" t="T19" r="T20" b="T21"/>
            <a:pathLst>
              <a:path w="99" h="82">
                <a:moveTo>
                  <a:pt x="0" y="63"/>
                </a:moveTo>
                <a:lnTo>
                  <a:pt x="74" y="60"/>
                </a:lnTo>
                <a:lnTo>
                  <a:pt x="37" y="6"/>
                </a:lnTo>
                <a:lnTo>
                  <a:pt x="99" y="0"/>
                </a:lnTo>
                <a:lnTo>
                  <a:pt x="99" y="82"/>
                </a:lnTo>
                <a:lnTo>
                  <a:pt x="0" y="63"/>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13" name="Freeform 297"/>
          <p:cNvSpPr/>
          <p:nvPr/>
        </p:nvSpPr>
        <p:spPr bwMode="auto">
          <a:xfrm>
            <a:off x="7316013" y="3622200"/>
            <a:ext cx="148256" cy="71960"/>
          </a:xfrm>
          <a:custGeom>
            <a:avLst/>
            <a:gdLst>
              <a:gd name="T0" fmla="*/ 0 w 231"/>
              <a:gd name="T1" fmla="*/ 1 h 133"/>
              <a:gd name="T2" fmla="*/ 1 w 231"/>
              <a:gd name="T3" fmla="*/ 0 h 133"/>
              <a:gd name="T4" fmla="*/ 4 w 231"/>
              <a:gd name="T5" fmla="*/ 0 h 133"/>
              <a:gd name="T6" fmla="*/ 5 w 231"/>
              <a:gd name="T7" fmla="*/ 1 h 133"/>
              <a:gd name="T8" fmla="*/ 4 w 231"/>
              <a:gd name="T9" fmla="*/ 1 h 133"/>
              <a:gd name="T10" fmla="*/ 2 w 231"/>
              <a:gd name="T11" fmla="*/ 3 h 133"/>
              <a:gd name="T12" fmla="*/ 1 w 231"/>
              <a:gd name="T13" fmla="*/ 3 h 133"/>
              <a:gd name="T14" fmla="*/ 0 w 231"/>
              <a:gd name="T15" fmla="*/ 1 h 133"/>
              <a:gd name="T16" fmla="*/ 0 60000 65536"/>
              <a:gd name="T17" fmla="*/ 0 60000 65536"/>
              <a:gd name="T18" fmla="*/ 0 60000 65536"/>
              <a:gd name="T19" fmla="*/ 0 60000 65536"/>
              <a:gd name="T20" fmla="*/ 0 60000 65536"/>
              <a:gd name="T21" fmla="*/ 0 60000 65536"/>
              <a:gd name="T22" fmla="*/ 0 60000 65536"/>
              <a:gd name="T23" fmla="*/ 0 60000 65536"/>
              <a:gd name="T24" fmla="*/ 0 w 231"/>
              <a:gd name="T25" fmla="*/ 0 h 133"/>
              <a:gd name="T26" fmla="*/ 231 w 231"/>
              <a:gd name="T27" fmla="*/ 133 h 1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1" h="133">
                <a:moveTo>
                  <a:pt x="0" y="68"/>
                </a:moveTo>
                <a:lnTo>
                  <a:pt x="40" y="8"/>
                </a:lnTo>
                <a:lnTo>
                  <a:pt x="163" y="0"/>
                </a:lnTo>
                <a:lnTo>
                  <a:pt x="231" y="42"/>
                </a:lnTo>
                <a:lnTo>
                  <a:pt x="176" y="52"/>
                </a:lnTo>
                <a:lnTo>
                  <a:pt x="79" y="133"/>
                </a:lnTo>
                <a:lnTo>
                  <a:pt x="62" y="112"/>
                </a:lnTo>
                <a:lnTo>
                  <a:pt x="0" y="68"/>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14" name="Freeform 298"/>
          <p:cNvSpPr/>
          <p:nvPr/>
        </p:nvSpPr>
        <p:spPr bwMode="auto">
          <a:xfrm>
            <a:off x="8899655" y="2360184"/>
            <a:ext cx="269556" cy="123089"/>
          </a:xfrm>
          <a:custGeom>
            <a:avLst/>
            <a:gdLst>
              <a:gd name="T0" fmla="*/ 0 w 420"/>
              <a:gd name="T1" fmla="*/ 2 h 223"/>
              <a:gd name="T2" fmla="*/ 1 w 420"/>
              <a:gd name="T3" fmla="*/ 2 h 223"/>
              <a:gd name="T4" fmla="*/ 0 w 420"/>
              <a:gd name="T5" fmla="*/ 1 h 223"/>
              <a:gd name="T6" fmla="*/ 1 w 420"/>
              <a:gd name="T7" fmla="*/ 1 h 223"/>
              <a:gd name="T8" fmla="*/ 1 w 420"/>
              <a:gd name="T9" fmla="*/ 1 h 223"/>
              <a:gd name="T10" fmla="*/ 2 w 420"/>
              <a:gd name="T11" fmla="*/ 1 h 223"/>
              <a:gd name="T12" fmla="*/ 1 w 420"/>
              <a:gd name="T13" fmla="*/ 0 h 223"/>
              <a:gd name="T14" fmla="*/ 3 w 420"/>
              <a:gd name="T15" fmla="*/ 1 h 223"/>
              <a:gd name="T16" fmla="*/ 3 w 420"/>
              <a:gd name="T17" fmla="*/ 2 h 223"/>
              <a:gd name="T18" fmla="*/ 4 w 420"/>
              <a:gd name="T19" fmla="*/ 1 h 223"/>
              <a:gd name="T20" fmla="*/ 5 w 420"/>
              <a:gd name="T21" fmla="*/ 1 h 223"/>
              <a:gd name="T22" fmla="*/ 5 w 420"/>
              <a:gd name="T23" fmla="*/ 1 h 223"/>
              <a:gd name="T24" fmla="*/ 6 w 420"/>
              <a:gd name="T25" fmla="*/ 1 h 223"/>
              <a:gd name="T26" fmla="*/ 5 w 420"/>
              <a:gd name="T27" fmla="*/ 1 h 223"/>
              <a:gd name="T28" fmla="*/ 7 w 420"/>
              <a:gd name="T29" fmla="*/ 1 h 223"/>
              <a:gd name="T30" fmla="*/ 7 w 420"/>
              <a:gd name="T31" fmla="*/ 0 h 223"/>
              <a:gd name="T32" fmla="*/ 8 w 420"/>
              <a:gd name="T33" fmla="*/ 1 h 223"/>
              <a:gd name="T34" fmla="*/ 9 w 420"/>
              <a:gd name="T35" fmla="*/ 0 h 223"/>
              <a:gd name="T36" fmla="*/ 8 w 420"/>
              <a:gd name="T37" fmla="*/ 1 h 223"/>
              <a:gd name="T38" fmla="*/ 10 w 420"/>
              <a:gd name="T39" fmla="*/ 3 h 223"/>
              <a:gd name="T40" fmla="*/ 9 w 420"/>
              <a:gd name="T41" fmla="*/ 4 h 223"/>
              <a:gd name="T42" fmla="*/ 5 w 420"/>
              <a:gd name="T43" fmla="*/ 6 h 223"/>
              <a:gd name="T44" fmla="*/ 2 w 420"/>
              <a:gd name="T45" fmla="*/ 5 h 223"/>
              <a:gd name="T46" fmla="*/ 3 w 420"/>
              <a:gd name="T47" fmla="*/ 3 h 223"/>
              <a:gd name="T48" fmla="*/ 1 w 420"/>
              <a:gd name="T49" fmla="*/ 3 h 223"/>
              <a:gd name="T50" fmla="*/ 3 w 420"/>
              <a:gd name="T51" fmla="*/ 3 h 223"/>
              <a:gd name="T52" fmla="*/ 2 w 420"/>
              <a:gd name="T53" fmla="*/ 2 h 223"/>
              <a:gd name="T54" fmla="*/ 3 w 420"/>
              <a:gd name="T55" fmla="*/ 2 h 223"/>
              <a:gd name="T56" fmla="*/ 0 w 420"/>
              <a:gd name="T57" fmla="*/ 2 h 22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20"/>
              <a:gd name="T88" fmla="*/ 0 h 223"/>
              <a:gd name="T89" fmla="*/ 420 w 420"/>
              <a:gd name="T90" fmla="*/ 223 h 22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20" h="223">
                <a:moveTo>
                  <a:pt x="0" y="79"/>
                </a:moveTo>
                <a:lnTo>
                  <a:pt x="29" y="69"/>
                </a:lnTo>
                <a:lnTo>
                  <a:pt x="12" y="50"/>
                </a:lnTo>
                <a:lnTo>
                  <a:pt x="47" y="62"/>
                </a:lnTo>
                <a:lnTo>
                  <a:pt x="31" y="24"/>
                </a:lnTo>
                <a:lnTo>
                  <a:pt x="73" y="46"/>
                </a:lnTo>
                <a:lnTo>
                  <a:pt x="52" y="2"/>
                </a:lnTo>
                <a:lnTo>
                  <a:pt x="116" y="36"/>
                </a:lnTo>
                <a:lnTo>
                  <a:pt x="124" y="94"/>
                </a:lnTo>
                <a:lnTo>
                  <a:pt x="159" y="31"/>
                </a:lnTo>
                <a:lnTo>
                  <a:pt x="193" y="54"/>
                </a:lnTo>
                <a:lnTo>
                  <a:pt x="220" y="23"/>
                </a:lnTo>
                <a:lnTo>
                  <a:pt x="245" y="63"/>
                </a:lnTo>
                <a:lnTo>
                  <a:pt x="238" y="24"/>
                </a:lnTo>
                <a:lnTo>
                  <a:pt x="305" y="24"/>
                </a:lnTo>
                <a:lnTo>
                  <a:pt x="316" y="0"/>
                </a:lnTo>
                <a:lnTo>
                  <a:pt x="346" y="23"/>
                </a:lnTo>
                <a:lnTo>
                  <a:pt x="383" y="14"/>
                </a:lnTo>
                <a:lnTo>
                  <a:pt x="356" y="31"/>
                </a:lnTo>
                <a:lnTo>
                  <a:pt x="420" y="102"/>
                </a:lnTo>
                <a:lnTo>
                  <a:pt x="364" y="165"/>
                </a:lnTo>
                <a:lnTo>
                  <a:pt x="209" y="223"/>
                </a:lnTo>
                <a:lnTo>
                  <a:pt x="70" y="196"/>
                </a:lnTo>
                <a:lnTo>
                  <a:pt x="107" y="139"/>
                </a:lnTo>
                <a:lnTo>
                  <a:pt x="23" y="119"/>
                </a:lnTo>
                <a:lnTo>
                  <a:pt x="104" y="113"/>
                </a:lnTo>
                <a:lnTo>
                  <a:pt x="73" y="97"/>
                </a:lnTo>
                <a:lnTo>
                  <a:pt x="105" y="79"/>
                </a:lnTo>
                <a:lnTo>
                  <a:pt x="0" y="79"/>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15" name="Freeform 299"/>
          <p:cNvSpPr/>
          <p:nvPr/>
        </p:nvSpPr>
        <p:spPr bwMode="auto">
          <a:xfrm>
            <a:off x="6639880" y="3205656"/>
            <a:ext cx="736785" cy="458272"/>
          </a:xfrm>
          <a:custGeom>
            <a:avLst/>
            <a:gdLst>
              <a:gd name="T0" fmla="*/ 0 w 1151"/>
              <a:gd name="T1" fmla="*/ 0 h 847"/>
              <a:gd name="T2" fmla="*/ 1 w 1151"/>
              <a:gd name="T3" fmla="*/ 3 h 847"/>
              <a:gd name="T4" fmla="*/ 3 w 1151"/>
              <a:gd name="T5" fmla="*/ 5 h 847"/>
              <a:gd name="T6" fmla="*/ 3 w 1151"/>
              <a:gd name="T7" fmla="*/ 5 h 847"/>
              <a:gd name="T8" fmla="*/ 2 w 1151"/>
              <a:gd name="T9" fmla="*/ 6 h 847"/>
              <a:gd name="T10" fmla="*/ 3 w 1151"/>
              <a:gd name="T11" fmla="*/ 7 h 847"/>
              <a:gd name="T12" fmla="*/ 4 w 1151"/>
              <a:gd name="T13" fmla="*/ 8 h 847"/>
              <a:gd name="T14" fmla="*/ 4 w 1151"/>
              <a:gd name="T15" fmla="*/ 9 h 847"/>
              <a:gd name="T16" fmla="*/ 6 w 1151"/>
              <a:gd name="T17" fmla="*/ 11 h 847"/>
              <a:gd name="T18" fmla="*/ 7 w 1151"/>
              <a:gd name="T19" fmla="*/ 10 h 847"/>
              <a:gd name="T20" fmla="*/ 2 w 1151"/>
              <a:gd name="T21" fmla="*/ 3 h 847"/>
              <a:gd name="T22" fmla="*/ 2 w 1151"/>
              <a:gd name="T23" fmla="*/ 1 h 847"/>
              <a:gd name="T24" fmla="*/ 3 w 1151"/>
              <a:gd name="T25" fmla="*/ 1 h 847"/>
              <a:gd name="T26" fmla="*/ 5 w 1151"/>
              <a:gd name="T27" fmla="*/ 5 h 847"/>
              <a:gd name="T28" fmla="*/ 7 w 1151"/>
              <a:gd name="T29" fmla="*/ 7 h 847"/>
              <a:gd name="T30" fmla="*/ 7 w 1151"/>
              <a:gd name="T31" fmla="*/ 8 h 847"/>
              <a:gd name="T32" fmla="*/ 10 w 1151"/>
              <a:gd name="T33" fmla="*/ 11 h 847"/>
              <a:gd name="T34" fmla="*/ 11 w 1151"/>
              <a:gd name="T35" fmla="*/ 13 h 847"/>
              <a:gd name="T36" fmla="*/ 10 w 1151"/>
              <a:gd name="T37" fmla="*/ 14 h 847"/>
              <a:gd name="T38" fmla="*/ 11 w 1151"/>
              <a:gd name="T39" fmla="*/ 15 h 847"/>
              <a:gd name="T40" fmla="*/ 17 w 1151"/>
              <a:gd name="T41" fmla="*/ 18 h 847"/>
              <a:gd name="T42" fmla="*/ 20 w 1151"/>
              <a:gd name="T43" fmla="*/ 18 h 847"/>
              <a:gd name="T44" fmla="*/ 22 w 1151"/>
              <a:gd name="T45" fmla="*/ 20 h 847"/>
              <a:gd name="T46" fmla="*/ 23 w 1151"/>
              <a:gd name="T47" fmla="*/ 18 h 847"/>
              <a:gd name="T48" fmla="*/ 23 w 1151"/>
              <a:gd name="T49" fmla="*/ 18 h 847"/>
              <a:gd name="T50" fmla="*/ 23 w 1151"/>
              <a:gd name="T51" fmla="*/ 17 h 847"/>
              <a:gd name="T52" fmla="*/ 25 w 1151"/>
              <a:gd name="T53" fmla="*/ 16 h 847"/>
              <a:gd name="T54" fmla="*/ 25 w 1151"/>
              <a:gd name="T55" fmla="*/ 16 h 847"/>
              <a:gd name="T56" fmla="*/ 25 w 1151"/>
              <a:gd name="T57" fmla="*/ 15 h 847"/>
              <a:gd name="T58" fmla="*/ 26 w 1151"/>
              <a:gd name="T59" fmla="*/ 16 h 847"/>
              <a:gd name="T60" fmla="*/ 27 w 1151"/>
              <a:gd name="T61" fmla="*/ 13 h 847"/>
              <a:gd name="T62" fmla="*/ 25 w 1151"/>
              <a:gd name="T63" fmla="*/ 12 h 847"/>
              <a:gd name="T64" fmla="*/ 24 w 1151"/>
              <a:gd name="T65" fmla="*/ 13 h 847"/>
              <a:gd name="T66" fmla="*/ 23 w 1151"/>
              <a:gd name="T67" fmla="*/ 16 h 847"/>
              <a:gd name="T68" fmla="*/ 20 w 1151"/>
              <a:gd name="T69" fmla="*/ 16 h 847"/>
              <a:gd name="T70" fmla="*/ 19 w 1151"/>
              <a:gd name="T71" fmla="*/ 15 h 847"/>
              <a:gd name="T72" fmla="*/ 17 w 1151"/>
              <a:gd name="T73" fmla="*/ 12 h 847"/>
              <a:gd name="T74" fmla="*/ 17 w 1151"/>
              <a:gd name="T75" fmla="*/ 9 h 847"/>
              <a:gd name="T76" fmla="*/ 18 w 1151"/>
              <a:gd name="T77" fmla="*/ 8 h 847"/>
              <a:gd name="T78" fmla="*/ 16 w 1151"/>
              <a:gd name="T79" fmla="*/ 7 h 847"/>
              <a:gd name="T80" fmla="*/ 14 w 1151"/>
              <a:gd name="T81" fmla="*/ 3 h 847"/>
              <a:gd name="T82" fmla="*/ 12 w 1151"/>
              <a:gd name="T83" fmla="*/ 4 h 847"/>
              <a:gd name="T84" fmla="*/ 9 w 1151"/>
              <a:gd name="T85" fmla="*/ 1 h 847"/>
              <a:gd name="T86" fmla="*/ 5 w 1151"/>
              <a:gd name="T87" fmla="*/ 2 h 847"/>
              <a:gd name="T88" fmla="*/ 2 w 1151"/>
              <a:gd name="T89" fmla="*/ 0 h 847"/>
              <a:gd name="T90" fmla="*/ 0 w 1151"/>
              <a:gd name="T91" fmla="*/ 0 h 8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51"/>
              <a:gd name="T139" fmla="*/ 0 h 847"/>
              <a:gd name="T140" fmla="*/ 1151 w 1151"/>
              <a:gd name="T141" fmla="*/ 847 h 84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51" h="847">
                <a:moveTo>
                  <a:pt x="0" y="9"/>
                </a:moveTo>
                <a:lnTo>
                  <a:pt x="55" y="141"/>
                </a:lnTo>
                <a:lnTo>
                  <a:pt x="118" y="202"/>
                </a:lnTo>
                <a:lnTo>
                  <a:pt x="112" y="238"/>
                </a:lnTo>
                <a:lnTo>
                  <a:pt x="80" y="246"/>
                </a:lnTo>
                <a:lnTo>
                  <a:pt x="152" y="275"/>
                </a:lnTo>
                <a:lnTo>
                  <a:pt x="191" y="334"/>
                </a:lnTo>
                <a:lnTo>
                  <a:pt x="190" y="384"/>
                </a:lnTo>
                <a:lnTo>
                  <a:pt x="272" y="468"/>
                </a:lnTo>
                <a:lnTo>
                  <a:pt x="289" y="438"/>
                </a:lnTo>
                <a:lnTo>
                  <a:pt x="97" y="120"/>
                </a:lnTo>
                <a:lnTo>
                  <a:pt x="85" y="35"/>
                </a:lnTo>
                <a:lnTo>
                  <a:pt x="128" y="58"/>
                </a:lnTo>
                <a:lnTo>
                  <a:pt x="196" y="196"/>
                </a:lnTo>
                <a:lnTo>
                  <a:pt x="299" y="300"/>
                </a:lnTo>
                <a:lnTo>
                  <a:pt x="297" y="339"/>
                </a:lnTo>
                <a:lnTo>
                  <a:pt x="439" y="483"/>
                </a:lnTo>
                <a:lnTo>
                  <a:pt x="456" y="542"/>
                </a:lnTo>
                <a:lnTo>
                  <a:pt x="439" y="583"/>
                </a:lnTo>
                <a:lnTo>
                  <a:pt x="473" y="638"/>
                </a:lnTo>
                <a:lnTo>
                  <a:pt x="746" y="785"/>
                </a:lnTo>
                <a:lnTo>
                  <a:pt x="863" y="775"/>
                </a:lnTo>
                <a:lnTo>
                  <a:pt x="941" y="847"/>
                </a:lnTo>
                <a:lnTo>
                  <a:pt x="976" y="776"/>
                </a:lnTo>
                <a:lnTo>
                  <a:pt x="1015" y="775"/>
                </a:lnTo>
                <a:lnTo>
                  <a:pt x="974" y="717"/>
                </a:lnTo>
                <a:lnTo>
                  <a:pt x="1064" y="693"/>
                </a:lnTo>
                <a:lnTo>
                  <a:pt x="1095" y="668"/>
                </a:lnTo>
                <a:lnTo>
                  <a:pt x="1103" y="653"/>
                </a:lnTo>
                <a:lnTo>
                  <a:pt x="1112" y="684"/>
                </a:lnTo>
                <a:lnTo>
                  <a:pt x="1151" y="544"/>
                </a:lnTo>
                <a:lnTo>
                  <a:pt x="1101" y="522"/>
                </a:lnTo>
                <a:lnTo>
                  <a:pt x="1016" y="544"/>
                </a:lnTo>
                <a:lnTo>
                  <a:pt x="971" y="668"/>
                </a:lnTo>
                <a:lnTo>
                  <a:pt x="857" y="678"/>
                </a:lnTo>
                <a:lnTo>
                  <a:pt x="814" y="649"/>
                </a:lnTo>
                <a:lnTo>
                  <a:pt x="738" y="498"/>
                </a:lnTo>
                <a:lnTo>
                  <a:pt x="737" y="384"/>
                </a:lnTo>
                <a:lnTo>
                  <a:pt x="762" y="327"/>
                </a:lnTo>
                <a:lnTo>
                  <a:pt x="687" y="300"/>
                </a:lnTo>
                <a:lnTo>
                  <a:pt x="588" y="139"/>
                </a:lnTo>
                <a:lnTo>
                  <a:pt x="509" y="174"/>
                </a:lnTo>
                <a:lnTo>
                  <a:pt x="407" y="43"/>
                </a:lnTo>
                <a:lnTo>
                  <a:pt x="233" y="70"/>
                </a:lnTo>
                <a:lnTo>
                  <a:pt x="87" y="0"/>
                </a:lnTo>
                <a:lnTo>
                  <a:pt x="0" y="9"/>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16" name="Freeform 300"/>
          <p:cNvSpPr/>
          <p:nvPr/>
        </p:nvSpPr>
        <p:spPr bwMode="auto">
          <a:xfrm>
            <a:off x="7365432" y="3636756"/>
            <a:ext cx="98837" cy="100364"/>
          </a:xfrm>
          <a:custGeom>
            <a:avLst/>
            <a:gdLst>
              <a:gd name="T0" fmla="*/ 0 w 152"/>
              <a:gd name="T1" fmla="*/ 2 h 184"/>
              <a:gd name="T2" fmla="*/ 1 w 152"/>
              <a:gd name="T3" fmla="*/ 4 h 184"/>
              <a:gd name="T4" fmla="*/ 3 w 152"/>
              <a:gd name="T5" fmla="*/ 4 h 184"/>
              <a:gd name="T6" fmla="*/ 4 w 152"/>
              <a:gd name="T7" fmla="*/ 0 h 184"/>
              <a:gd name="T8" fmla="*/ 2 w 152"/>
              <a:gd name="T9" fmla="*/ 0 h 184"/>
              <a:gd name="T10" fmla="*/ 0 w 152"/>
              <a:gd name="T11" fmla="*/ 2 h 184"/>
              <a:gd name="T12" fmla="*/ 0 60000 65536"/>
              <a:gd name="T13" fmla="*/ 0 60000 65536"/>
              <a:gd name="T14" fmla="*/ 0 60000 65536"/>
              <a:gd name="T15" fmla="*/ 0 60000 65536"/>
              <a:gd name="T16" fmla="*/ 0 60000 65536"/>
              <a:gd name="T17" fmla="*/ 0 60000 65536"/>
              <a:gd name="T18" fmla="*/ 0 w 152"/>
              <a:gd name="T19" fmla="*/ 0 h 184"/>
              <a:gd name="T20" fmla="*/ 152 w 152"/>
              <a:gd name="T21" fmla="*/ 184 h 184"/>
            </a:gdLst>
            <a:ahLst/>
            <a:cxnLst>
              <a:cxn ang="T12">
                <a:pos x="T0" y="T1"/>
              </a:cxn>
              <a:cxn ang="T13">
                <a:pos x="T2" y="T3"/>
              </a:cxn>
              <a:cxn ang="T14">
                <a:pos x="T4" y="T5"/>
              </a:cxn>
              <a:cxn ang="T15">
                <a:pos x="T6" y="T7"/>
              </a:cxn>
              <a:cxn ang="T16">
                <a:pos x="T8" y="T9"/>
              </a:cxn>
              <a:cxn ang="T17">
                <a:pos x="T10" y="T11"/>
              </a:cxn>
            </a:cxnLst>
            <a:rect l="T18" t="T19" r="T20" b="T21"/>
            <a:pathLst>
              <a:path w="152" h="184">
                <a:moveTo>
                  <a:pt x="0" y="91"/>
                </a:moveTo>
                <a:lnTo>
                  <a:pt x="61" y="180"/>
                </a:lnTo>
                <a:lnTo>
                  <a:pt x="140" y="184"/>
                </a:lnTo>
                <a:lnTo>
                  <a:pt x="152" y="0"/>
                </a:lnTo>
                <a:lnTo>
                  <a:pt x="97" y="10"/>
                </a:lnTo>
                <a:lnTo>
                  <a:pt x="0" y="91"/>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17" name="Freeform 301"/>
          <p:cNvSpPr/>
          <p:nvPr/>
        </p:nvSpPr>
        <p:spPr bwMode="auto">
          <a:xfrm>
            <a:off x="7468763" y="3751308"/>
            <a:ext cx="139271" cy="60599"/>
          </a:xfrm>
          <a:custGeom>
            <a:avLst/>
            <a:gdLst>
              <a:gd name="T0" fmla="*/ 0 w 215"/>
              <a:gd name="T1" fmla="*/ 1 h 111"/>
              <a:gd name="T2" fmla="*/ 0 w 215"/>
              <a:gd name="T3" fmla="*/ 0 h 111"/>
              <a:gd name="T4" fmla="*/ 1 w 215"/>
              <a:gd name="T5" fmla="*/ 1 h 111"/>
              <a:gd name="T6" fmla="*/ 3 w 215"/>
              <a:gd name="T7" fmla="*/ 0 h 111"/>
              <a:gd name="T8" fmla="*/ 5 w 215"/>
              <a:gd name="T9" fmla="*/ 1 h 111"/>
              <a:gd name="T10" fmla="*/ 5 w 215"/>
              <a:gd name="T11" fmla="*/ 3 h 111"/>
              <a:gd name="T12" fmla="*/ 5 w 215"/>
              <a:gd name="T13" fmla="*/ 1 h 111"/>
              <a:gd name="T14" fmla="*/ 3 w 215"/>
              <a:gd name="T15" fmla="*/ 1 h 111"/>
              <a:gd name="T16" fmla="*/ 3 w 215"/>
              <a:gd name="T17" fmla="*/ 1 h 111"/>
              <a:gd name="T18" fmla="*/ 3 w 215"/>
              <a:gd name="T19" fmla="*/ 2 h 111"/>
              <a:gd name="T20" fmla="*/ 2 w 215"/>
              <a:gd name="T21" fmla="*/ 3 h 111"/>
              <a:gd name="T22" fmla="*/ 0 w 215"/>
              <a:gd name="T23" fmla="*/ 1 h 1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5"/>
              <a:gd name="T37" fmla="*/ 0 h 111"/>
              <a:gd name="T38" fmla="*/ 215 w 215"/>
              <a:gd name="T39" fmla="*/ 111 h 1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5" h="111">
                <a:moveTo>
                  <a:pt x="0" y="60"/>
                </a:moveTo>
                <a:lnTo>
                  <a:pt x="18" y="0"/>
                </a:lnTo>
                <a:lnTo>
                  <a:pt x="65" y="37"/>
                </a:lnTo>
                <a:lnTo>
                  <a:pt x="146" y="2"/>
                </a:lnTo>
                <a:lnTo>
                  <a:pt x="215" y="45"/>
                </a:lnTo>
                <a:lnTo>
                  <a:pt x="200" y="108"/>
                </a:lnTo>
                <a:lnTo>
                  <a:pt x="193" y="54"/>
                </a:lnTo>
                <a:lnTo>
                  <a:pt x="146" y="35"/>
                </a:lnTo>
                <a:lnTo>
                  <a:pt x="103" y="66"/>
                </a:lnTo>
                <a:lnTo>
                  <a:pt x="115" y="98"/>
                </a:lnTo>
                <a:lnTo>
                  <a:pt x="96" y="111"/>
                </a:lnTo>
                <a:lnTo>
                  <a:pt x="0" y="60"/>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18" name="Freeform 302"/>
          <p:cNvSpPr/>
          <p:nvPr/>
        </p:nvSpPr>
        <p:spPr bwMode="auto">
          <a:xfrm>
            <a:off x="7971933" y="4310990"/>
            <a:ext cx="199920" cy="202624"/>
          </a:xfrm>
          <a:custGeom>
            <a:avLst/>
            <a:gdLst>
              <a:gd name="T0" fmla="*/ 0 w 311"/>
              <a:gd name="T1" fmla="*/ 3 h 377"/>
              <a:gd name="T2" fmla="*/ 1 w 311"/>
              <a:gd name="T3" fmla="*/ 1 h 377"/>
              <a:gd name="T4" fmla="*/ 3 w 311"/>
              <a:gd name="T5" fmla="*/ 0 h 377"/>
              <a:gd name="T6" fmla="*/ 4 w 311"/>
              <a:gd name="T7" fmla="*/ 1 h 377"/>
              <a:gd name="T8" fmla="*/ 4 w 311"/>
              <a:gd name="T9" fmla="*/ 3 h 377"/>
              <a:gd name="T10" fmla="*/ 6 w 311"/>
              <a:gd name="T11" fmla="*/ 3 h 377"/>
              <a:gd name="T12" fmla="*/ 6 w 311"/>
              <a:gd name="T13" fmla="*/ 5 h 377"/>
              <a:gd name="T14" fmla="*/ 7 w 311"/>
              <a:gd name="T15" fmla="*/ 5 h 377"/>
              <a:gd name="T16" fmla="*/ 7 w 311"/>
              <a:gd name="T17" fmla="*/ 7 h 377"/>
              <a:gd name="T18" fmla="*/ 6 w 311"/>
              <a:gd name="T19" fmla="*/ 9 h 377"/>
              <a:gd name="T20" fmla="*/ 4 w 311"/>
              <a:gd name="T21" fmla="*/ 9 h 377"/>
              <a:gd name="T22" fmla="*/ 4 w 311"/>
              <a:gd name="T23" fmla="*/ 7 h 377"/>
              <a:gd name="T24" fmla="*/ 0 w 311"/>
              <a:gd name="T25" fmla="*/ 3 h 3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1"/>
              <a:gd name="T40" fmla="*/ 0 h 377"/>
              <a:gd name="T41" fmla="*/ 311 w 311"/>
              <a:gd name="T42" fmla="*/ 377 h 3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1" h="377">
                <a:moveTo>
                  <a:pt x="0" y="141"/>
                </a:moveTo>
                <a:lnTo>
                  <a:pt x="21" y="23"/>
                </a:lnTo>
                <a:lnTo>
                  <a:pt x="134" y="0"/>
                </a:lnTo>
                <a:lnTo>
                  <a:pt x="169" y="39"/>
                </a:lnTo>
                <a:lnTo>
                  <a:pt x="177" y="130"/>
                </a:lnTo>
                <a:lnTo>
                  <a:pt x="260" y="143"/>
                </a:lnTo>
                <a:lnTo>
                  <a:pt x="270" y="205"/>
                </a:lnTo>
                <a:lnTo>
                  <a:pt x="311" y="218"/>
                </a:lnTo>
                <a:lnTo>
                  <a:pt x="305" y="295"/>
                </a:lnTo>
                <a:lnTo>
                  <a:pt x="263" y="377"/>
                </a:lnTo>
                <a:lnTo>
                  <a:pt x="159" y="371"/>
                </a:lnTo>
                <a:lnTo>
                  <a:pt x="180" y="281"/>
                </a:lnTo>
                <a:lnTo>
                  <a:pt x="0" y="141"/>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19" name="Freeform 303"/>
          <p:cNvSpPr/>
          <p:nvPr/>
        </p:nvSpPr>
        <p:spPr bwMode="auto">
          <a:xfrm>
            <a:off x="7513688" y="3887429"/>
            <a:ext cx="303251" cy="433654"/>
          </a:xfrm>
          <a:custGeom>
            <a:avLst/>
            <a:gdLst>
              <a:gd name="T0" fmla="*/ 0 w 476"/>
              <a:gd name="T1" fmla="*/ 4 h 803"/>
              <a:gd name="T2" fmla="*/ 0 w 476"/>
              <a:gd name="T3" fmla="*/ 6 h 803"/>
              <a:gd name="T4" fmla="*/ 2 w 476"/>
              <a:gd name="T5" fmla="*/ 9 h 803"/>
              <a:gd name="T6" fmla="*/ 4 w 476"/>
              <a:gd name="T7" fmla="*/ 15 h 803"/>
              <a:gd name="T8" fmla="*/ 9 w 476"/>
              <a:gd name="T9" fmla="*/ 19 h 803"/>
              <a:gd name="T10" fmla="*/ 10 w 476"/>
              <a:gd name="T11" fmla="*/ 18 h 803"/>
              <a:gd name="T12" fmla="*/ 11 w 476"/>
              <a:gd name="T13" fmla="*/ 17 h 803"/>
              <a:gd name="T14" fmla="*/ 10 w 476"/>
              <a:gd name="T15" fmla="*/ 16 h 803"/>
              <a:gd name="T16" fmla="*/ 10 w 476"/>
              <a:gd name="T17" fmla="*/ 16 h 803"/>
              <a:gd name="T18" fmla="*/ 11 w 476"/>
              <a:gd name="T19" fmla="*/ 13 h 803"/>
              <a:gd name="T20" fmla="*/ 10 w 476"/>
              <a:gd name="T21" fmla="*/ 11 h 803"/>
              <a:gd name="T22" fmla="*/ 9 w 476"/>
              <a:gd name="T23" fmla="*/ 11 h 803"/>
              <a:gd name="T24" fmla="*/ 9 w 476"/>
              <a:gd name="T25" fmla="*/ 9 h 803"/>
              <a:gd name="T26" fmla="*/ 9 w 476"/>
              <a:gd name="T27" fmla="*/ 10 h 803"/>
              <a:gd name="T28" fmla="*/ 7 w 476"/>
              <a:gd name="T29" fmla="*/ 9 h 803"/>
              <a:gd name="T30" fmla="*/ 7 w 476"/>
              <a:gd name="T31" fmla="*/ 8 h 803"/>
              <a:gd name="T32" fmla="*/ 8 w 476"/>
              <a:gd name="T33" fmla="*/ 5 h 803"/>
              <a:gd name="T34" fmla="*/ 10 w 476"/>
              <a:gd name="T35" fmla="*/ 4 h 803"/>
              <a:gd name="T36" fmla="*/ 9 w 476"/>
              <a:gd name="T37" fmla="*/ 4 h 803"/>
              <a:gd name="T38" fmla="*/ 10 w 476"/>
              <a:gd name="T39" fmla="*/ 3 h 803"/>
              <a:gd name="T40" fmla="*/ 7 w 476"/>
              <a:gd name="T41" fmla="*/ 2 h 803"/>
              <a:gd name="T42" fmla="*/ 5 w 476"/>
              <a:gd name="T43" fmla="*/ 0 h 803"/>
              <a:gd name="T44" fmla="*/ 5 w 476"/>
              <a:gd name="T45" fmla="*/ 2 h 803"/>
              <a:gd name="T46" fmla="*/ 3 w 476"/>
              <a:gd name="T47" fmla="*/ 3 h 803"/>
              <a:gd name="T48" fmla="*/ 2 w 476"/>
              <a:gd name="T49" fmla="*/ 5 h 803"/>
              <a:gd name="T50" fmla="*/ 1 w 476"/>
              <a:gd name="T51" fmla="*/ 5 h 803"/>
              <a:gd name="T52" fmla="*/ 1 w 476"/>
              <a:gd name="T53" fmla="*/ 3 h 803"/>
              <a:gd name="T54" fmla="*/ 0 w 476"/>
              <a:gd name="T55" fmla="*/ 4 h 80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76"/>
              <a:gd name="T85" fmla="*/ 0 h 803"/>
              <a:gd name="T86" fmla="*/ 476 w 476"/>
              <a:gd name="T87" fmla="*/ 803 h 80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76" h="803">
                <a:moveTo>
                  <a:pt x="0" y="188"/>
                </a:moveTo>
                <a:lnTo>
                  <a:pt x="8" y="254"/>
                </a:lnTo>
                <a:lnTo>
                  <a:pt x="93" y="364"/>
                </a:lnTo>
                <a:lnTo>
                  <a:pt x="188" y="627"/>
                </a:lnTo>
                <a:lnTo>
                  <a:pt x="408" y="803"/>
                </a:lnTo>
                <a:lnTo>
                  <a:pt x="446" y="771"/>
                </a:lnTo>
                <a:lnTo>
                  <a:pt x="468" y="714"/>
                </a:lnTo>
                <a:lnTo>
                  <a:pt x="435" y="696"/>
                </a:lnTo>
                <a:lnTo>
                  <a:pt x="455" y="681"/>
                </a:lnTo>
                <a:lnTo>
                  <a:pt x="476" y="542"/>
                </a:lnTo>
                <a:lnTo>
                  <a:pt x="444" y="480"/>
                </a:lnTo>
                <a:lnTo>
                  <a:pt x="412" y="480"/>
                </a:lnTo>
                <a:lnTo>
                  <a:pt x="412" y="405"/>
                </a:lnTo>
                <a:lnTo>
                  <a:pt x="369" y="438"/>
                </a:lnTo>
                <a:lnTo>
                  <a:pt x="318" y="410"/>
                </a:lnTo>
                <a:lnTo>
                  <a:pt x="287" y="327"/>
                </a:lnTo>
                <a:lnTo>
                  <a:pt x="338" y="226"/>
                </a:lnTo>
                <a:lnTo>
                  <a:pt x="435" y="178"/>
                </a:lnTo>
                <a:lnTo>
                  <a:pt x="407" y="161"/>
                </a:lnTo>
                <a:lnTo>
                  <a:pt x="423" y="111"/>
                </a:lnTo>
                <a:lnTo>
                  <a:pt x="313" y="101"/>
                </a:lnTo>
                <a:lnTo>
                  <a:pt x="231" y="0"/>
                </a:lnTo>
                <a:lnTo>
                  <a:pt x="213" y="75"/>
                </a:lnTo>
                <a:lnTo>
                  <a:pt x="126" y="132"/>
                </a:lnTo>
                <a:lnTo>
                  <a:pt x="81" y="211"/>
                </a:lnTo>
                <a:lnTo>
                  <a:pt x="31" y="199"/>
                </a:lnTo>
                <a:lnTo>
                  <a:pt x="37" y="151"/>
                </a:lnTo>
                <a:lnTo>
                  <a:pt x="0" y="188"/>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20" name="Freeform 304"/>
          <p:cNvSpPr/>
          <p:nvPr/>
        </p:nvSpPr>
        <p:spPr bwMode="auto">
          <a:xfrm>
            <a:off x="8079757" y="3824132"/>
            <a:ext cx="103329" cy="92791"/>
          </a:xfrm>
          <a:custGeom>
            <a:avLst/>
            <a:gdLst>
              <a:gd name="T0" fmla="*/ 0 w 159"/>
              <a:gd name="T1" fmla="*/ 2 h 173"/>
              <a:gd name="T2" fmla="*/ 1 w 159"/>
              <a:gd name="T3" fmla="*/ 0 h 173"/>
              <a:gd name="T4" fmla="*/ 4 w 159"/>
              <a:gd name="T5" fmla="*/ 0 h 173"/>
              <a:gd name="T6" fmla="*/ 3 w 159"/>
              <a:gd name="T7" fmla="*/ 4 h 173"/>
              <a:gd name="T8" fmla="*/ 1 w 159"/>
              <a:gd name="T9" fmla="*/ 4 h 173"/>
              <a:gd name="T10" fmla="*/ 0 w 159"/>
              <a:gd name="T11" fmla="*/ 2 h 173"/>
              <a:gd name="T12" fmla="*/ 0 60000 65536"/>
              <a:gd name="T13" fmla="*/ 0 60000 65536"/>
              <a:gd name="T14" fmla="*/ 0 60000 65536"/>
              <a:gd name="T15" fmla="*/ 0 60000 65536"/>
              <a:gd name="T16" fmla="*/ 0 60000 65536"/>
              <a:gd name="T17" fmla="*/ 0 60000 65536"/>
              <a:gd name="T18" fmla="*/ 0 w 159"/>
              <a:gd name="T19" fmla="*/ 0 h 173"/>
              <a:gd name="T20" fmla="*/ 159 w 159"/>
              <a:gd name="T21" fmla="*/ 173 h 173"/>
            </a:gdLst>
            <a:ahLst/>
            <a:cxnLst>
              <a:cxn ang="T12">
                <a:pos x="T0" y="T1"/>
              </a:cxn>
              <a:cxn ang="T13">
                <a:pos x="T2" y="T3"/>
              </a:cxn>
              <a:cxn ang="T14">
                <a:pos x="T4" y="T5"/>
              </a:cxn>
              <a:cxn ang="T15">
                <a:pos x="T6" y="T7"/>
              </a:cxn>
              <a:cxn ang="T16">
                <a:pos x="T8" y="T9"/>
              </a:cxn>
              <a:cxn ang="T17">
                <a:pos x="T10" y="T11"/>
              </a:cxn>
            </a:cxnLst>
            <a:rect l="T18" t="T19" r="T20" b="T21"/>
            <a:pathLst>
              <a:path w="159" h="173">
                <a:moveTo>
                  <a:pt x="0" y="79"/>
                </a:moveTo>
                <a:lnTo>
                  <a:pt x="44" y="0"/>
                </a:lnTo>
                <a:lnTo>
                  <a:pt x="159" y="12"/>
                </a:lnTo>
                <a:lnTo>
                  <a:pt x="146" y="161"/>
                </a:lnTo>
                <a:lnTo>
                  <a:pt x="62" y="173"/>
                </a:lnTo>
                <a:lnTo>
                  <a:pt x="0" y="79"/>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21" name="Freeform 305"/>
          <p:cNvSpPr/>
          <p:nvPr/>
        </p:nvSpPr>
        <p:spPr bwMode="auto">
          <a:xfrm>
            <a:off x="7985411" y="3699350"/>
            <a:ext cx="24709" cy="55275"/>
          </a:xfrm>
          <a:custGeom>
            <a:avLst/>
            <a:gdLst>
              <a:gd name="T0" fmla="*/ 0 w 39"/>
              <a:gd name="T1" fmla="*/ 1 h 32"/>
              <a:gd name="T2" fmla="*/ 1 w 39"/>
              <a:gd name="T3" fmla="*/ 1 h 32"/>
              <a:gd name="T4" fmla="*/ 1 w 39"/>
              <a:gd name="T5" fmla="*/ 0 h 32"/>
              <a:gd name="T6" fmla="*/ 0 w 39"/>
              <a:gd name="T7" fmla="*/ 1 h 32"/>
              <a:gd name="T8" fmla="*/ 0 60000 65536"/>
              <a:gd name="T9" fmla="*/ 0 60000 65536"/>
              <a:gd name="T10" fmla="*/ 0 60000 65536"/>
              <a:gd name="T11" fmla="*/ 0 60000 65536"/>
              <a:gd name="T12" fmla="*/ 0 w 39"/>
              <a:gd name="T13" fmla="*/ 0 h 32"/>
              <a:gd name="T14" fmla="*/ 39 w 39"/>
              <a:gd name="T15" fmla="*/ 32 h 32"/>
            </a:gdLst>
            <a:ahLst/>
            <a:cxnLst>
              <a:cxn ang="T8">
                <a:pos x="T0" y="T1"/>
              </a:cxn>
              <a:cxn ang="T9">
                <a:pos x="T2" y="T3"/>
              </a:cxn>
              <a:cxn ang="T10">
                <a:pos x="T4" y="T5"/>
              </a:cxn>
              <a:cxn ang="T11">
                <a:pos x="T6" y="T7"/>
              </a:cxn>
            </a:cxnLst>
            <a:rect l="T12" t="T13" r="T14" b="T15"/>
            <a:pathLst>
              <a:path w="39" h="32">
                <a:moveTo>
                  <a:pt x="0" y="32"/>
                </a:moveTo>
                <a:lnTo>
                  <a:pt x="36" y="26"/>
                </a:lnTo>
                <a:lnTo>
                  <a:pt x="39" y="0"/>
                </a:lnTo>
                <a:lnTo>
                  <a:pt x="0" y="32"/>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22" name="Freeform 306"/>
          <p:cNvSpPr/>
          <p:nvPr/>
        </p:nvSpPr>
        <p:spPr bwMode="auto">
          <a:xfrm>
            <a:off x="5393182" y="2111958"/>
            <a:ext cx="727800" cy="621129"/>
          </a:xfrm>
          <a:custGeom>
            <a:avLst/>
            <a:gdLst>
              <a:gd name="T0" fmla="*/ 2 w 1139"/>
              <a:gd name="T1" fmla="*/ 11 h 1152"/>
              <a:gd name="T2" fmla="*/ 2 w 1139"/>
              <a:gd name="T3" fmla="*/ 12 h 1152"/>
              <a:gd name="T4" fmla="*/ 5 w 1139"/>
              <a:gd name="T5" fmla="*/ 13 h 1152"/>
              <a:gd name="T6" fmla="*/ 6 w 1139"/>
              <a:gd name="T7" fmla="*/ 12 h 1152"/>
              <a:gd name="T8" fmla="*/ 3 w 1139"/>
              <a:gd name="T9" fmla="*/ 15 h 1152"/>
              <a:gd name="T10" fmla="*/ 3 w 1139"/>
              <a:gd name="T11" fmla="*/ 17 h 1152"/>
              <a:gd name="T12" fmla="*/ 3 w 1139"/>
              <a:gd name="T13" fmla="*/ 18 h 1152"/>
              <a:gd name="T14" fmla="*/ 3 w 1139"/>
              <a:gd name="T15" fmla="*/ 19 h 1152"/>
              <a:gd name="T16" fmla="*/ 4 w 1139"/>
              <a:gd name="T17" fmla="*/ 20 h 1152"/>
              <a:gd name="T18" fmla="*/ 5 w 1139"/>
              <a:gd name="T19" fmla="*/ 19 h 1152"/>
              <a:gd name="T20" fmla="*/ 5 w 1139"/>
              <a:gd name="T21" fmla="*/ 21 h 1152"/>
              <a:gd name="T22" fmla="*/ 8 w 1139"/>
              <a:gd name="T23" fmla="*/ 21 h 1152"/>
              <a:gd name="T24" fmla="*/ 9 w 1139"/>
              <a:gd name="T25" fmla="*/ 21 h 1152"/>
              <a:gd name="T26" fmla="*/ 8 w 1139"/>
              <a:gd name="T27" fmla="*/ 24 h 1152"/>
              <a:gd name="T28" fmla="*/ 7 w 1139"/>
              <a:gd name="T29" fmla="*/ 25 h 1152"/>
              <a:gd name="T30" fmla="*/ 4 w 1139"/>
              <a:gd name="T31" fmla="*/ 26 h 1152"/>
              <a:gd name="T32" fmla="*/ 7 w 1139"/>
              <a:gd name="T33" fmla="*/ 26 h 1152"/>
              <a:gd name="T34" fmla="*/ 8 w 1139"/>
              <a:gd name="T35" fmla="*/ 24 h 1152"/>
              <a:gd name="T36" fmla="*/ 12 w 1139"/>
              <a:gd name="T37" fmla="*/ 22 h 1152"/>
              <a:gd name="T38" fmla="*/ 12 w 1139"/>
              <a:gd name="T39" fmla="*/ 20 h 1152"/>
              <a:gd name="T40" fmla="*/ 16 w 1139"/>
              <a:gd name="T41" fmla="*/ 16 h 1152"/>
              <a:gd name="T42" fmla="*/ 16 w 1139"/>
              <a:gd name="T43" fmla="*/ 17 h 1152"/>
              <a:gd name="T44" fmla="*/ 17 w 1139"/>
              <a:gd name="T45" fmla="*/ 18 h 1152"/>
              <a:gd name="T46" fmla="*/ 14 w 1139"/>
              <a:gd name="T47" fmla="*/ 19 h 1152"/>
              <a:gd name="T48" fmla="*/ 14 w 1139"/>
              <a:gd name="T49" fmla="*/ 20 h 1152"/>
              <a:gd name="T50" fmla="*/ 17 w 1139"/>
              <a:gd name="T51" fmla="*/ 18 h 1152"/>
              <a:gd name="T52" fmla="*/ 18 w 1139"/>
              <a:gd name="T53" fmla="*/ 17 h 1152"/>
              <a:gd name="T54" fmla="*/ 19 w 1139"/>
              <a:gd name="T55" fmla="*/ 17 h 1152"/>
              <a:gd name="T56" fmla="*/ 21 w 1139"/>
              <a:gd name="T57" fmla="*/ 19 h 1152"/>
              <a:gd name="T58" fmla="*/ 25 w 1139"/>
              <a:gd name="T59" fmla="*/ 19 h 1152"/>
              <a:gd name="T60" fmla="*/ 25 w 1139"/>
              <a:gd name="T61" fmla="*/ 20 h 1152"/>
              <a:gd name="T62" fmla="*/ 26 w 1139"/>
              <a:gd name="T63" fmla="*/ 20 h 1152"/>
              <a:gd name="T64" fmla="*/ 24 w 1139"/>
              <a:gd name="T65" fmla="*/ 19 h 1152"/>
              <a:gd name="T66" fmla="*/ 14 w 1139"/>
              <a:gd name="T67" fmla="*/ 2 h 1152"/>
              <a:gd name="T68" fmla="*/ 11 w 1139"/>
              <a:gd name="T69" fmla="*/ 1 h 1152"/>
              <a:gd name="T70" fmla="*/ 10 w 1139"/>
              <a:gd name="T71" fmla="*/ 1 h 1152"/>
              <a:gd name="T72" fmla="*/ 10 w 1139"/>
              <a:gd name="T73" fmla="*/ 0 h 1152"/>
              <a:gd name="T74" fmla="*/ 7 w 1139"/>
              <a:gd name="T75" fmla="*/ 1 h 1152"/>
              <a:gd name="T76" fmla="*/ 7 w 1139"/>
              <a:gd name="T77" fmla="*/ 1 h 1152"/>
              <a:gd name="T78" fmla="*/ 6 w 1139"/>
              <a:gd name="T79" fmla="*/ 3 h 1152"/>
              <a:gd name="T80" fmla="*/ 4 w 1139"/>
              <a:gd name="T81" fmla="*/ 4 h 1152"/>
              <a:gd name="T82" fmla="*/ 2 w 1139"/>
              <a:gd name="T83" fmla="*/ 5 h 1152"/>
              <a:gd name="T84" fmla="*/ 4 w 1139"/>
              <a:gd name="T85" fmla="*/ 8 h 1152"/>
              <a:gd name="T86" fmla="*/ 5 w 1139"/>
              <a:gd name="T87" fmla="*/ 9 h 1152"/>
              <a:gd name="T88" fmla="*/ 6 w 1139"/>
              <a:gd name="T89" fmla="*/ 9 h 1152"/>
              <a:gd name="T90" fmla="*/ 4 w 1139"/>
              <a:gd name="T91" fmla="*/ 9 h 1152"/>
              <a:gd name="T92" fmla="*/ 3 w 1139"/>
              <a:gd name="T93" fmla="*/ 9 h 115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39"/>
              <a:gd name="T142" fmla="*/ 0 h 1152"/>
              <a:gd name="T143" fmla="*/ 1139 w 1139"/>
              <a:gd name="T144" fmla="*/ 1152 h 115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39" h="1152">
                <a:moveTo>
                  <a:pt x="0" y="441"/>
                </a:moveTo>
                <a:lnTo>
                  <a:pt x="74" y="463"/>
                </a:lnTo>
                <a:lnTo>
                  <a:pt x="45" y="472"/>
                </a:lnTo>
                <a:lnTo>
                  <a:pt x="75" y="514"/>
                </a:lnTo>
                <a:lnTo>
                  <a:pt x="190" y="510"/>
                </a:lnTo>
                <a:lnTo>
                  <a:pt x="205" y="538"/>
                </a:lnTo>
                <a:lnTo>
                  <a:pt x="278" y="503"/>
                </a:lnTo>
                <a:lnTo>
                  <a:pt x="253" y="517"/>
                </a:lnTo>
                <a:lnTo>
                  <a:pt x="267" y="587"/>
                </a:lnTo>
                <a:lnTo>
                  <a:pt x="111" y="655"/>
                </a:lnTo>
                <a:lnTo>
                  <a:pt x="72" y="729"/>
                </a:lnTo>
                <a:lnTo>
                  <a:pt x="107" y="718"/>
                </a:lnTo>
                <a:lnTo>
                  <a:pt x="79" y="737"/>
                </a:lnTo>
                <a:lnTo>
                  <a:pt x="107" y="761"/>
                </a:lnTo>
                <a:lnTo>
                  <a:pt x="165" y="771"/>
                </a:lnTo>
                <a:lnTo>
                  <a:pt x="134" y="809"/>
                </a:lnTo>
                <a:lnTo>
                  <a:pt x="159" y="847"/>
                </a:lnTo>
                <a:lnTo>
                  <a:pt x="190" y="852"/>
                </a:lnTo>
                <a:lnTo>
                  <a:pt x="250" y="771"/>
                </a:lnTo>
                <a:lnTo>
                  <a:pt x="213" y="809"/>
                </a:lnTo>
                <a:lnTo>
                  <a:pt x="244" y="887"/>
                </a:lnTo>
                <a:lnTo>
                  <a:pt x="228" y="917"/>
                </a:lnTo>
                <a:lnTo>
                  <a:pt x="298" y="872"/>
                </a:lnTo>
                <a:lnTo>
                  <a:pt x="346" y="928"/>
                </a:lnTo>
                <a:lnTo>
                  <a:pt x="363" y="895"/>
                </a:lnTo>
                <a:lnTo>
                  <a:pt x="378" y="917"/>
                </a:lnTo>
                <a:lnTo>
                  <a:pt x="431" y="889"/>
                </a:lnTo>
                <a:lnTo>
                  <a:pt x="360" y="1032"/>
                </a:lnTo>
                <a:lnTo>
                  <a:pt x="299" y="1060"/>
                </a:lnTo>
                <a:lnTo>
                  <a:pt x="298" y="1093"/>
                </a:lnTo>
                <a:lnTo>
                  <a:pt x="228" y="1094"/>
                </a:lnTo>
                <a:lnTo>
                  <a:pt x="176" y="1152"/>
                </a:lnTo>
                <a:lnTo>
                  <a:pt x="244" y="1109"/>
                </a:lnTo>
                <a:lnTo>
                  <a:pt x="317" y="1110"/>
                </a:lnTo>
                <a:lnTo>
                  <a:pt x="360" y="1075"/>
                </a:lnTo>
                <a:lnTo>
                  <a:pt x="339" y="1047"/>
                </a:lnTo>
                <a:lnTo>
                  <a:pt x="386" y="1051"/>
                </a:lnTo>
                <a:lnTo>
                  <a:pt x="528" y="943"/>
                </a:lnTo>
                <a:lnTo>
                  <a:pt x="559" y="904"/>
                </a:lnTo>
                <a:lnTo>
                  <a:pt x="532" y="871"/>
                </a:lnTo>
                <a:lnTo>
                  <a:pt x="660" y="740"/>
                </a:lnTo>
                <a:lnTo>
                  <a:pt x="676" y="675"/>
                </a:lnTo>
                <a:lnTo>
                  <a:pt x="661" y="740"/>
                </a:lnTo>
                <a:lnTo>
                  <a:pt x="715" y="728"/>
                </a:lnTo>
                <a:lnTo>
                  <a:pt x="684" y="755"/>
                </a:lnTo>
                <a:lnTo>
                  <a:pt x="727" y="767"/>
                </a:lnTo>
                <a:lnTo>
                  <a:pt x="635" y="776"/>
                </a:lnTo>
                <a:lnTo>
                  <a:pt x="615" y="841"/>
                </a:lnTo>
                <a:lnTo>
                  <a:pt x="650" y="837"/>
                </a:lnTo>
                <a:lnTo>
                  <a:pt x="618" y="882"/>
                </a:lnTo>
                <a:lnTo>
                  <a:pt x="740" y="825"/>
                </a:lnTo>
                <a:lnTo>
                  <a:pt x="760" y="790"/>
                </a:lnTo>
                <a:lnTo>
                  <a:pt x="739" y="774"/>
                </a:lnTo>
                <a:lnTo>
                  <a:pt x="767" y="743"/>
                </a:lnTo>
                <a:lnTo>
                  <a:pt x="763" y="767"/>
                </a:lnTo>
                <a:lnTo>
                  <a:pt x="823" y="753"/>
                </a:lnTo>
                <a:lnTo>
                  <a:pt x="813" y="779"/>
                </a:lnTo>
                <a:lnTo>
                  <a:pt x="911" y="825"/>
                </a:lnTo>
                <a:lnTo>
                  <a:pt x="1059" y="847"/>
                </a:lnTo>
                <a:lnTo>
                  <a:pt x="1083" y="821"/>
                </a:lnTo>
                <a:lnTo>
                  <a:pt x="1105" y="835"/>
                </a:lnTo>
                <a:lnTo>
                  <a:pt x="1076" y="860"/>
                </a:lnTo>
                <a:lnTo>
                  <a:pt x="1120" y="887"/>
                </a:lnTo>
                <a:lnTo>
                  <a:pt x="1139" y="866"/>
                </a:lnTo>
                <a:lnTo>
                  <a:pt x="1104" y="809"/>
                </a:lnTo>
                <a:lnTo>
                  <a:pt x="1032" y="809"/>
                </a:lnTo>
                <a:lnTo>
                  <a:pt x="1032" y="132"/>
                </a:lnTo>
                <a:lnTo>
                  <a:pt x="621" y="77"/>
                </a:lnTo>
                <a:lnTo>
                  <a:pt x="607" y="43"/>
                </a:lnTo>
                <a:lnTo>
                  <a:pt x="495" y="22"/>
                </a:lnTo>
                <a:lnTo>
                  <a:pt x="481" y="50"/>
                </a:lnTo>
                <a:lnTo>
                  <a:pt x="449" y="42"/>
                </a:lnTo>
                <a:lnTo>
                  <a:pt x="480" y="17"/>
                </a:lnTo>
                <a:lnTo>
                  <a:pt x="433" y="0"/>
                </a:lnTo>
                <a:lnTo>
                  <a:pt x="388" y="43"/>
                </a:lnTo>
                <a:lnTo>
                  <a:pt x="314" y="50"/>
                </a:lnTo>
                <a:lnTo>
                  <a:pt x="307" y="89"/>
                </a:lnTo>
                <a:lnTo>
                  <a:pt x="301" y="65"/>
                </a:lnTo>
                <a:lnTo>
                  <a:pt x="233" y="88"/>
                </a:lnTo>
                <a:lnTo>
                  <a:pt x="244" y="119"/>
                </a:lnTo>
                <a:lnTo>
                  <a:pt x="213" y="109"/>
                </a:lnTo>
                <a:lnTo>
                  <a:pt x="168" y="176"/>
                </a:lnTo>
                <a:lnTo>
                  <a:pt x="72" y="197"/>
                </a:lnTo>
                <a:lnTo>
                  <a:pt x="75" y="229"/>
                </a:lnTo>
                <a:lnTo>
                  <a:pt x="48" y="235"/>
                </a:lnTo>
                <a:lnTo>
                  <a:pt x="165" y="331"/>
                </a:lnTo>
                <a:lnTo>
                  <a:pt x="328" y="377"/>
                </a:lnTo>
                <a:lnTo>
                  <a:pt x="228" y="364"/>
                </a:lnTo>
                <a:lnTo>
                  <a:pt x="233" y="391"/>
                </a:lnTo>
                <a:lnTo>
                  <a:pt x="273" y="392"/>
                </a:lnTo>
                <a:lnTo>
                  <a:pt x="239" y="411"/>
                </a:lnTo>
                <a:lnTo>
                  <a:pt x="165" y="407"/>
                </a:lnTo>
                <a:lnTo>
                  <a:pt x="165" y="368"/>
                </a:lnTo>
                <a:lnTo>
                  <a:pt x="129" y="372"/>
                </a:lnTo>
                <a:lnTo>
                  <a:pt x="0" y="441"/>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23" name="Freeform 307"/>
          <p:cNvSpPr/>
          <p:nvPr/>
        </p:nvSpPr>
        <p:spPr bwMode="auto">
          <a:xfrm>
            <a:off x="5689695" y="3521137"/>
            <a:ext cx="29201" cy="55275"/>
          </a:xfrm>
          <a:custGeom>
            <a:avLst/>
            <a:gdLst>
              <a:gd name="T0" fmla="*/ 0 w 45"/>
              <a:gd name="T1" fmla="*/ 1 h 62"/>
              <a:gd name="T2" fmla="*/ 0 w 45"/>
              <a:gd name="T3" fmla="*/ 0 h 62"/>
              <a:gd name="T4" fmla="*/ 1 w 45"/>
              <a:gd name="T5" fmla="*/ 1 h 62"/>
              <a:gd name="T6" fmla="*/ 0 w 45"/>
              <a:gd name="T7" fmla="*/ 1 h 62"/>
              <a:gd name="T8" fmla="*/ 0 w 45"/>
              <a:gd name="T9" fmla="*/ 1 h 62"/>
              <a:gd name="T10" fmla="*/ 0 60000 65536"/>
              <a:gd name="T11" fmla="*/ 0 60000 65536"/>
              <a:gd name="T12" fmla="*/ 0 60000 65536"/>
              <a:gd name="T13" fmla="*/ 0 60000 65536"/>
              <a:gd name="T14" fmla="*/ 0 60000 65536"/>
              <a:gd name="T15" fmla="*/ 0 w 45"/>
              <a:gd name="T16" fmla="*/ 0 h 62"/>
              <a:gd name="T17" fmla="*/ 45 w 45"/>
              <a:gd name="T18" fmla="*/ 62 h 62"/>
            </a:gdLst>
            <a:ahLst/>
            <a:cxnLst>
              <a:cxn ang="T10">
                <a:pos x="T0" y="T1"/>
              </a:cxn>
              <a:cxn ang="T11">
                <a:pos x="T2" y="T3"/>
              </a:cxn>
              <a:cxn ang="T12">
                <a:pos x="T4" y="T5"/>
              </a:cxn>
              <a:cxn ang="T13">
                <a:pos x="T6" y="T7"/>
              </a:cxn>
              <a:cxn ang="T14">
                <a:pos x="T8" y="T9"/>
              </a:cxn>
            </a:cxnLst>
            <a:rect l="T15" t="T16" r="T17" b="T18"/>
            <a:pathLst>
              <a:path w="45" h="62">
                <a:moveTo>
                  <a:pt x="0" y="23"/>
                </a:moveTo>
                <a:lnTo>
                  <a:pt x="4" y="0"/>
                </a:lnTo>
                <a:lnTo>
                  <a:pt x="45" y="38"/>
                </a:lnTo>
                <a:lnTo>
                  <a:pt x="14" y="62"/>
                </a:lnTo>
                <a:lnTo>
                  <a:pt x="0" y="23"/>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24" name="Freeform 308"/>
          <p:cNvSpPr/>
          <p:nvPr/>
        </p:nvSpPr>
        <p:spPr bwMode="auto">
          <a:xfrm>
            <a:off x="5716649" y="2625304"/>
            <a:ext cx="62896" cy="55275"/>
          </a:xfrm>
          <a:custGeom>
            <a:avLst/>
            <a:gdLst>
              <a:gd name="T0" fmla="*/ 0 w 100"/>
              <a:gd name="T1" fmla="*/ 1 h 69"/>
              <a:gd name="T2" fmla="*/ 1 w 100"/>
              <a:gd name="T3" fmla="*/ 1 h 69"/>
              <a:gd name="T4" fmla="*/ 2 w 100"/>
              <a:gd name="T5" fmla="*/ 0 h 69"/>
              <a:gd name="T6" fmla="*/ 1 w 100"/>
              <a:gd name="T7" fmla="*/ 0 h 69"/>
              <a:gd name="T8" fmla="*/ 1 w 100"/>
              <a:gd name="T9" fmla="*/ 1 h 69"/>
              <a:gd name="T10" fmla="*/ 0 w 100"/>
              <a:gd name="T11" fmla="*/ 1 h 69"/>
              <a:gd name="T12" fmla="*/ 0 60000 65536"/>
              <a:gd name="T13" fmla="*/ 0 60000 65536"/>
              <a:gd name="T14" fmla="*/ 0 60000 65536"/>
              <a:gd name="T15" fmla="*/ 0 60000 65536"/>
              <a:gd name="T16" fmla="*/ 0 60000 65536"/>
              <a:gd name="T17" fmla="*/ 0 60000 65536"/>
              <a:gd name="T18" fmla="*/ 0 w 100"/>
              <a:gd name="T19" fmla="*/ 0 h 69"/>
              <a:gd name="T20" fmla="*/ 100 w 100"/>
              <a:gd name="T21" fmla="*/ 69 h 69"/>
            </a:gdLst>
            <a:ahLst/>
            <a:cxnLst>
              <a:cxn ang="T12">
                <a:pos x="T0" y="T1"/>
              </a:cxn>
              <a:cxn ang="T13">
                <a:pos x="T2" y="T3"/>
              </a:cxn>
              <a:cxn ang="T14">
                <a:pos x="T4" y="T5"/>
              </a:cxn>
              <a:cxn ang="T15">
                <a:pos x="T6" y="T7"/>
              </a:cxn>
              <a:cxn ang="T16">
                <a:pos x="T8" y="T9"/>
              </a:cxn>
              <a:cxn ang="T17">
                <a:pos x="T10" y="T11"/>
              </a:cxn>
            </a:cxnLst>
            <a:rect l="T18" t="T19" r="T20" b="T21"/>
            <a:pathLst>
              <a:path w="100" h="69">
                <a:moveTo>
                  <a:pt x="0" y="28"/>
                </a:moveTo>
                <a:lnTo>
                  <a:pt x="28" y="69"/>
                </a:lnTo>
                <a:lnTo>
                  <a:pt x="100" y="11"/>
                </a:lnTo>
                <a:lnTo>
                  <a:pt x="32" y="0"/>
                </a:lnTo>
                <a:lnTo>
                  <a:pt x="41" y="27"/>
                </a:lnTo>
                <a:lnTo>
                  <a:pt x="0" y="28"/>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25" name="Freeform 309"/>
          <p:cNvSpPr/>
          <p:nvPr/>
        </p:nvSpPr>
        <p:spPr bwMode="auto">
          <a:xfrm>
            <a:off x="6125478" y="2565838"/>
            <a:ext cx="195428" cy="170433"/>
          </a:xfrm>
          <a:custGeom>
            <a:avLst/>
            <a:gdLst>
              <a:gd name="T0" fmla="*/ 0 w 306"/>
              <a:gd name="T1" fmla="*/ 1 h 315"/>
              <a:gd name="T2" fmla="*/ 0 w 306"/>
              <a:gd name="T3" fmla="*/ 2 h 315"/>
              <a:gd name="T4" fmla="*/ 1 w 306"/>
              <a:gd name="T5" fmla="*/ 2 h 315"/>
              <a:gd name="T6" fmla="*/ 2 w 306"/>
              <a:gd name="T7" fmla="*/ 2 h 315"/>
              <a:gd name="T8" fmla="*/ 1 w 306"/>
              <a:gd name="T9" fmla="*/ 1 h 315"/>
              <a:gd name="T10" fmla="*/ 2 w 306"/>
              <a:gd name="T11" fmla="*/ 1 h 315"/>
              <a:gd name="T12" fmla="*/ 3 w 306"/>
              <a:gd name="T13" fmla="*/ 2 h 315"/>
              <a:gd name="T14" fmla="*/ 2 w 306"/>
              <a:gd name="T15" fmla="*/ 1 h 315"/>
              <a:gd name="T16" fmla="*/ 3 w 306"/>
              <a:gd name="T17" fmla="*/ 2 h 315"/>
              <a:gd name="T18" fmla="*/ 4 w 306"/>
              <a:gd name="T19" fmla="*/ 3 h 315"/>
              <a:gd name="T20" fmla="*/ 4 w 306"/>
              <a:gd name="T21" fmla="*/ 4 h 315"/>
              <a:gd name="T22" fmla="*/ 6 w 306"/>
              <a:gd name="T23" fmla="*/ 5 h 315"/>
              <a:gd name="T24" fmla="*/ 5 w 306"/>
              <a:gd name="T25" fmla="*/ 6 h 315"/>
              <a:gd name="T26" fmla="*/ 6 w 306"/>
              <a:gd name="T27" fmla="*/ 5 h 315"/>
              <a:gd name="T28" fmla="*/ 6 w 306"/>
              <a:gd name="T29" fmla="*/ 7 h 315"/>
              <a:gd name="T30" fmla="*/ 7 w 306"/>
              <a:gd name="T31" fmla="*/ 7 h 315"/>
              <a:gd name="T32" fmla="*/ 7 w 306"/>
              <a:gd name="T33" fmla="*/ 6 h 315"/>
              <a:gd name="T34" fmla="*/ 5 w 306"/>
              <a:gd name="T35" fmla="*/ 5 h 315"/>
              <a:gd name="T36" fmla="*/ 2 w 306"/>
              <a:gd name="T37" fmla="*/ 0 h 315"/>
              <a:gd name="T38" fmla="*/ 1 w 306"/>
              <a:gd name="T39" fmla="*/ 1 h 315"/>
              <a:gd name="T40" fmla="*/ 0 w 306"/>
              <a:gd name="T41" fmla="*/ 1 h 3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06"/>
              <a:gd name="T64" fmla="*/ 0 h 315"/>
              <a:gd name="T65" fmla="*/ 306 w 306"/>
              <a:gd name="T66" fmla="*/ 315 h 3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06" h="315">
                <a:moveTo>
                  <a:pt x="0" y="30"/>
                </a:moveTo>
                <a:lnTo>
                  <a:pt x="15" y="77"/>
                </a:lnTo>
                <a:lnTo>
                  <a:pt x="56" y="98"/>
                </a:lnTo>
                <a:lnTo>
                  <a:pt x="77" y="83"/>
                </a:lnTo>
                <a:lnTo>
                  <a:pt x="38" y="58"/>
                </a:lnTo>
                <a:lnTo>
                  <a:pt x="77" y="58"/>
                </a:lnTo>
                <a:lnTo>
                  <a:pt x="107" y="99"/>
                </a:lnTo>
                <a:lnTo>
                  <a:pt x="96" y="27"/>
                </a:lnTo>
                <a:lnTo>
                  <a:pt x="120" y="90"/>
                </a:lnTo>
                <a:lnTo>
                  <a:pt x="186" y="125"/>
                </a:lnTo>
                <a:lnTo>
                  <a:pt x="174" y="169"/>
                </a:lnTo>
                <a:lnTo>
                  <a:pt x="249" y="225"/>
                </a:lnTo>
                <a:lnTo>
                  <a:pt x="227" y="269"/>
                </a:lnTo>
                <a:lnTo>
                  <a:pt x="265" y="233"/>
                </a:lnTo>
                <a:lnTo>
                  <a:pt x="275" y="315"/>
                </a:lnTo>
                <a:lnTo>
                  <a:pt x="303" y="302"/>
                </a:lnTo>
                <a:lnTo>
                  <a:pt x="306" y="240"/>
                </a:lnTo>
                <a:lnTo>
                  <a:pt x="235" y="205"/>
                </a:lnTo>
                <a:lnTo>
                  <a:pt x="98" y="0"/>
                </a:lnTo>
                <a:lnTo>
                  <a:pt x="23" y="58"/>
                </a:lnTo>
                <a:lnTo>
                  <a:pt x="0" y="30"/>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26" name="Freeform 310"/>
          <p:cNvSpPr/>
          <p:nvPr/>
        </p:nvSpPr>
        <p:spPr bwMode="auto">
          <a:xfrm>
            <a:off x="6168156" y="2606209"/>
            <a:ext cx="31448" cy="55275"/>
          </a:xfrm>
          <a:custGeom>
            <a:avLst/>
            <a:gdLst>
              <a:gd name="T0" fmla="*/ 0 w 50"/>
              <a:gd name="T1" fmla="*/ 0 h 51"/>
              <a:gd name="T2" fmla="*/ 0 w 50"/>
              <a:gd name="T3" fmla="*/ 1 h 51"/>
              <a:gd name="T4" fmla="*/ 0 w 50"/>
              <a:gd name="T5" fmla="*/ 1 h 51"/>
              <a:gd name="T6" fmla="*/ 1 w 50"/>
              <a:gd name="T7" fmla="*/ 1 h 51"/>
              <a:gd name="T8" fmla="*/ 1 w 50"/>
              <a:gd name="T9" fmla="*/ 1 h 51"/>
              <a:gd name="T10" fmla="*/ 1 w 50"/>
              <a:gd name="T11" fmla="*/ 0 h 51"/>
              <a:gd name="T12" fmla="*/ 0 w 50"/>
              <a:gd name="T13" fmla="*/ 0 h 51"/>
              <a:gd name="T14" fmla="*/ 0 60000 65536"/>
              <a:gd name="T15" fmla="*/ 0 60000 65536"/>
              <a:gd name="T16" fmla="*/ 0 60000 65536"/>
              <a:gd name="T17" fmla="*/ 0 60000 65536"/>
              <a:gd name="T18" fmla="*/ 0 60000 65536"/>
              <a:gd name="T19" fmla="*/ 0 60000 65536"/>
              <a:gd name="T20" fmla="*/ 0 60000 65536"/>
              <a:gd name="T21" fmla="*/ 0 w 50"/>
              <a:gd name="T22" fmla="*/ 0 h 51"/>
              <a:gd name="T23" fmla="*/ 50 w 50"/>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51">
                <a:moveTo>
                  <a:pt x="0" y="0"/>
                </a:moveTo>
                <a:lnTo>
                  <a:pt x="13" y="51"/>
                </a:lnTo>
                <a:lnTo>
                  <a:pt x="18" y="24"/>
                </a:lnTo>
                <a:lnTo>
                  <a:pt x="50" y="46"/>
                </a:lnTo>
                <a:lnTo>
                  <a:pt x="21" y="24"/>
                </a:lnTo>
                <a:lnTo>
                  <a:pt x="49" y="8"/>
                </a:lnTo>
                <a:lnTo>
                  <a:pt x="0" y="0"/>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27" name="Freeform 311"/>
          <p:cNvSpPr/>
          <p:nvPr/>
        </p:nvSpPr>
        <p:spPr bwMode="auto">
          <a:xfrm>
            <a:off x="6181635" y="2639625"/>
            <a:ext cx="20217" cy="55275"/>
          </a:xfrm>
          <a:custGeom>
            <a:avLst/>
            <a:gdLst>
              <a:gd name="T0" fmla="*/ 0 w 29"/>
              <a:gd name="T1" fmla="*/ 0 h 80"/>
              <a:gd name="T2" fmla="*/ 1 w 29"/>
              <a:gd name="T3" fmla="*/ 0 h 80"/>
              <a:gd name="T4" fmla="*/ 1 w 29"/>
              <a:gd name="T5" fmla="*/ 2 h 80"/>
              <a:gd name="T6" fmla="*/ 0 w 29"/>
              <a:gd name="T7" fmla="*/ 0 h 80"/>
              <a:gd name="T8" fmla="*/ 0 60000 65536"/>
              <a:gd name="T9" fmla="*/ 0 60000 65536"/>
              <a:gd name="T10" fmla="*/ 0 60000 65536"/>
              <a:gd name="T11" fmla="*/ 0 60000 65536"/>
              <a:gd name="T12" fmla="*/ 0 w 29"/>
              <a:gd name="T13" fmla="*/ 0 h 80"/>
              <a:gd name="T14" fmla="*/ 29 w 29"/>
              <a:gd name="T15" fmla="*/ 80 h 80"/>
            </a:gdLst>
            <a:ahLst/>
            <a:cxnLst>
              <a:cxn ang="T8">
                <a:pos x="T0" y="T1"/>
              </a:cxn>
              <a:cxn ang="T9">
                <a:pos x="T2" y="T3"/>
              </a:cxn>
              <a:cxn ang="T10">
                <a:pos x="T4" y="T5"/>
              </a:cxn>
              <a:cxn ang="T11">
                <a:pos x="T6" y="T7"/>
              </a:cxn>
            </a:cxnLst>
            <a:rect l="T12" t="T13" r="T14" b="T15"/>
            <a:pathLst>
              <a:path w="29" h="80">
                <a:moveTo>
                  <a:pt x="0" y="0"/>
                </a:moveTo>
                <a:lnTo>
                  <a:pt x="28" y="15"/>
                </a:lnTo>
                <a:lnTo>
                  <a:pt x="29" y="80"/>
                </a:lnTo>
                <a:lnTo>
                  <a:pt x="0" y="0"/>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28" name="Freeform 312"/>
          <p:cNvSpPr/>
          <p:nvPr/>
        </p:nvSpPr>
        <p:spPr bwMode="auto">
          <a:xfrm>
            <a:off x="6204096" y="2606210"/>
            <a:ext cx="24709" cy="55275"/>
          </a:xfrm>
          <a:custGeom>
            <a:avLst/>
            <a:gdLst>
              <a:gd name="T0" fmla="*/ 0 w 39"/>
              <a:gd name="T1" fmla="*/ 0 h 47"/>
              <a:gd name="T2" fmla="*/ 0 w 39"/>
              <a:gd name="T3" fmla="*/ 1 h 47"/>
              <a:gd name="T4" fmla="*/ 1 w 39"/>
              <a:gd name="T5" fmla="*/ 1 h 47"/>
              <a:gd name="T6" fmla="*/ 1 w 39"/>
              <a:gd name="T7" fmla="*/ 0 h 47"/>
              <a:gd name="T8" fmla="*/ 1 w 39"/>
              <a:gd name="T9" fmla="*/ 1 h 47"/>
              <a:gd name="T10" fmla="*/ 1 w 39"/>
              <a:gd name="T11" fmla="*/ 0 h 47"/>
              <a:gd name="T12" fmla="*/ 0 w 39"/>
              <a:gd name="T13" fmla="*/ 0 h 47"/>
              <a:gd name="T14" fmla="*/ 0 60000 65536"/>
              <a:gd name="T15" fmla="*/ 0 60000 65536"/>
              <a:gd name="T16" fmla="*/ 0 60000 65536"/>
              <a:gd name="T17" fmla="*/ 0 60000 65536"/>
              <a:gd name="T18" fmla="*/ 0 60000 65536"/>
              <a:gd name="T19" fmla="*/ 0 60000 65536"/>
              <a:gd name="T20" fmla="*/ 0 60000 65536"/>
              <a:gd name="T21" fmla="*/ 0 w 39"/>
              <a:gd name="T22" fmla="*/ 0 h 47"/>
              <a:gd name="T23" fmla="*/ 39 w 39"/>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47">
                <a:moveTo>
                  <a:pt x="0" y="0"/>
                </a:moveTo>
                <a:lnTo>
                  <a:pt x="7" y="47"/>
                </a:lnTo>
                <a:lnTo>
                  <a:pt x="32" y="47"/>
                </a:lnTo>
                <a:lnTo>
                  <a:pt x="22" y="4"/>
                </a:lnTo>
                <a:lnTo>
                  <a:pt x="39" y="35"/>
                </a:lnTo>
                <a:lnTo>
                  <a:pt x="24" y="0"/>
                </a:lnTo>
                <a:lnTo>
                  <a:pt x="0" y="0"/>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29" name="Freeform 313"/>
          <p:cNvSpPr/>
          <p:nvPr/>
        </p:nvSpPr>
        <p:spPr bwMode="auto">
          <a:xfrm>
            <a:off x="6224315" y="2633261"/>
            <a:ext cx="22463" cy="55275"/>
          </a:xfrm>
          <a:custGeom>
            <a:avLst/>
            <a:gdLst>
              <a:gd name="T0" fmla="*/ 0 w 34"/>
              <a:gd name="T1" fmla="*/ 0 h 35"/>
              <a:gd name="T2" fmla="*/ 1 w 34"/>
              <a:gd name="T3" fmla="*/ 1 h 35"/>
              <a:gd name="T4" fmla="*/ 1 w 34"/>
              <a:gd name="T5" fmla="*/ 0 h 35"/>
              <a:gd name="T6" fmla="*/ 0 w 34"/>
              <a:gd name="T7" fmla="*/ 0 h 35"/>
              <a:gd name="T8" fmla="*/ 0 60000 65536"/>
              <a:gd name="T9" fmla="*/ 0 60000 65536"/>
              <a:gd name="T10" fmla="*/ 0 60000 65536"/>
              <a:gd name="T11" fmla="*/ 0 60000 65536"/>
              <a:gd name="T12" fmla="*/ 0 w 34"/>
              <a:gd name="T13" fmla="*/ 0 h 35"/>
              <a:gd name="T14" fmla="*/ 34 w 34"/>
              <a:gd name="T15" fmla="*/ 35 h 35"/>
            </a:gdLst>
            <a:ahLst/>
            <a:cxnLst>
              <a:cxn ang="T8">
                <a:pos x="T0" y="T1"/>
              </a:cxn>
              <a:cxn ang="T9">
                <a:pos x="T2" y="T3"/>
              </a:cxn>
              <a:cxn ang="T10">
                <a:pos x="T4" y="T5"/>
              </a:cxn>
              <a:cxn ang="T11">
                <a:pos x="T6" y="T7"/>
              </a:cxn>
            </a:cxnLst>
            <a:rect l="T12" t="T13" r="T14" b="T15"/>
            <a:pathLst>
              <a:path w="34" h="35">
                <a:moveTo>
                  <a:pt x="0" y="0"/>
                </a:moveTo>
                <a:lnTo>
                  <a:pt x="31" y="35"/>
                </a:lnTo>
                <a:lnTo>
                  <a:pt x="34" y="5"/>
                </a:lnTo>
                <a:lnTo>
                  <a:pt x="0" y="0"/>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30" name="Freeform 314"/>
          <p:cNvSpPr/>
          <p:nvPr/>
        </p:nvSpPr>
        <p:spPr bwMode="auto">
          <a:xfrm>
            <a:off x="6231054" y="2674630"/>
            <a:ext cx="33695" cy="55275"/>
          </a:xfrm>
          <a:custGeom>
            <a:avLst/>
            <a:gdLst>
              <a:gd name="T0" fmla="*/ 0 w 53"/>
              <a:gd name="T1" fmla="*/ 0 h 81"/>
              <a:gd name="T2" fmla="*/ 1 w 53"/>
              <a:gd name="T3" fmla="*/ 1 h 81"/>
              <a:gd name="T4" fmla="*/ 1 w 53"/>
              <a:gd name="T5" fmla="*/ 2 h 81"/>
              <a:gd name="T6" fmla="*/ 0 w 53"/>
              <a:gd name="T7" fmla="*/ 0 h 81"/>
              <a:gd name="T8" fmla="*/ 0 60000 65536"/>
              <a:gd name="T9" fmla="*/ 0 60000 65536"/>
              <a:gd name="T10" fmla="*/ 0 60000 65536"/>
              <a:gd name="T11" fmla="*/ 0 60000 65536"/>
              <a:gd name="T12" fmla="*/ 0 w 53"/>
              <a:gd name="T13" fmla="*/ 0 h 81"/>
              <a:gd name="T14" fmla="*/ 53 w 53"/>
              <a:gd name="T15" fmla="*/ 81 h 81"/>
            </a:gdLst>
            <a:ahLst/>
            <a:cxnLst>
              <a:cxn ang="T8">
                <a:pos x="T0" y="T1"/>
              </a:cxn>
              <a:cxn ang="T9">
                <a:pos x="T2" y="T3"/>
              </a:cxn>
              <a:cxn ang="T10">
                <a:pos x="T4" y="T5"/>
              </a:cxn>
              <a:cxn ang="T11">
                <a:pos x="T6" y="T7"/>
              </a:cxn>
            </a:cxnLst>
            <a:rect l="T12" t="T13" r="T14" b="T15"/>
            <a:pathLst>
              <a:path w="53" h="81">
                <a:moveTo>
                  <a:pt x="0" y="0"/>
                </a:moveTo>
                <a:lnTo>
                  <a:pt x="42" y="30"/>
                </a:lnTo>
                <a:lnTo>
                  <a:pt x="53" y="81"/>
                </a:lnTo>
                <a:lnTo>
                  <a:pt x="0" y="0"/>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31" name="Freeform 315"/>
          <p:cNvSpPr/>
          <p:nvPr/>
        </p:nvSpPr>
        <p:spPr bwMode="auto">
          <a:xfrm>
            <a:off x="6284964" y="2671448"/>
            <a:ext cx="15724" cy="55275"/>
          </a:xfrm>
          <a:custGeom>
            <a:avLst/>
            <a:gdLst>
              <a:gd name="T0" fmla="*/ 0 w 26"/>
              <a:gd name="T1" fmla="*/ 1 h 49"/>
              <a:gd name="T2" fmla="*/ 0 w 26"/>
              <a:gd name="T3" fmla="*/ 0 h 49"/>
              <a:gd name="T4" fmla="*/ 1 w 26"/>
              <a:gd name="T5" fmla="*/ 2 h 49"/>
              <a:gd name="T6" fmla="*/ 0 w 26"/>
              <a:gd name="T7" fmla="*/ 1 h 49"/>
              <a:gd name="T8" fmla="*/ 0 60000 65536"/>
              <a:gd name="T9" fmla="*/ 0 60000 65536"/>
              <a:gd name="T10" fmla="*/ 0 60000 65536"/>
              <a:gd name="T11" fmla="*/ 0 60000 65536"/>
              <a:gd name="T12" fmla="*/ 0 w 26"/>
              <a:gd name="T13" fmla="*/ 0 h 49"/>
              <a:gd name="T14" fmla="*/ 26 w 26"/>
              <a:gd name="T15" fmla="*/ 49 h 49"/>
            </a:gdLst>
            <a:ahLst/>
            <a:cxnLst>
              <a:cxn ang="T8">
                <a:pos x="T0" y="T1"/>
              </a:cxn>
              <a:cxn ang="T9">
                <a:pos x="T2" y="T3"/>
              </a:cxn>
              <a:cxn ang="T10">
                <a:pos x="T4" y="T5"/>
              </a:cxn>
              <a:cxn ang="T11">
                <a:pos x="T6" y="T7"/>
              </a:cxn>
            </a:cxnLst>
            <a:rect l="T12" t="T13" r="T14" b="T15"/>
            <a:pathLst>
              <a:path w="26" h="49">
                <a:moveTo>
                  <a:pt x="0" y="29"/>
                </a:moveTo>
                <a:lnTo>
                  <a:pt x="10" y="0"/>
                </a:lnTo>
                <a:lnTo>
                  <a:pt x="26" y="49"/>
                </a:lnTo>
                <a:lnTo>
                  <a:pt x="0" y="29"/>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32" name="Freeform 316"/>
          <p:cNvSpPr/>
          <p:nvPr/>
        </p:nvSpPr>
        <p:spPr bwMode="auto">
          <a:xfrm>
            <a:off x="6453434" y="2772996"/>
            <a:ext cx="1410675" cy="666577"/>
          </a:xfrm>
          <a:custGeom>
            <a:avLst/>
            <a:gdLst>
              <a:gd name="T0" fmla="*/ 1 w 2200"/>
              <a:gd name="T1" fmla="*/ 4 h 1238"/>
              <a:gd name="T2" fmla="*/ 1 w 2200"/>
              <a:gd name="T3" fmla="*/ 4 h 1238"/>
              <a:gd name="T4" fmla="*/ 2 w 2200"/>
              <a:gd name="T5" fmla="*/ 14 h 1238"/>
              <a:gd name="T6" fmla="*/ 2 w 2200"/>
              <a:gd name="T7" fmla="*/ 15 h 1238"/>
              <a:gd name="T8" fmla="*/ 5 w 2200"/>
              <a:gd name="T9" fmla="*/ 19 h 1238"/>
              <a:gd name="T10" fmla="*/ 9 w 2200"/>
              <a:gd name="T11" fmla="*/ 20 h 1238"/>
              <a:gd name="T12" fmla="*/ 16 w 2200"/>
              <a:gd name="T13" fmla="*/ 21 h 1238"/>
              <a:gd name="T14" fmla="*/ 21 w 2200"/>
              <a:gd name="T15" fmla="*/ 23 h 1238"/>
              <a:gd name="T16" fmla="*/ 25 w 2200"/>
              <a:gd name="T17" fmla="*/ 28 h 1238"/>
              <a:gd name="T18" fmla="*/ 26 w 2200"/>
              <a:gd name="T19" fmla="*/ 24 h 1238"/>
              <a:gd name="T20" fmla="*/ 29 w 2200"/>
              <a:gd name="T21" fmla="*/ 23 h 1238"/>
              <a:gd name="T22" fmla="*/ 31 w 2200"/>
              <a:gd name="T23" fmla="*/ 23 h 1238"/>
              <a:gd name="T24" fmla="*/ 32 w 2200"/>
              <a:gd name="T25" fmla="*/ 23 h 1238"/>
              <a:gd name="T26" fmla="*/ 33 w 2200"/>
              <a:gd name="T27" fmla="*/ 23 h 1238"/>
              <a:gd name="T28" fmla="*/ 37 w 2200"/>
              <a:gd name="T29" fmla="*/ 24 h 1238"/>
              <a:gd name="T30" fmla="*/ 39 w 2200"/>
              <a:gd name="T31" fmla="*/ 28 h 1238"/>
              <a:gd name="T32" fmla="*/ 39 w 2200"/>
              <a:gd name="T33" fmla="*/ 27 h 1238"/>
              <a:gd name="T34" fmla="*/ 39 w 2200"/>
              <a:gd name="T35" fmla="*/ 20 h 1238"/>
              <a:gd name="T36" fmla="*/ 43 w 2200"/>
              <a:gd name="T37" fmla="*/ 16 h 1238"/>
              <a:gd name="T38" fmla="*/ 43 w 2200"/>
              <a:gd name="T39" fmla="*/ 15 h 1238"/>
              <a:gd name="T40" fmla="*/ 42 w 2200"/>
              <a:gd name="T41" fmla="*/ 13 h 1238"/>
              <a:gd name="T42" fmla="*/ 43 w 2200"/>
              <a:gd name="T43" fmla="*/ 13 h 1238"/>
              <a:gd name="T44" fmla="*/ 43 w 2200"/>
              <a:gd name="T45" fmla="*/ 15 h 1238"/>
              <a:gd name="T46" fmla="*/ 44 w 2200"/>
              <a:gd name="T47" fmla="*/ 12 h 1238"/>
              <a:gd name="T48" fmla="*/ 45 w 2200"/>
              <a:gd name="T49" fmla="*/ 11 h 1238"/>
              <a:gd name="T50" fmla="*/ 48 w 2200"/>
              <a:gd name="T51" fmla="*/ 9 h 1238"/>
              <a:gd name="T52" fmla="*/ 51 w 2200"/>
              <a:gd name="T53" fmla="*/ 6 h 1238"/>
              <a:gd name="T54" fmla="*/ 51 w 2200"/>
              <a:gd name="T55" fmla="*/ 5 h 1238"/>
              <a:gd name="T56" fmla="*/ 49 w 2200"/>
              <a:gd name="T57" fmla="*/ 3 h 1238"/>
              <a:gd name="T58" fmla="*/ 43 w 2200"/>
              <a:gd name="T59" fmla="*/ 6 h 1238"/>
              <a:gd name="T60" fmla="*/ 41 w 2200"/>
              <a:gd name="T61" fmla="*/ 8 h 1238"/>
              <a:gd name="T62" fmla="*/ 38 w 2200"/>
              <a:gd name="T63" fmla="*/ 10 h 1238"/>
              <a:gd name="T64" fmla="*/ 37 w 2200"/>
              <a:gd name="T65" fmla="*/ 9 h 1238"/>
              <a:gd name="T66" fmla="*/ 37 w 2200"/>
              <a:gd name="T67" fmla="*/ 9 h 1238"/>
              <a:gd name="T68" fmla="*/ 37 w 2200"/>
              <a:gd name="T69" fmla="*/ 7 h 1238"/>
              <a:gd name="T70" fmla="*/ 37 w 2200"/>
              <a:gd name="T71" fmla="*/ 5 h 1238"/>
              <a:gd name="T72" fmla="*/ 34 w 2200"/>
              <a:gd name="T73" fmla="*/ 6 h 1238"/>
              <a:gd name="T74" fmla="*/ 33 w 2200"/>
              <a:gd name="T75" fmla="*/ 10 h 1238"/>
              <a:gd name="T76" fmla="*/ 33 w 2200"/>
              <a:gd name="T77" fmla="*/ 5 h 1238"/>
              <a:gd name="T78" fmla="*/ 34 w 2200"/>
              <a:gd name="T79" fmla="*/ 5 h 1238"/>
              <a:gd name="T80" fmla="*/ 36 w 2200"/>
              <a:gd name="T81" fmla="*/ 4 h 1238"/>
              <a:gd name="T82" fmla="*/ 32 w 2200"/>
              <a:gd name="T83" fmla="*/ 3 h 1238"/>
              <a:gd name="T84" fmla="*/ 31 w 2200"/>
              <a:gd name="T85" fmla="*/ 4 h 1238"/>
              <a:gd name="T86" fmla="*/ 31 w 2200"/>
              <a:gd name="T87" fmla="*/ 2 h 1238"/>
              <a:gd name="T88" fmla="*/ 26 w 2200"/>
              <a:gd name="T89" fmla="*/ 0 h 1238"/>
              <a:gd name="T90" fmla="*/ 2 w 2200"/>
              <a:gd name="T91" fmla="*/ 1 h 1238"/>
              <a:gd name="T92" fmla="*/ 2 w 2200"/>
              <a:gd name="T93" fmla="*/ 3 h 1238"/>
              <a:gd name="T94" fmla="*/ 0 w 2200"/>
              <a:gd name="T95" fmla="*/ 2 h 12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00"/>
              <a:gd name="T145" fmla="*/ 0 h 1238"/>
              <a:gd name="T146" fmla="*/ 2200 w 2200"/>
              <a:gd name="T147" fmla="*/ 1238 h 123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00" h="1238">
                <a:moveTo>
                  <a:pt x="0" y="69"/>
                </a:moveTo>
                <a:lnTo>
                  <a:pt x="26" y="169"/>
                </a:lnTo>
                <a:lnTo>
                  <a:pt x="56" y="180"/>
                </a:lnTo>
                <a:lnTo>
                  <a:pt x="32" y="187"/>
                </a:lnTo>
                <a:lnTo>
                  <a:pt x="12" y="491"/>
                </a:lnTo>
                <a:lnTo>
                  <a:pt x="70" y="612"/>
                </a:lnTo>
                <a:lnTo>
                  <a:pt x="104" y="612"/>
                </a:lnTo>
                <a:lnTo>
                  <a:pt x="89" y="656"/>
                </a:lnTo>
                <a:lnTo>
                  <a:pt x="160" y="786"/>
                </a:lnTo>
                <a:lnTo>
                  <a:pt x="231" y="816"/>
                </a:lnTo>
                <a:lnTo>
                  <a:pt x="291" y="890"/>
                </a:lnTo>
                <a:lnTo>
                  <a:pt x="378" y="881"/>
                </a:lnTo>
                <a:lnTo>
                  <a:pt x="524" y="951"/>
                </a:lnTo>
                <a:lnTo>
                  <a:pt x="698" y="924"/>
                </a:lnTo>
                <a:lnTo>
                  <a:pt x="800" y="1055"/>
                </a:lnTo>
                <a:lnTo>
                  <a:pt x="879" y="1020"/>
                </a:lnTo>
                <a:lnTo>
                  <a:pt x="978" y="1181"/>
                </a:lnTo>
                <a:lnTo>
                  <a:pt x="1053" y="1208"/>
                </a:lnTo>
                <a:lnTo>
                  <a:pt x="1046" y="1119"/>
                </a:lnTo>
                <a:lnTo>
                  <a:pt x="1126" y="1065"/>
                </a:lnTo>
                <a:lnTo>
                  <a:pt x="1133" y="1022"/>
                </a:lnTo>
                <a:lnTo>
                  <a:pt x="1244" y="1020"/>
                </a:lnTo>
                <a:lnTo>
                  <a:pt x="1346" y="1055"/>
                </a:lnTo>
                <a:lnTo>
                  <a:pt x="1347" y="1001"/>
                </a:lnTo>
                <a:lnTo>
                  <a:pt x="1307" y="995"/>
                </a:lnTo>
                <a:lnTo>
                  <a:pt x="1389" y="993"/>
                </a:lnTo>
                <a:lnTo>
                  <a:pt x="1394" y="969"/>
                </a:lnTo>
                <a:lnTo>
                  <a:pt x="1401" y="997"/>
                </a:lnTo>
                <a:lnTo>
                  <a:pt x="1557" y="1008"/>
                </a:lnTo>
                <a:lnTo>
                  <a:pt x="1597" y="1053"/>
                </a:lnTo>
                <a:lnTo>
                  <a:pt x="1603" y="1134"/>
                </a:lnTo>
                <a:lnTo>
                  <a:pt x="1654" y="1238"/>
                </a:lnTo>
                <a:lnTo>
                  <a:pt x="1684" y="1235"/>
                </a:lnTo>
                <a:lnTo>
                  <a:pt x="1699" y="1156"/>
                </a:lnTo>
                <a:lnTo>
                  <a:pt x="1644" y="969"/>
                </a:lnTo>
                <a:lnTo>
                  <a:pt x="1676" y="889"/>
                </a:lnTo>
                <a:lnTo>
                  <a:pt x="1870" y="736"/>
                </a:lnTo>
                <a:lnTo>
                  <a:pt x="1833" y="720"/>
                </a:lnTo>
                <a:lnTo>
                  <a:pt x="1867" y="713"/>
                </a:lnTo>
                <a:lnTo>
                  <a:pt x="1840" y="662"/>
                </a:lnTo>
                <a:lnTo>
                  <a:pt x="1846" y="617"/>
                </a:lnTo>
                <a:lnTo>
                  <a:pt x="1805" y="585"/>
                </a:lnTo>
                <a:lnTo>
                  <a:pt x="1846" y="608"/>
                </a:lnTo>
                <a:lnTo>
                  <a:pt x="1835" y="554"/>
                </a:lnTo>
                <a:lnTo>
                  <a:pt x="1862" y="536"/>
                </a:lnTo>
                <a:lnTo>
                  <a:pt x="1867" y="656"/>
                </a:lnTo>
                <a:lnTo>
                  <a:pt x="1895" y="586"/>
                </a:lnTo>
                <a:lnTo>
                  <a:pt x="1878" y="529"/>
                </a:lnTo>
                <a:lnTo>
                  <a:pt x="1896" y="562"/>
                </a:lnTo>
                <a:lnTo>
                  <a:pt x="1937" y="464"/>
                </a:lnTo>
                <a:lnTo>
                  <a:pt x="2092" y="420"/>
                </a:lnTo>
                <a:lnTo>
                  <a:pt x="2051" y="394"/>
                </a:lnTo>
                <a:lnTo>
                  <a:pt x="2081" y="320"/>
                </a:lnTo>
                <a:lnTo>
                  <a:pt x="2195" y="264"/>
                </a:lnTo>
                <a:lnTo>
                  <a:pt x="2200" y="233"/>
                </a:lnTo>
                <a:lnTo>
                  <a:pt x="2171" y="209"/>
                </a:lnTo>
                <a:lnTo>
                  <a:pt x="2171" y="136"/>
                </a:lnTo>
                <a:lnTo>
                  <a:pt x="2109" y="114"/>
                </a:lnTo>
                <a:lnTo>
                  <a:pt x="2061" y="230"/>
                </a:lnTo>
                <a:lnTo>
                  <a:pt x="1867" y="274"/>
                </a:lnTo>
                <a:lnTo>
                  <a:pt x="1851" y="324"/>
                </a:lnTo>
                <a:lnTo>
                  <a:pt x="1740" y="345"/>
                </a:lnTo>
                <a:lnTo>
                  <a:pt x="1747" y="363"/>
                </a:lnTo>
                <a:lnTo>
                  <a:pt x="1637" y="431"/>
                </a:lnTo>
                <a:lnTo>
                  <a:pt x="1586" y="429"/>
                </a:lnTo>
                <a:lnTo>
                  <a:pt x="1584" y="410"/>
                </a:lnTo>
                <a:lnTo>
                  <a:pt x="1592" y="387"/>
                </a:lnTo>
                <a:lnTo>
                  <a:pt x="1604" y="372"/>
                </a:lnTo>
                <a:lnTo>
                  <a:pt x="1611" y="351"/>
                </a:lnTo>
                <a:lnTo>
                  <a:pt x="1592" y="297"/>
                </a:lnTo>
                <a:lnTo>
                  <a:pt x="1554" y="318"/>
                </a:lnTo>
                <a:lnTo>
                  <a:pt x="1569" y="230"/>
                </a:lnTo>
                <a:lnTo>
                  <a:pt x="1509" y="209"/>
                </a:lnTo>
                <a:lnTo>
                  <a:pt x="1465" y="264"/>
                </a:lnTo>
                <a:lnTo>
                  <a:pt x="1448" y="413"/>
                </a:lnTo>
                <a:lnTo>
                  <a:pt x="1413" y="417"/>
                </a:lnTo>
                <a:lnTo>
                  <a:pt x="1402" y="347"/>
                </a:lnTo>
                <a:lnTo>
                  <a:pt x="1434" y="234"/>
                </a:lnTo>
                <a:lnTo>
                  <a:pt x="1403" y="252"/>
                </a:lnTo>
                <a:lnTo>
                  <a:pt x="1451" y="196"/>
                </a:lnTo>
                <a:lnTo>
                  <a:pt x="1552" y="194"/>
                </a:lnTo>
                <a:lnTo>
                  <a:pt x="1536" y="164"/>
                </a:lnTo>
                <a:lnTo>
                  <a:pt x="1529" y="164"/>
                </a:lnTo>
                <a:lnTo>
                  <a:pt x="1381" y="146"/>
                </a:lnTo>
                <a:lnTo>
                  <a:pt x="1403" y="110"/>
                </a:lnTo>
                <a:lnTo>
                  <a:pt x="1315" y="159"/>
                </a:lnTo>
                <a:lnTo>
                  <a:pt x="1243" y="159"/>
                </a:lnTo>
                <a:lnTo>
                  <a:pt x="1330" y="82"/>
                </a:lnTo>
                <a:lnTo>
                  <a:pt x="1147" y="40"/>
                </a:lnTo>
                <a:lnTo>
                  <a:pt x="1127" y="0"/>
                </a:lnTo>
                <a:lnTo>
                  <a:pt x="1126" y="26"/>
                </a:lnTo>
                <a:lnTo>
                  <a:pt x="72" y="26"/>
                </a:lnTo>
                <a:lnTo>
                  <a:pt x="90" y="73"/>
                </a:lnTo>
                <a:lnTo>
                  <a:pt x="70" y="114"/>
                </a:lnTo>
                <a:lnTo>
                  <a:pt x="74" y="72"/>
                </a:lnTo>
                <a:lnTo>
                  <a:pt x="0" y="69"/>
                </a:lnTo>
                <a:close/>
              </a:path>
            </a:pathLst>
          </a:custGeom>
          <a:solidFill>
            <a:srgbClr val="256885"/>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33" name="Freeform 317"/>
          <p:cNvSpPr/>
          <p:nvPr/>
        </p:nvSpPr>
        <p:spPr bwMode="auto">
          <a:xfrm>
            <a:off x="8073018" y="4551919"/>
            <a:ext cx="125793" cy="128770"/>
          </a:xfrm>
          <a:custGeom>
            <a:avLst/>
            <a:gdLst>
              <a:gd name="T0" fmla="*/ 0 w 199"/>
              <a:gd name="T1" fmla="*/ 5 h 238"/>
              <a:gd name="T2" fmla="*/ 1 w 199"/>
              <a:gd name="T3" fmla="*/ 0 h 238"/>
              <a:gd name="T4" fmla="*/ 1 w 199"/>
              <a:gd name="T5" fmla="*/ 0 h 238"/>
              <a:gd name="T6" fmla="*/ 4 w 199"/>
              <a:gd name="T7" fmla="*/ 2 h 238"/>
              <a:gd name="T8" fmla="*/ 5 w 199"/>
              <a:gd name="T9" fmla="*/ 3 h 238"/>
              <a:gd name="T10" fmla="*/ 4 w 199"/>
              <a:gd name="T11" fmla="*/ 4 h 238"/>
              <a:gd name="T12" fmla="*/ 3 w 199"/>
              <a:gd name="T13" fmla="*/ 5 h 238"/>
              <a:gd name="T14" fmla="*/ 0 w 199"/>
              <a:gd name="T15" fmla="*/ 5 h 238"/>
              <a:gd name="T16" fmla="*/ 0 60000 65536"/>
              <a:gd name="T17" fmla="*/ 0 60000 65536"/>
              <a:gd name="T18" fmla="*/ 0 60000 65536"/>
              <a:gd name="T19" fmla="*/ 0 60000 65536"/>
              <a:gd name="T20" fmla="*/ 0 60000 65536"/>
              <a:gd name="T21" fmla="*/ 0 60000 65536"/>
              <a:gd name="T22" fmla="*/ 0 60000 65536"/>
              <a:gd name="T23" fmla="*/ 0 60000 65536"/>
              <a:gd name="T24" fmla="*/ 0 w 199"/>
              <a:gd name="T25" fmla="*/ 0 h 238"/>
              <a:gd name="T26" fmla="*/ 199 w 199"/>
              <a:gd name="T27" fmla="*/ 238 h 2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9" h="238">
                <a:moveTo>
                  <a:pt x="0" y="192"/>
                </a:moveTo>
                <a:lnTo>
                  <a:pt x="31" y="8"/>
                </a:lnTo>
                <a:lnTo>
                  <a:pt x="62" y="0"/>
                </a:lnTo>
                <a:lnTo>
                  <a:pt x="174" y="94"/>
                </a:lnTo>
                <a:lnTo>
                  <a:pt x="199" y="131"/>
                </a:lnTo>
                <a:lnTo>
                  <a:pt x="189" y="178"/>
                </a:lnTo>
                <a:lnTo>
                  <a:pt x="136" y="238"/>
                </a:lnTo>
                <a:lnTo>
                  <a:pt x="0" y="192"/>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34" name="Freeform 318"/>
          <p:cNvSpPr/>
          <p:nvPr/>
        </p:nvSpPr>
        <p:spPr bwMode="auto">
          <a:xfrm>
            <a:off x="7711362" y="3664919"/>
            <a:ext cx="327960" cy="272691"/>
          </a:xfrm>
          <a:custGeom>
            <a:avLst/>
            <a:gdLst>
              <a:gd name="T0" fmla="*/ 0 w 510"/>
              <a:gd name="T1" fmla="*/ 3 h 507"/>
              <a:gd name="T2" fmla="*/ 1 w 510"/>
              <a:gd name="T3" fmla="*/ 5 h 507"/>
              <a:gd name="T4" fmla="*/ 3 w 510"/>
              <a:gd name="T5" fmla="*/ 5 h 507"/>
              <a:gd name="T6" fmla="*/ 3 w 510"/>
              <a:gd name="T7" fmla="*/ 6 h 507"/>
              <a:gd name="T8" fmla="*/ 5 w 510"/>
              <a:gd name="T9" fmla="*/ 6 h 507"/>
              <a:gd name="T10" fmla="*/ 5 w 510"/>
              <a:gd name="T11" fmla="*/ 10 h 507"/>
              <a:gd name="T12" fmla="*/ 6 w 510"/>
              <a:gd name="T13" fmla="*/ 11 h 507"/>
              <a:gd name="T14" fmla="*/ 7 w 510"/>
              <a:gd name="T15" fmla="*/ 12 h 507"/>
              <a:gd name="T16" fmla="*/ 9 w 510"/>
              <a:gd name="T17" fmla="*/ 10 h 507"/>
              <a:gd name="T18" fmla="*/ 8 w 510"/>
              <a:gd name="T19" fmla="*/ 10 h 507"/>
              <a:gd name="T20" fmla="*/ 8 w 510"/>
              <a:gd name="T21" fmla="*/ 8 h 507"/>
              <a:gd name="T22" fmla="*/ 9 w 510"/>
              <a:gd name="T23" fmla="*/ 9 h 507"/>
              <a:gd name="T24" fmla="*/ 11 w 510"/>
              <a:gd name="T25" fmla="*/ 7 h 507"/>
              <a:gd name="T26" fmla="*/ 11 w 510"/>
              <a:gd name="T27" fmla="*/ 6 h 507"/>
              <a:gd name="T28" fmla="*/ 11 w 510"/>
              <a:gd name="T29" fmla="*/ 5 h 507"/>
              <a:gd name="T30" fmla="*/ 11 w 510"/>
              <a:gd name="T31" fmla="*/ 5 h 507"/>
              <a:gd name="T32" fmla="*/ 12 w 510"/>
              <a:gd name="T33" fmla="*/ 4 h 507"/>
              <a:gd name="T34" fmla="*/ 11 w 510"/>
              <a:gd name="T35" fmla="*/ 4 h 507"/>
              <a:gd name="T36" fmla="*/ 11 w 510"/>
              <a:gd name="T37" fmla="*/ 3 h 507"/>
              <a:gd name="T38" fmla="*/ 9 w 510"/>
              <a:gd name="T39" fmla="*/ 2 h 507"/>
              <a:gd name="T40" fmla="*/ 10 w 510"/>
              <a:gd name="T41" fmla="*/ 2 h 507"/>
              <a:gd name="T42" fmla="*/ 5 w 510"/>
              <a:gd name="T43" fmla="*/ 2 h 507"/>
              <a:gd name="T44" fmla="*/ 3 w 510"/>
              <a:gd name="T45" fmla="*/ 0 h 507"/>
              <a:gd name="T46" fmla="*/ 3 w 510"/>
              <a:gd name="T47" fmla="*/ 1 h 507"/>
              <a:gd name="T48" fmla="*/ 1 w 510"/>
              <a:gd name="T49" fmla="*/ 1 h 507"/>
              <a:gd name="T50" fmla="*/ 2 w 510"/>
              <a:gd name="T51" fmla="*/ 3 h 507"/>
              <a:gd name="T52" fmla="*/ 1 w 510"/>
              <a:gd name="T53" fmla="*/ 3 h 507"/>
              <a:gd name="T54" fmla="*/ 1 w 510"/>
              <a:gd name="T55" fmla="*/ 2 h 507"/>
              <a:gd name="T56" fmla="*/ 2 w 510"/>
              <a:gd name="T57" fmla="*/ 1 h 507"/>
              <a:gd name="T58" fmla="*/ 0 w 510"/>
              <a:gd name="T59" fmla="*/ 3 h 5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10"/>
              <a:gd name="T91" fmla="*/ 0 h 507"/>
              <a:gd name="T92" fmla="*/ 510 w 510"/>
              <a:gd name="T93" fmla="*/ 507 h 5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10" h="507">
                <a:moveTo>
                  <a:pt x="0" y="138"/>
                </a:moveTo>
                <a:lnTo>
                  <a:pt x="48" y="226"/>
                </a:lnTo>
                <a:lnTo>
                  <a:pt x="122" y="237"/>
                </a:lnTo>
                <a:lnTo>
                  <a:pt x="146" y="275"/>
                </a:lnTo>
                <a:lnTo>
                  <a:pt x="220" y="269"/>
                </a:lnTo>
                <a:lnTo>
                  <a:pt x="208" y="422"/>
                </a:lnTo>
                <a:lnTo>
                  <a:pt x="243" y="486"/>
                </a:lnTo>
                <a:lnTo>
                  <a:pt x="284" y="507"/>
                </a:lnTo>
                <a:lnTo>
                  <a:pt x="379" y="448"/>
                </a:lnTo>
                <a:lnTo>
                  <a:pt x="341" y="437"/>
                </a:lnTo>
                <a:lnTo>
                  <a:pt x="325" y="352"/>
                </a:lnTo>
                <a:lnTo>
                  <a:pt x="387" y="368"/>
                </a:lnTo>
                <a:lnTo>
                  <a:pt x="487" y="315"/>
                </a:lnTo>
                <a:lnTo>
                  <a:pt x="457" y="275"/>
                </a:lnTo>
                <a:lnTo>
                  <a:pt x="491" y="236"/>
                </a:lnTo>
                <a:lnTo>
                  <a:pt x="477" y="207"/>
                </a:lnTo>
                <a:lnTo>
                  <a:pt x="510" y="175"/>
                </a:lnTo>
                <a:lnTo>
                  <a:pt x="467" y="168"/>
                </a:lnTo>
                <a:lnTo>
                  <a:pt x="467" y="127"/>
                </a:lnTo>
                <a:lnTo>
                  <a:pt x="391" y="84"/>
                </a:lnTo>
                <a:lnTo>
                  <a:pt x="426" y="72"/>
                </a:lnTo>
                <a:lnTo>
                  <a:pt x="200" y="81"/>
                </a:lnTo>
                <a:lnTo>
                  <a:pt x="127" y="0"/>
                </a:lnTo>
                <a:lnTo>
                  <a:pt x="133" y="37"/>
                </a:lnTo>
                <a:lnTo>
                  <a:pt x="66" y="68"/>
                </a:lnTo>
                <a:lnTo>
                  <a:pt x="86" y="127"/>
                </a:lnTo>
                <a:lnTo>
                  <a:pt x="63" y="150"/>
                </a:lnTo>
                <a:lnTo>
                  <a:pt x="48" y="96"/>
                </a:lnTo>
                <a:lnTo>
                  <a:pt x="73" y="22"/>
                </a:lnTo>
                <a:lnTo>
                  <a:pt x="0" y="138"/>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35" name="Freeform 320"/>
          <p:cNvSpPr/>
          <p:nvPr/>
        </p:nvSpPr>
        <p:spPr bwMode="auto">
          <a:xfrm>
            <a:off x="1978813" y="3108075"/>
            <a:ext cx="345929" cy="242391"/>
          </a:xfrm>
          <a:custGeom>
            <a:avLst/>
            <a:gdLst>
              <a:gd name="T0" fmla="*/ 0 w 542"/>
              <a:gd name="T1" fmla="*/ 5 h 449"/>
              <a:gd name="T2" fmla="*/ 0 w 542"/>
              <a:gd name="T3" fmla="*/ 8 h 449"/>
              <a:gd name="T4" fmla="*/ 1 w 542"/>
              <a:gd name="T5" fmla="*/ 9 h 449"/>
              <a:gd name="T6" fmla="*/ 0 w 542"/>
              <a:gd name="T7" fmla="*/ 10 h 449"/>
              <a:gd name="T8" fmla="*/ 2 w 542"/>
              <a:gd name="T9" fmla="*/ 10 h 449"/>
              <a:gd name="T10" fmla="*/ 5 w 542"/>
              <a:gd name="T11" fmla="*/ 10 h 449"/>
              <a:gd name="T12" fmla="*/ 5 w 542"/>
              <a:gd name="T13" fmla="*/ 8 h 449"/>
              <a:gd name="T14" fmla="*/ 8 w 542"/>
              <a:gd name="T15" fmla="*/ 8 h 449"/>
              <a:gd name="T16" fmla="*/ 8 w 542"/>
              <a:gd name="T17" fmla="*/ 6 h 449"/>
              <a:gd name="T18" fmla="*/ 9 w 542"/>
              <a:gd name="T19" fmla="*/ 6 h 449"/>
              <a:gd name="T20" fmla="*/ 8 w 542"/>
              <a:gd name="T21" fmla="*/ 5 h 449"/>
              <a:gd name="T22" fmla="*/ 9 w 542"/>
              <a:gd name="T23" fmla="*/ 5 h 449"/>
              <a:gd name="T24" fmla="*/ 10 w 542"/>
              <a:gd name="T25" fmla="*/ 4 h 449"/>
              <a:gd name="T26" fmla="*/ 9 w 542"/>
              <a:gd name="T27" fmla="*/ 3 h 449"/>
              <a:gd name="T28" fmla="*/ 12 w 542"/>
              <a:gd name="T29" fmla="*/ 2 h 449"/>
              <a:gd name="T30" fmla="*/ 13 w 542"/>
              <a:gd name="T31" fmla="*/ 1 h 449"/>
              <a:gd name="T32" fmla="*/ 11 w 542"/>
              <a:gd name="T33" fmla="*/ 1 h 449"/>
              <a:gd name="T34" fmla="*/ 10 w 542"/>
              <a:gd name="T35" fmla="*/ 2 h 449"/>
              <a:gd name="T36" fmla="*/ 9 w 542"/>
              <a:gd name="T37" fmla="*/ 0 h 449"/>
              <a:gd name="T38" fmla="*/ 8 w 542"/>
              <a:gd name="T39" fmla="*/ 1 h 449"/>
              <a:gd name="T40" fmla="*/ 4 w 542"/>
              <a:gd name="T41" fmla="*/ 1 h 449"/>
              <a:gd name="T42" fmla="*/ 2 w 542"/>
              <a:gd name="T43" fmla="*/ 4 h 449"/>
              <a:gd name="T44" fmla="*/ 1 w 542"/>
              <a:gd name="T45" fmla="*/ 3 h 449"/>
              <a:gd name="T46" fmla="*/ 0 w 542"/>
              <a:gd name="T47" fmla="*/ 5 h 4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42"/>
              <a:gd name="T73" fmla="*/ 0 h 449"/>
              <a:gd name="T74" fmla="*/ 542 w 542"/>
              <a:gd name="T75" fmla="*/ 449 h 44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42" h="449">
                <a:moveTo>
                  <a:pt x="0" y="214"/>
                </a:moveTo>
                <a:lnTo>
                  <a:pt x="6" y="333"/>
                </a:lnTo>
                <a:lnTo>
                  <a:pt x="42" y="368"/>
                </a:lnTo>
                <a:lnTo>
                  <a:pt x="14" y="426"/>
                </a:lnTo>
                <a:lnTo>
                  <a:pt x="73" y="449"/>
                </a:lnTo>
                <a:lnTo>
                  <a:pt x="212" y="426"/>
                </a:lnTo>
                <a:lnTo>
                  <a:pt x="239" y="361"/>
                </a:lnTo>
                <a:lnTo>
                  <a:pt x="333" y="325"/>
                </a:lnTo>
                <a:lnTo>
                  <a:pt x="340" y="269"/>
                </a:lnTo>
                <a:lnTo>
                  <a:pt x="375" y="254"/>
                </a:lnTo>
                <a:lnTo>
                  <a:pt x="361" y="226"/>
                </a:lnTo>
                <a:lnTo>
                  <a:pt x="393" y="222"/>
                </a:lnTo>
                <a:lnTo>
                  <a:pt x="418" y="168"/>
                </a:lnTo>
                <a:lnTo>
                  <a:pt x="408" y="112"/>
                </a:lnTo>
                <a:lnTo>
                  <a:pt x="538" y="72"/>
                </a:lnTo>
                <a:lnTo>
                  <a:pt x="542" y="61"/>
                </a:lnTo>
                <a:lnTo>
                  <a:pt x="492" y="50"/>
                </a:lnTo>
                <a:lnTo>
                  <a:pt x="423" y="88"/>
                </a:lnTo>
                <a:lnTo>
                  <a:pt x="392" y="0"/>
                </a:lnTo>
                <a:lnTo>
                  <a:pt x="335" y="66"/>
                </a:lnTo>
                <a:lnTo>
                  <a:pt x="169" y="61"/>
                </a:lnTo>
                <a:lnTo>
                  <a:pt x="82" y="165"/>
                </a:lnTo>
                <a:lnTo>
                  <a:pt x="25" y="131"/>
                </a:lnTo>
                <a:lnTo>
                  <a:pt x="0" y="214"/>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36" name="Freeform 321"/>
          <p:cNvSpPr/>
          <p:nvPr/>
        </p:nvSpPr>
        <p:spPr bwMode="auto">
          <a:xfrm>
            <a:off x="967976" y="3036724"/>
            <a:ext cx="44925" cy="81429"/>
          </a:xfrm>
          <a:custGeom>
            <a:avLst/>
            <a:gdLst>
              <a:gd name="T0" fmla="*/ 0 w 71"/>
              <a:gd name="T1" fmla="*/ 3 h 151"/>
              <a:gd name="T2" fmla="*/ 0 w 71"/>
              <a:gd name="T3" fmla="*/ 1 h 151"/>
              <a:gd name="T4" fmla="*/ 1 w 71"/>
              <a:gd name="T5" fmla="*/ 0 h 151"/>
              <a:gd name="T6" fmla="*/ 2 w 71"/>
              <a:gd name="T7" fmla="*/ 2 h 151"/>
              <a:gd name="T8" fmla="*/ 1 w 71"/>
              <a:gd name="T9" fmla="*/ 3 h 151"/>
              <a:gd name="T10" fmla="*/ 0 w 71"/>
              <a:gd name="T11" fmla="*/ 3 h 151"/>
              <a:gd name="T12" fmla="*/ 0 60000 65536"/>
              <a:gd name="T13" fmla="*/ 0 60000 65536"/>
              <a:gd name="T14" fmla="*/ 0 60000 65536"/>
              <a:gd name="T15" fmla="*/ 0 60000 65536"/>
              <a:gd name="T16" fmla="*/ 0 60000 65536"/>
              <a:gd name="T17" fmla="*/ 0 60000 65536"/>
              <a:gd name="T18" fmla="*/ 0 w 71"/>
              <a:gd name="T19" fmla="*/ 0 h 151"/>
              <a:gd name="T20" fmla="*/ 71 w 71"/>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71" h="151">
                <a:moveTo>
                  <a:pt x="0" y="114"/>
                </a:moveTo>
                <a:lnTo>
                  <a:pt x="1" y="37"/>
                </a:lnTo>
                <a:lnTo>
                  <a:pt x="33" y="0"/>
                </a:lnTo>
                <a:lnTo>
                  <a:pt x="71" y="88"/>
                </a:lnTo>
                <a:lnTo>
                  <a:pt x="35" y="151"/>
                </a:lnTo>
                <a:lnTo>
                  <a:pt x="0" y="114"/>
                </a:lnTo>
                <a:close/>
              </a:path>
            </a:pathLst>
          </a:custGeom>
          <a:solidFill>
            <a:srgbClr val="256885"/>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37" name="Freeform 322"/>
          <p:cNvSpPr/>
          <p:nvPr/>
        </p:nvSpPr>
        <p:spPr bwMode="auto">
          <a:xfrm>
            <a:off x="285103" y="3107990"/>
            <a:ext cx="498679" cy="462058"/>
          </a:xfrm>
          <a:custGeom>
            <a:avLst/>
            <a:gdLst>
              <a:gd name="T0" fmla="*/ 0 w 776"/>
              <a:gd name="T1" fmla="*/ 11 h 857"/>
              <a:gd name="T2" fmla="*/ 0 w 776"/>
              <a:gd name="T3" fmla="*/ 11 h 857"/>
              <a:gd name="T4" fmla="*/ 3 w 776"/>
              <a:gd name="T5" fmla="*/ 13 h 857"/>
              <a:gd name="T6" fmla="*/ 11 w 776"/>
              <a:gd name="T7" fmla="*/ 19 h 857"/>
              <a:gd name="T8" fmla="*/ 11 w 776"/>
              <a:gd name="T9" fmla="*/ 20 h 857"/>
              <a:gd name="T10" fmla="*/ 11 w 776"/>
              <a:gd name="T11" fmla="*/ 20 h 857"/>
              <a:gd name="T12" fmla="*/ 13 w 776"/>
              <a:gd name="T13" fmla="*/ 19 h 857"/>
              <a:gd name="T14" fmla="*/ 18 w 776"/>
              <a:gd name="T15" fmla="*/ 15 h 857"/>
              <a:gd name="T16" fmla="*/ 16 w 776"/>
              <a:gd name="T17" fmla="*/ 12 h 857"/>
              <a:gd name="T18" fmla="*/ 16 w 776"/>
              <a:gd name="T19" fmla="*/ 8 h 857"/>
              <a:gd name="T20" fmla="*/ 16 w 776"/>
              <a:gd name="T21" fmla="*/ 6 h 857"/>
              <a:gd name="T22" fmla="*/ 14 w 776"/>
              <a:gd name="T23" fmla="*/ 3 h 857"/>
              <a:gd name="T24" fmla="*/ 15 w 776"/>
              <a:gd name="T25" fmla="*/ 3 h 857"/>
              <a:gd name="T26" fmla="*/ 15 w 776"/>
              <a:gd name="T27" fmla="*/ 0 h 857"/>
              <a:gd name="T28" fmla="*/ 9 w 776"/>
              <a:gd name="T29" fmla="*/ 1 h 857"/>
              <a:gd name="T30" fmla="*/ 6 w 776"/>
              <a:gd name="T31" fmla="*/ 2 h 857"/>
              <a:gd name="T32" fmla="*/ 7 w 776"/>
              <a:gd name="T33" fmla="*/ 5 h 857"/>
              <a:gd name="T34" fmla="*/ 5 w 776"/>
              <a:gd name="T35" fmla="*/ 6 h 857"/>
              <a:gd name="T36" fmla="*/ 4 w 776"/>
              <a:gd name="T37" fmla="*/ 6 h 857"/>
              <a:gd name="T38" fmla="*/ 5 w 776"/>
              <a:gd name="T39" fmla="*/ 7 h 857"/>
              <a:gd name="T40" fmla="*/ 1 w 776"/>
              <a:gd name="T41" fmla="*/ 9 h 857"/>
              <a:gd name="T42" fmla="*/ 0 w 776"/>
              <a:gd name="T43" fmla="*/ 11 h 8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76"/>
              <a:gd name="T67" fmla="*/ 0 h 857"/>
              <a:gd name="T68" fmla="*/ 776 w 776"/>
              <a:gd name="T69" fmla="*/ 857 h 8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76" h="857">
                <a:moveTo>
                  <a:pt x="0" y="458"/>
                </a:moveTo>
                <a:lnTo>
                  <a:pt x="5" y="475"/>
                </a:lnTo>
                <a:lnTo>
                  <a:pt x="150" y="582"/>
                </a:lnTo>
                <a:lnTo>
                  <a:pt x="454" y="818"/>
                </a:lnTo>
                <a:lnTo>
                  <a:pt x="456" y="857"/>
                </a:lnTo>
                <a:lnTo>
                  <a:pt x="488" y="853"/>
                </a:lnTo>
                <a:lnTo>
                  <a:pt x="547" y="836"/>
                </a:lnTo>
                <a:lnTo>
                  <a:pt x="776" y="651"/>
                </a:lnTo>
                <a:lnTo>
                  <a:pt x="687" y="527"/>
                </a:lnTo>
                <a:lnTo>
                  <a:pt x="688" y="330"/>
                </a:lnTo>
                <a:lnTo>
                  <a:pt x="679" y="241"/>
                </a:lnTo>
                <a:lnTo>
                  <a:pt x="612" y="151"/>
                </a:lnTo>
                <a:lnTo>
                  <a:pt x="647" y="120"/>
                </a:lnTo>
                <a:lnTo>
                  <a:pt x="659" y="0"/>
                </a:lnTo>
                <a:lnTo>
                  <a:pt x="391" y="20"/>
                </a:lnTo>
                <a:lnTo>
                  <a:pt x="246" y="92"/>
                </a:lnTo>
                <a:lnTo>
                  <a:pt x="284" y="238"/>
                </a:lnTo>
                <a:lnTo>
                  <a:pt x="224" y="241"/>
                </a:lnTo>
                <a:lnTo>
                  <a:pt x="189" y="258"/>
                </a:lnTo>
                <a:lnTo>
                  <a:pt x="196" y="296"/>
                </a:lnTo>
                <a:lnTo>
                  <a:pt x="21" y="383"/>
                </a:lnTo>
                <a:lnTo>
                  <a:pt x="0" y="458"/>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38" name="Freeform 323"/>
          <p:cNvSpPr/>
          <p:nvPr/>
        </p:nvSpPr>
        <p:spPr bwMode="auto">
          <a:xfrm>
            <a:off x="3263693" y="4054061"/>
            <a:ext cx="986125" cy="725281"/>
          </a:xfrm>
          <a:custGeom>
            <a:avLst/>
            <a:gdLst>
              <a:gd name="T0" fmla="*/ 1 w 1543"/>
              <a:gd name="T1" fmla="*/ 17 h 1343"/>
              <a:gd name="T2" fmla="*/ 1 w 1543"/>
              <a:gd name="T3" fmla="*/ 16 h 1343"/>
              <a:gd name="T4" fmla="*/ 1 w 1543"/>
              <a:gd name="T5" fmla="*/ 12 h 1343"/>
              <a:gd name="T6" fmla="*/ 3 w 1543"/>
              <a:gd name="T7" fmla="*/ 10 h 1343"/>
              <a:gd name="T8" fmla="*/ 8 w 1543"/>
              <a:gd name="T9" fmla="*/ 8 h 1343"/>
              <a:gd name="T10" fmla="*/ 9 w 1543"/>
              <a:gd name="T11" fmla="*/ 6 h 1343"/>
              <a:gd name="T12" fmla="*/ 9 w 1543"/>
              <a:gd name="T13" fmla="*/ 6 h 1343"/>
              <a:gd name="T14" fmla="*/ 10 w 1543"/>
              <a:gd name="T15" fmla="*/ 5 h 1343"/>
              <a:gd name="T16" fmla="*/ 13 w 1543"/>
              <a:gd name="T17" fmla="*/ 4 h 1343"/>
              <a:gd name="T18" fmla="*/ 14 w 1543"/>
              <a:gd name="T19" fmla="*/ 4 h 1343"/>
              <a:gd name="T20" fmla="*/ 14 w 1543"/>
              <a:gd name="T21" fmla="*/ 4 h 1343"/>
              <a:gd name="T22" fmla="*/ 17 w 1543"/>
              <a:gd name="T23" fmla="*/ 1 h 1343"/>
              <a:gd name="T24" fmla="*/ 20 w 1543"/>
              <a:gd name="T25" fmla="*/ 2 h 1343"/>
              <a:gd name="T26" fmla="*/ 24 w 1543"/>
              <a:gd name="T27" fmla="*/ 7 h 1343"/>
              <a:gd name="T28" fmla="*/ 25 w 1543"/>
              <a:gd name="T29" fmla="*/ 1 h 1343"/>
              <a:gd name="T30" fmla="*/ 27 w 1543"/>
              <a:gd name="T31" fmla="*/ 4 h 1343"/>
              <a:gd name="T32" fmla="*/ 29 w 1543"/>
              <a:gd name="T33" fmla="*/ 9 h 1343"/>
              <a:gd name="T34" fmla="*/ 32 w 1543"/>
              <a:gd name="T35" fmla="*/ 13 h 1343"/>
              <a:gd name="T36" fmla="*/ 33 w 1543"/>
              <a:gd name="T37" fmla="*/ 14 h 1343"/>
              <a:gd name="T38" fmla="*/ 36 w 1543"/>
              <a:gd name="T39" fmla="*/ 19 h 1343"/>
              <a:gd name="T40" fmla="*/ 34 w 1543"/>
              <a:gd name="T41" fmla="*/ 25 h 1343"/>
              <a:gd name="T42" fmla="*/ 30 w 1543"/>
              <a:gd name="T43" fmla="*/ 30 h 1343"/>
              <a:gd name="T44" fmla="*/ 29 w 1543"/>
              <a:gd name="T45" fmla="*/ 31 h 1343"/>
              <a:gd name="T46" fmla="*/ 27 w 1543"/>
              <a:gd name="T47" fmla="*/ 31 h 1343"/>
              <a:gd name="T48" fmla="*/ 24 w 1543"/>
              <a:gd name="T49" fmla="*/ 29 h 1343"/>
              <a:gd name="T50" fmla="*/ 22 w 1543"/>
              <a:gd name="T51" fmla="*/ 27 h 1343"/>
              <a:gd name="T52" fmla="*/ 22 w 1543"/>
              <a:gd name="T53" fmla="*/ 27 h 1343"/>
              <a:gd name="T54" fmla="*/ 22 w 1543"/>
              <a:gd name="T55" fmla="*/ 23 h 1343"/>
              <a:gd name="T56" fmla="*/ 19 w 1543"/>
              <a:gd name="T57" fmla="*/ 26 h 1343"/>
              <a:gd name="T58" fmla="*/ 16 w 1543"/>
              <a:gd name="T59" fmla="*/ 22 h 1343"/>
              <a:gd name="T60" fmla="*/ 9 w 1543"/>
              <a:gd name="T61" fmla="*/ 25 h 1343"/>
              <a:gd name="T62" fmla="*/ 4 w 1543"/>
              <a:gd name="T63" fmla="*/ 27 h 1343"/>
              <a:gd name="T64" fmla="*/ 2 w 1543"/>
              <a:gd name="T65" fmla="*/ 22 h 13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43"/>
              <a:gd name="T100" fmla="*/ 0 h 1343"/>
              <a:gd name="T101" fmla="*/ 1543 w 1543"/>
              <a:gd name="T102" fmla="*/ 1343 h 13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43" h="1343">
                <a:moveTo>
                  <a:pt x="0" y="708"/>
                </a:moveTo>
                <a:lnTo>
                  <a:pt x="25" y="718"/>
                </a:lnTo>
                <a:lnTo>
                  <a:pt x="9" y="678"/>
                </a:lnTo>
                <a:lnTo>
                  <a:pt x="41" y="701"/>
                </a:lnTo>
                <a:lnTo>
                  <a:pt x="9" y="622"/>
                </a:lnTo>
                <a:lnTo>
                  <a:pt x="31" y="505"/>
                </a:lnTo>
                <a:lnTo>
                  <a:pt x="39" y="536"/>
                </a:lnTo>
                <a:lnTo>
                  <a:pt x="135" y="442"/>
                </a:lnTo>
                <a:lnTo>
                  <a:pt x="296" y="399"/>
                </a:lnTo>
                <a:lnTo>
                  <a:pt x="352" y="330"/>
                </a:lnTo>
                <a:lnTo>
                  <a:pt x="349" y="285"/>
                </a:lnTo>
                <a:lnTo>
                  <a:pt x="369" y="252"/>
                </a:lnTo>
                <a:lnTo>
                  <a:pt x="393" y="304"/>
                </a:lnTo>
                <a:lnTo>
                  <a:pt x="393" y="248"/>
                </a:lnTo>
                <a:lnTo>
                  <a:pt x="432" y="260"/>
                </a:lnTo>
                <a:lnTo>
                  <a:pt x="436" y="218"/>
                </a:lnTo>
                <a:lnTo>
                  <a:pt x="492" y="150"/>
                </a:lnTo>
                <a:lnTo>
                  <a:pt x="552" y="154"/>
                </a:lnTo>
                <a:lnTo>
                  <a:pt x="563" y="221"/>
                </a:lnTo>
                <a:lnTo>
                  <a:pt x="588" y="183"/>
                </a:lnTo>
                <a:lnTo>
                  <a:pt x="631" y="204"/>
                </a:lnTo>
                <a:lnTo>
                  <a:pt x="616" y="160"/>
                </a:lnTo>
                <a:lnTo>
                  <a:pt x="655" y="89"/>
                </a:lnTo>
                <a:lnTo>
                  <a:pt x="743" y="62"/>
                </a:lnTo>
                <a:lnTo>
                  <a:pt x="719" y="18"/>
                </a:lnTo>
                <a:lnTo>
                  <a:pt x="893" y="73"/>
                </a:lnTo>
                <a:lnTo>
                  <a:pt x="856" y="194"/>
                </a:lnTo>
                <a:lnTo>
                  <a:pt x="1030" y="318"/>
                </a:lnTo>
                <a:lnTo>
                  <a:pt x="1073" y="267"/>
                </a:lnTo>
                <a:lnTo>
                  <a:pt x="1095" y="61"/>
                </a:lnTo>
                <a:lnTo>
                  <a:pt x="1135" y="0"/>
                </a:lnTo>
                <a:lnTo>
                  <a:pt x="1173" y="158"/>
                </a:lnTo>
                <a:lnTo>
                  <a:pt x="1231" y="194"/>
                </a:lnTo>
                <a:lnTo>
                  <a:pt x="1270" y="375"/>
                </a:lnTo>
                <a:lnTo>
                  <a:pt x="1363" y="433"/>
                </a:lnTo>
                <a:lnTo>
                  <a:pt x="1400" y="536"/>
                </a:lnTo>
                <a:lnTo>
                  <a:pt x="1432" y="529"/>
                </a:lnTo>
                <a:lnTo>
                  <a:pt x="1441" y="584"/>
                </a:lnTo>
                <a:lnTo>
                  <a:pt x="1518" y="663"/>
                </a:lnTo>
                <a:lnTo>
                  <a:pt x="1543" y="802"/>
                </a:lnTo>
                <a:lnTo>
                  <a:pt x="1524" y="942"/>
                </a:lnTo>
                <a:lnTo>
                  <a:pt x="1459" y="1059"/>
                </a:lnTo>
                <a:lnTo>
                  <a:pt x="1408" y="1261"/>
                </a:lnTo>
                <a:lnTo>
                  <a:pt x="1323" y="1282"/>
                </a:lnTo>
                <a:lnTo>
                  <a:pt x="1267" y="1320"/>
                </a:lnTo>
                <a:lnTo>
                  <a:pt x="1272" y="1343"/>
                </a:lnTo>
                <a:lnTo>
                  <a:pt x="1216" y="1276"/>
                </a:lnTo>
                <a:lnTo>
                  <a:pt x="1158" y="1324"/>
                </a:lnTo>
                <a:lnTo>
                  <a:pt x="1085" y="1304"/>
                </a:lnTo>
                <a:lnTo>
                  <a:pt x="1024" y="1253"/>
                </a:lnTo>
                <a:lnTo>
                  <a:pt x="1001" y="1153"/>
                </a:lnTo>
                <a:lnTo>
                  <a:pt x="955" y="1165"/>
                </a:lnTo>
                <a:lnTo>
                  <a:pt x="955" y="1096"/>
                </a:lnTo>
                <a:lnTo>
                  <a:pt x="939" y="1140"/>
                </a:lnTo>
                <a:lnTo>
                  <a:pt x="907" y="1143"/>
                </a:lnTo>
                <a:lnTo>
                  <a:pt x="940" y="1011"/>
                </a:lnTo>
                <a:lnTo>
                  <a:pt x="875" y="1135"/>
                </a:lnTo>
                <a:lnTo>
                  <a:pt x="843" y="1109"/>
                </a:lnTo>
                <a:lnTo>
                  <a:pt x="809" y="1012"/>
                </a:lnTo>
                <a:lnTo>
                  <a:pt x="694" y="959"/>
                </a:lnTo>
                <a:lnTo>
                  <a:pt x="490" y="998"/>
                </a:lnTo>
                <a:lnTo>
                  <a:pt x="404" y="1071"/>
                </a:lnTo>
                <a:lnTo>
                  <a:pt x="263" y="1075"/>
                </a:lnTo>
                <a:lnTo>
                  <a:pt x="182" y="1139"/>
                </a:lnTo>
                <a:lnTo>
                  <a:pt x="76" y="1094"/>
                </a:lnTo>
                <a:lnTo>
                  <a:pt x="100" y="966"/>
                </a:lnTo>
                <a:lnTo>
                  <a:pt x="0" y="708"/>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39" name="Freeform 324"/>
          <p:cNvSpPr/>
          <p:nvPr/>
        </p:nvSpPr>
        <p:spPr bwMode="auto">
          <a:xfrm>
            <a:off x="4036419" y="4801341"/>
            <a:ext cx="87605" cy="81429"/>
          </a:xfrm>
          <a:custGeom>
            <a:avLst/>
            <a:gdLst>
              <a:gd name="T0" fmla="*/ 0 w 134"/>
              <a:gd name="T1" fmla="*/ 1 h 150"/>
              <a:gd name="T2" fmla="*/ 0 w 134"/>
              <a:gd name="T3" fmla="*/ 0 h 150"/>
              <a:gd name="T4" fmla="*/ 2 w 134"/>
              <a:gd name="T5" fmla="*/ 1 h 150"/>
              <a:gd name="T6" fmla="*/ 3 w 134"/>
              <a:gd name="T7" fmla="*/ 0 h 150"/>
              <a:gd name="T8" fmla="*/ 3 w 134"/>
              <a:gd name="T9" fmla="*/ 1 h 150"/>
              <a:gd name="T10" fmla="*/ 3 w 134"/>
              <a:gd name="T11" fmla="*/ 2 h 150"/>
              <a:gd name="T12" fmla="*/ 2 w 134"/>
              <a:gd name="T13" fmla="*/ 3 h 150"/>
              <a:gd name="T14" fmla="*/ 1 w 134"/>
              <a:gd name="T15" fmla="*/ 3 h 150"/>
              <a:gd name="T16" fmla="*/ 0 w 134"/>
              <a:gd name="T17" fmla="*/ 1 h 1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4"/>
              <a:gd name="T28" fmla="*/ 0 h 150"/>
              <a:gd name="T29" fmla="*/ 134 w 134"/>
              <a:gd name="T30" fmla="*/ 150 h 1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4" h="150">
                <a:moveTo>
                  <a:pt x="0" y="25"/>
                </a:moveTo>
                <a:lnTo>
                  <a:pt x="1" y="0"/>
                </a:lnTo>
                <a:lnTo>
                  <a:pt x="67" y="20"/>
                </a:lnTo>
                <a:lnTo>
                  <a:pt x="121" y="2"/>
                </a:lnTo>
                <a:lnTo>
                  <a:pt x="134" y="40"/>
                </a:lnTo>
                <a:lnTo>
                  <a:pt x="134" y="86"/>
                </a:lnTo>
                <a:lnTo>
                  <a:pt x="83" y="150"/>
                </a:lnTo>
                <a:lnTo>
                  <a:pt x="50" y="147"/>
                </a:lnTo>
                <a:lnTo>
                  <a:pt x="0" y="25"/>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40" name="Freeform 325"/>
          <p:cNvSpPr/>
          <p:nvPr/>
        </p:nvSpPr>
        <p:spPr bwMode="auto">
          <a:xfrm>
            <a:off x="727625" y="2884496"/>
            <a:ext cx="188689" cy="68174"/>
          </a:xfrm>
          <a:custGeom>
            <a:avLst/>
            <a:gdLst>
              <a:gd name="T0" fmla="*/ 0 w 296"/>
              <a:gd name="T1" fmla="*/ 2 h 128"/>
              <a:gd name="T2" fmla="*/ 0 w 296"/>
              <a:gd name="T3" fmla="*/ 2 h 128"/>
              <a:gd name="T4" fmla="*/ 0 w 296"/>
              <a:gd name="T5" fmla="*/ 2 h 128"/>
              <a:gd name="T6" fmla="*/ 1 w 296"/>
              <a:gd name="T7" fmla="*/ 2 h 128"/>
              <a:gd name="T8" fmla="*/ 2 w 296"/>
              <a:gd name="T9" fmla="*/ 2 h 128"/>
              <a:gd name="T10" fmla="*/ 4 w 296"/>
              <a:gd name="T11" fmla="*/ 3 h 128"/>
              <a:gd name="T12" fmla="*/ 6 w 296"/>
              <a:gd name="T13" fmla="*/ 2 h 128"/>
              <a:gd name="T14" fmla="*/ 7 w 296"/>
              <a:gd name="T15" fmla="*/ 1 h 128"/>
              <a:gd name="T16" fmla="*/ 6 w 296"/>
              <a:gd name="T17" fmla="*/ 0 h 128"/>
              <a:gd name="T18" fmla="*/ 4 w 296"/>
              <a:gd name="T19" fmla="*/ 0 h 128"/>
              <a:gd name="T20" fmla="*/ 3 w 296"/>
              <a:gd name="T21" fmla="*/ 2 h 128"/>
              <a:gd name="T22" fmla="*/ 0 w 296"/>
              <a:gd name="T23" fmla="*/ 2 h 1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6"/>
              <a:gd name="T37" fmla="*/ 0 h 128"/>
              <a:gd name="T38" fmla="*/ 296 w 296"/>
              <a:gd name="T39" fmla="*/ 128 h 1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6" h="128">
                <a:moveTo>
                  <a:pt x="0" y="71"/>
                </a:moveTo>
                <a:lnTo>
                  <a:pt x="7" y="78"/>
                </a:lnTo>
                <a:lnTo>
                  <a:pt x="8" y="100"/>
                </a:lnTo>
                <a:lnTo>
                  <a:pt x="41" y="106"/>
                </a:lnTo>
                <a:lnTo>
                  <a:pt x="99" y="93"/>
                </a:lnTo>
                <a:lnTo>
                  <a:pt x="166" y="128"/>
                </a:lnTo>
                <a:lnTo>
                  <a:pt x="257" y="105"/>
                </a:lnTo>
                <a:lnTo>
                  <a:pt x="296" y="37"/>
                </a:lnTo>
                <a:lnTo>
                  <a:pt x="279" y="0"/>
                </a:lnTo>
                <a:lnTo>
                  <a:pt x="167" y="1"/>
                </a:lnTo>
                <a:lnTo>
                  <a:pt x="132" y="70"/>
                </a:lnTo>
                <a:lnTo>
                  <a:pt x="0" y="71"/>
                </a:lnTo>
                <a:close/>
              </a:path>
            </a:pathLst>
          </a:custGeom>
          <a:solidFill>
            <a:srgbClr val="256885"/>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41" name="Freeform 326"/>
          <p:cNvSpPr/>
          <p:nvPr/>
        </p:nvSpPr>
        <p:spPr bwMode="auto">
          <a:xfrm>
            <a:off x="2645961" y="3389831"/>
            <a:ext cx="116808" cy="142027"/>
          </a:xfrm>
          <a:custGeom>
            <a:avLst/>
            <a:gdLst>
              <a:gd name="T0" fmla="*/ 0 w 179"/>
              <a:gd name="T1" fmla="*/ 2 h 262"/>
              <a:gd name="T2" fmla="*/ 1 w 179"/>
              <a:gd name="T3" fmla="*/ 3 h 262"/>
              <a:gd name="T4" fmla="*/ 1 w 179"/>
              <a:gd name="T5" fmla="*/ 5 h 262"/>
              <a:gd name="T6" fmla="*/ 2 w 179"/>
              <a:gd name="T7" fmla="*/ 5 h 262"/>
              <a:gd name="T8" fmla="*/ 3 w 179"/>
              <a:gd name="T9" fmla="*/ 4 h 262"/>
              <a:gd name="T10" fmla="*/ 3 w 179"/>
              <a:gd name="T11" fmla="*/ 4 h 262"/>
              <a:gd name="T12" fmla="*/ 4 w 179"/>
              <a:gd name="T13" fmla="*/ 6 h 262"/>
              <a:gd name="T14" fmla="*/ 4 w 179"/>
              <a:gd name="T15" fmla="*/ 5 h 262"/>
              <a:gd name="T16" fmla="*/ 4 w 179"/>
              <a:gd name="T17" fmla="*/ 3 h 262"/>
              <a:gd name="T18" fmla="*/ 3 w 179"/>
              <a:gd name="T19" fmla="*/ 4 h 262"/>
              <a:gd name="T20" fmla="*/ 3 w 179"/>
              <a:gd name="T21" fmla="*/ 3 h 262"/>
              <a:gd name="T22" fmla="*/ 4 w 179"/>
              <a:gd name="T23" fmla="*/ 1 h 262"/>
              <a:gd name="T24" fmla="*/ 2 w 179"/>
              <a:gd name="T25" fmla="*/ 1 h 262"/>
              <a:gd name="T26" fmla="*/ 1 w 179"/>
              <a:gd name="T27" fmla="*/ 0 h 262"/>
              <a:gd name="T28" fmla="*/ 0 w 179"/>
              <a:gd name="T29" fmla="*/ 1 h 262"/>
              <a:gd name="T30" fmla="*/ 1 w 179"/>
              <a:gd name="T31" fmla="*/ 1 h 262"/>
              <a:gd name="T32" fmla="*/ 0 w 179"/>
              <a:gd name="T33" fmla="*/ 2 h 2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9"/>
              <a:gd name="T52" fmla="*/ 0 h 262"/>
              <a:gd name="T53" fmla="*/ 179 w 179"/>
              <a:gd name="T54" fmla="*/ 262 h 2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9" h="262">
                <a:moveTo>
                  <a:pt x="0" y="78"/>
                </a:moveTo>
                <a:lnTo>
                  <a:pt x="23" y="105"/>
                </a:lnTo>
                <a:lnTo>
                  <a:pt x="37" y="227"/>
                </a:lnTo>
                <a:lnTo>
                  <a:pt x="86" y="220"/>
                </a:lnTo>
                <a:lnTo>
                  <a:pt x="109" y="168"/>
                </a:lnTo>
                <a:lnTo>
                  <a:pt x="144" y="178"/>
                </a:lnTo>
                <a:lnTo>
                  <a:pt x="165" y="262"/>
                </a:lnTo>
                <a:lnTo>
                  <a:pt x="179" y="214"/>
                </a:lnTo>
                <a:lnTo>
                  <a:pt x="162" y="130"/>
                </a:lnTo>
                <a:lnTo>
                  <a:pt x="144" y="164"/>
                </a:lnTo>
                <a:lnTo>
                  <a:pt x="119" y="120"/>
                </a:lnTo>
                <a:lnTo>
                  <a:pt x="164" y="67"/>
                </a:lnTo>
                <a:lnTo>
                  <a:pt x="79" y="59"/>
                </a:lnTo>
                <a:lnTo>
                  <a:pt x="21" y="0"/>
                </a:lnTo>
                <a:lnTo>
                  <a:pt x="6" y="32"/>
                </a:lnTo>
                <a:lnTo>
                  <a:pt x="24" y="59"/>
                </a:lnTo>
                <a:lnTo>
                  <a:pt x="0" y="78"/>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42" name="Freeform 327"/>
          <p:cNvSpPr/>
          <p:nvPr/>
        </p:nvSpPr>
        <p:spPr bwMode="auto">
          <a:xfrm>
            <a:off x="565889" y="2817836"/>
            <a:ext cx="80867" cy="55275"/>
          </a:xfrm>
          <a:custGeom>
            <a:avLst/>
            <a:gdLst>
              <a:gd name="T0" fmla="*/ 0 w 125"/>
              <a:gd name="T1" fmla="*/ 1 h 104"/>
              <a:gd name="T2" fmla="*/ 1 w 125"/>
              <a:gd name="T3" fmla="*/ 0 h 104"/>
              <a:gd name="T4" fmla="*/ 2 w 125"/>
              <a:gd name="T5" fmla="*/ 0 h 104"/>
              <a:gd name="T6" fmla="*/ 3 w 125"/>
              <a:gd name="T7" fmla="*/ 1 h 104"/>
              <a:gd name="T8" fmla="*/ 3 w 125"/>
              <a:gd name="T9" fmla="*/ 2 h 104"/>
              <a:gd name="T10" fmla="*/ 3 w 125"/>
              <a:gd name="T11" fmla="*/ 2 h 104"/>
              <a:gd name="T12" fmla="*/ 0 w 125"/>
              <a:gd name="T13" fmla="*/ 1 h 104"/>
              <a:gd name="T14" fmla="*/ 0 60000 65536"/>
              <a:gd name="T15" fmla="*/ 0 60000 65536"/>
              <a:gd name="T16" fmla="*/ 0 60000 65536"/>
              <a:gd name="T17" fmla="*/ 0 60000 65536"/>
              <a:gd name="T18" fmla="*/ 0 60000 65536"/>
              <a:gd name="T19" fmla="*/ 0 60000 65536"/>
              <a:gd name="T20" fmla="*/ 0 60000 65536"/>
              <a:gd name="T21" fmla="*/ 0 w 125"/>
              <a:gd name="T22" fmla="*/ 0 h 104"/>
              <a:gd name="T23" fmla="*/ 125 w 125"/>
              <a:gd name="T24" fmla="*/ 104 h 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5" h="104">
                <a:moveTo>
                  <a:pt x="0" y="20"/>
                </a:moveTo>
                <a:lnTo>
                  <a:pt x="27" y="5"/>
                </a:lnTo>
                <a:lnTo>
                  <a:pt x="84" y="0"/>
                </a:lnTo>
                <a:lnTo>
                  <a:pt x="122" y="42"/>
                </a:lnTo>
                <a:lnTo>
                  <a:pt x="125" y="74"/>
                </a:lnTo>
                <a:lnTo>
                  <a:pt x="112" y="104"/>
                </a:lnTo>
                <a:lnTo>
                  <a:pt x="0" y="20"/>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43" name="Freeform 328"/>
          <p:cNvSpPr/>
          <p:nvPr/>
        </p:nvSpPr>
        <p:spPr bwMode="auto">
          <a:xfrm>
            <a:off x="2668424" y="3354065"/>
            <a:ext cx="80867" cy="55275"/>
          </a:xfrm>
          <a:custGeom>
            <a:avLst/>
            <a:gdLst>
              <a:gd name="T0" fmla="*/ 0 w 121"/>
              <a:gd name="T1" fmla="*/ 1 h 75"/>
              <a:gd name="T2" fmla="*/ 0 w 121"/>
              <a:gd name="T3" fmla="*/ 2 h 75"/>
              <a:gd name="T4" fmla="*/ 3 w 121"/>
              <a:gd name="T5" fmla="*/ 1 h 75"/>
              <a:gd name="T6" fmla="*/ 3 w 121"/>
              <a:gd name="T7" fmla="*/ 1 h 75"/>
              <a:gd name="T8" fmla="*/ 1 w 121"/>
              <a:gd name="T9" fmla="*/ 0 h 75"/>
              <a:gd name="T10" fmla="*/ 0 w 121"/>
              <a:gd name="T11" fmla="*/ 1 h 75"/>
              <a:gd name="T12" fmla="*/ 0 60000 65536"/>
              <a:gd name="T13" fmla="*/ 0 60000 65536"/>
              <a:gd name="T14" fmla="*/ 0 60000 65536"/>
              <a:gd name="T15" fmla="*/ 0 60000 65536"/>
              <a:gd name="T16" fmla="*/ 0 60000 65536"/>
              <a:gd name="T17" fmla="*/ 0 60000 65536"/>
              <a:gd name="T18" fmla="*/ 0 w 121"/>
              <a:gd name="T19" fmla="*/ 0 h 75"/>
              <a:gd name="T20" fmla="*/ 121 w 121"/>
              <a:gd name="T21" fmla="*/ 75 h 75"/>
            </a:gdLst>
            <a:ahLst/>
            <a:cxnLst>
              <a:cxn ang="T12">
                <a:pos x="T0" y="T1"/>
              </a:cxn>
              <a:cxn ang="T13">
                <a:pos x="T2" y="T3"/>
              </a:cxn>
              <a:cxn ang="T14">
                <a:pos x="T4" y="T5"/>
              </a:cxn>
              <a:cxn ang="T15">
                <a:pos x="T6" y="T7"/>
              </a:cxn>
              <a:cxn ang="T16">
                <a:pos x="T8" y="T9"/>
              </a:cxn>
              <a:cxn ang="T17">
                <a:pos x="T10" y="T11"/>
              </a:cxn>
            </a:cxnLst>
            <a:rect l="T18" t="T19" r="T20" b="T21"/>
            <a:pathLst>
              <a:path w="121" h="75">
                <a:moveTo>
                  <a:pt x="0" y="46"/>
                </a:moveTo>
                <a:lnTo>
                  <a:pt x="16" y="75"/>
                </a:lnTo>
                <a:lnTo>
                  <a:pt x="121" y="63"/>
                </a:lnTo>
                <a:lnTo>
                  <a:pt x="112" y="22"/>
                </a:lnTo>
                <a:lnTo>
                  <a:pt x="40" y="0"/>
                </a:lnTo>
                <a:lnTo>
                  <a:pt x="0" y="46"/>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44" name="Freeform 329"/>
          <p:cNvSpPr/>
          <p:nvPr/>
        </p:nvSpPr>
        <p:spPr bwMode="auto">
          <a:xfrm>
            <a:off x="3286158" y="3818687"/>
            <a:ext cx="29201" cy="55275"/>
          </a:xfrm>
          <a:custGeom>
            <a:avLst/>
            <a:gdLst>
              <a:gd name="T0" fmla="*/ 0 w 47"/>
              <a:gd name="T1" fmla="*/ 1 h 46"/>
              <a:gd name="T2" fmla="*/ 1 w 47"/>
              <a:gd name="T3" fmla="*/ 1 h 46"/>
              <a:gd name="T4" fmla="*/ 1 w 47"/>
              <a:gd name="T5" fmla="*/ 0 h 46"/>
              <a:gd name="T6" fmla="*/ 0 w 47"/>
              <a:gd name="T7" fmla="*/ 1 h 46"/>
              <a:gd name="T8" fmla="*/ 0 60000 65536"/>
              <a:gd name="T9" fmla="*/ 0 60000 65536"/>
              <a:gd name="T10" fmla="*/ 0 60000 65536"/>
              <a:gd name="T11" fmla="*/ 0 60000 65536"/>
              <a:gd name="T12" fmla="*/ 0 w 47"/>
              <a:gd name="T13" fmla="*/ 0 h 46"/>
              <a:gd name="T14" fmla="*/ 47 w 47"/>
              <a:gd name="T15" fmla="*/ 46 h 46"/>
            </a:gdLst>
            <a:ahLst/>
            <a:cxnLst>
              <a:cxn ang="T8">
                <a:pos x="T0" y="T1"/>
              </a:cxn>
              <a:cxn ang="T9">
                <a:pos x="T2" y="T3"/>
              </a:cxn>
              <a:cxn ang="T10">
                <a:pos x="T4" y="T5"/>
              </a:cxn>
              <a:cxn ang="T11">
                <a:pos x="T6" y="T7"/>
              </a:cxn>
            </a:cxnLst>
            <a:rect l="T12" t="T13" r="T14" b="T15"/>
            <a:pathLst>
              <a:path w="47" h="46">
                <a:moveTo>
                  <a:pt x="0" y="21"/>
                </a:moveTo>
                <a:lnTo>
                  <a:pt x="22" y="46"/>
                </a:lnTo>
                <a:lnTo>
                  <a:pt x="47" y="0"/>
                </a:lnTo>
                <a:lnTo>
                  <a:pt x="0" y="21"/>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45" name="Freeform 330"/>
          <p:cNvSpPr/>
          <p:nvPr/>
        </p:nvSpPr>
        <p:spPr bwMode="auto">
          <a:xfrm>
            <a:off x="1046597" y="2994749"/>
            <a:ext cx="150501" cy="85216"/>
          </a:xfrm>
          <a:custGeom>
            <a:avLst/>
            <a:gdLst>
              <a:gd name="T0" fmla="*/ 0 w 237"/>
              <a:gd name="T1" fmla="*/ 3 h 156"/>
              <a:gd name="T2" fmla="*/ 0 w 237"/>
              <a:gd name="T3" fmla="*/ 0 h 156"/>
              <a:gd name="T4" fmla="*/ 5 w 237"/>
              <a:gd name="T5" fmla="*/ 1 h 156"/>
              <a:gd name="T6" fmla="*/ 5 w 237"/>
              <a:gd name="T7" fmla="*/ 2 h 156"/>
              <a:gd name="T8" fmla="*/ 5 w 237"/>
              <a:gd name="T9" fmla="*/ 3 h 156"/>
              <a:gd name="T10" fmla="*/ 3 w 237"/>
              <a:gd name="T11" fmla="*/ 3 h 156"/>
              <a:gd name="T12" fmla="*/ 3 w 237"/>
              <a:gd name="T13" fmla="*/ 4 h 156"/>
              <a:gd name="T14" fmla="*/ 1 w 237"/>
              <a:gd name="T15" fmla="*/ 4 h 156"/>
              <a:gd name="T16" fmla="*/ 0 w 237"/>
              <a:gd name="T17" fmla="*/ 3 h 1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7"/>
              <a:gd name="T28" fmla="*/ 0 h 156"/>
              <a:gd name="T29" fmla="*/ 237 w 237"/>
              <a:gd name="T30" fmla="*/ 156 h 1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7" h="156">
                <a:moveTo>
                  <a:pt x="0" y="107"/>
                </a:moveTo>
                <a:lnTo>
                  <a:pt x="13" y="0"/>
                </a:lnTo>
                <a:lnTo>
                  <a:pt x="237" y="24"/>
                </a:lnTo>
                <a:lnTo>
                  <a:pt x="197" y="91"/>
                </a:lnTo>
                <a:lnTo>
                  <a:pt x="213" y="126"/>
                </a:lnTo>
                <a:lnTo>
                  <a:pt x="154" y="130"/>
                </a:lnTo>
                <a:lnTo>
                  <a:pt x="119" y="156"/>
                </a:lnTo>
                <a:lnTo>
                  <a:pt x="24" y="153"/>
                </a:lnTo>
                <a:lnTo>
                  <a:pt x="0" y="107"/>
                </a:lnTo>
                <a:close/>
              </a:path>
            </a:pathLst>
          </a:custGeom>
          <a:solidFill>
            <a:srgbClr val="256885"/>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46" name="Freeform 331"/>
          <p:cNvSpPr/>
          <p:nvPr/>
        </p:nvSpPr>
        <p:spPr bwMode="auto">
          <a:xfrm>
            <a:off x="2751537" y="3308319"/>
            <a:ext cx="222384" cy="443123"/>
          </a:xfrm>
          <a:custGeom>
            <a:avLst/>
            <a:gdLst>
              <a:gd name="T0" fmla="*/ 0 w 345"/>
              <a:gd name="T1" fmla="*/ 8 h 822"/>
              <a:gd name="T2" fmla="*/ 0 w 345"/>
              <a:gd name="T3" fmla="*/ 7 h 822"/>
              <a:gd name="T4" fmla="*/ 3 w 345"/>
              <a:gd name="T5" fmla="*/ 2 h 822"/>
              <a:gd name="T6" fmla="*/ 4 w 345"/>
              <a:gd name="T7" fmla="*/ 1 h 822"/>
              <a:gd name="T8" fmla="*/ 5 w 345"/>
              <a:gd name="T9" fmla="*/ 0 h 822"/>
              <a:gd name="T10" fmla="*/ 6 w 345"/>
              <a:gd name="T11" fmla="*/ 1 h 822"/>
              <a:gd name="T12" fmla="*/ 6 w 345"/>
              <a:gd name="T13" fmla="*/ 2 h 822"/>
              <a:gd name="T14" fmla="*/ 5 w 345"/>
              <a:gd name="T15" fmla="*/ 5 h 822"/>
              <a:gd name="T16" fmla="*/ 6 w 345"/>
              <a:gd name="T17" fmla="*/ 4 h 822"/>
              <a:gd name="T18" fmla="*/ 6 w 345"/>
              <a:gd name="T19" fmla="*/ 6 h 822"/>
              <a:gd name="T20" fmla="*/ 8 w 345"/>
              <a:gd name="T21" fmla="*/ 7 h 822"/>
              <a:gd name="T22" fmla="*/ 7 w 345"/>
              <a:gd name="T23" fmla="*/ 8 h 822"/>
              <a:gd name="T24" fmla="*/ 5 w 345"/>
              <a:gd name="T25" fmla="*/ 9 h 822"/>
              <a:gd name="T26" fmla="*/ 5 w 345"/>
              <a:gd name="T27" fmla="*/ 11 h 822"/>
              <a:gd name="T28" fmla="*/ 6 w 345"/>
              <a:gd name="T29" fmla="*/ 13 h 822"/>
              <a:gd name="T30" fmla="*/ 5 w 345"/>
              <a:gd name="T31" fmla="*/ 14 h 822"/>
              <a:gd name="T32" fmla="*/ 7 w 345"/>
              <a:gd name="T33" fmla="*/ 17 h 822"/>
              <a:gd name="T34" fmla="*/ 6 w 345"/>
              <a:gd name="T35" fmla="*/ 19 h 822"/>
              <a:gd name="T36" fmla="*/ 5 w 345"/>
              <a:gd name="T37" fmla="*/ 13 h 822"/>
              <a:gd name="T38" fmla="*/ 4 w 345"/>
              <a:gd name="T39" fmla="*/ 11 h 822"/>
              <a:gd name="T40" fmla="*/ 3 w 345"/>
              <a:gd name="T41" fmla="*/ 13 h 822"/>
              <a:gd name="T42" fmla="*/ 2 w 345"/>
              <a:gd name="T43" fmla="*/ 13 h 822"/>
              <a:gd name="T44" fmla="*/ 2 w 345"/>
              <a:gd name="T45" fmla="*/ 11 h 822"/>
              <a:gd name="T46" fmla="*/ 0 w 345"/>
              <a:gd name="T47" fmla="*/ 8 h 8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5"/>
              <a:gd name="T73" fmla="*/ 0 h 822"/>
              <a:gd name="T74" fmla="*/ 345 w 345"/>
              <a:gd name="T75" fmla="*/ 822 h 82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5" h="822">
                <a:moveTo>
                  <a:pt x="0" y="337"/>
                </a:moveTo>
                <a:lnTo>
                  <a:pt x="14" y="289"/>
                </a:lnTo>
                <a:lnTo>
                  <a:pt x="114" y="76"/>
                </a:lnTo>
                <a:lnTo>
                  <a:pt x="181" y="48"/>
                </a:lnTo>
                <a:lnTo>
                  <a:pt x="196" y="0"/>
                </a:lnTo>
                <a:lnTo>
                  <a:pt x="247" y="27"/>
                </a:lnTo>
                <a:lnTo>
                  <a:pt x="247" y="71"/>
                </a:lnTo>
                <a:lnTo>
                  <a:pt x="204" y="201"/>
                </a:lnTo>
                <a:lnTo>
                  <a:pt x="249" y="190"/>
                </a:lnTo>
                <a:lnTo>
                  <a:pt x="273" y="278"/>
                </a:lnTo>
                <a:lnTo>
                  <a:pt x="345" y="302"/>
                </a:lnTo>
                <a:lnTo>
                  <a:pt x="309" y="345"/>
                </a:lnTo>
                <a:lnTo>
                  <a:pt x="226" y="401"/>
                </a:lnTo>
                <a:lnTo>
                  <a:pt x="204" y="454"/>
                </a:lnTo>
                <a:lnTo>
                  <a:pt x="249" y="552"/>
                </a:lnTo>
                <a:lnTo>
                  <a:pt x="233" y="612"/>
                </a:lnTo>
                <a:lnTo>
                  <a:pt x="287" y="742"/>
                </a:lnTo>
                <a:lnTo>
                  <a:pt x="247" y="822"/>
                </a:lnTo>
                <a:lnTo>
                  <a:pt x="207" y="540"/>
                </a:lnTo>
                <a:lnTo>
                  <a:pt x="173" y="497"/>
                </a:lnTo>
                <a:lnTo>
                  <a:pt x="118" y="571"/>
                </a:lnTo>
                <a:lnTo>
                  <a:pt x="78" y="556"/>
                </a:lnTo>
                <a:lnTo>
                  <a:pt x="86" y="455"/>
                </a:lnTo>
                <a:lnTo>
                  <a:pt x="0" y="337"/>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47" name="Freeform 332"/>
          <p:cNvSpPr/>
          <p:nvPr/>
        </p:nvSpPr>
        <p:spPr bwMode="auto">
          <a:xfrm>
            <a:off x="3005370" y="3642820"/>
            <a:ext cx="121300" cy="102259"/>
          </a:xfrm>
          <a:custGeom>
            <a:avLst/>
            <a:gdLst>
              <a:gd name="T0" fmla="*/ 0 w 190"/>
              <a:gd name="T1" fmla="*/ 1 h 190"/>
              <a:gd name="T2" fmla="*/ 0 w 190"/>
              <a:gd name="T3" fmla="*/ 3 h 190"/>
              <a:gd name="T4" fmla="*/ 1 w 190"/>
              <a:gd name="T5" fmla="*/ 4 h 190"/>
              <a:gd name="T6" fmla="*/ 2 w 190"/>
              <a:gd name="T7" fmla="*/ 4 h 190"/>
              <a:gd name="T8" fmla="*/ 4 w 190"/>
              <a:gd name="T9" fmla="*/ 2 h 190"/>
              <a:gd name="T10" fmla="*/ 4 w 190"/>
              <a:gd name="T11" fmla="*/ 0 h 190"/>
              <a:gd name="T12" fmla="*/ 2 w 190"/>
              <a:gd name="T13" fmla="*/ 0 h 190"/>
              <a:gd name="T14" fmla="*/ 1 w 190"/>
              <a:gd name="T15" fmla="*/ 0 h 190"/>
              <a:gd name="T16" fmla="*/ 0 w 190"/>
              <a:gd name="T17" fmla="*/ 1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0"/>
              <a:gd name="T28" fmla="*/ 0 h 190"/>
              <a:gd name="T29" fmla="*/ 190 w 190"/>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0" h="190">
                <a:moveTo>
                  <a:pt x="0" y="37"/>
                </a:moveTo>
                <a:lnTo>
                  <a:pt x="12" y="132"/>
                </a:lnTo>
                <a:lnTo>
                  <a:pt x="39" y="182"/>
                </a:lnTo>
                <a:lnTo>
                  <a:pt x="73" y="190"/>
                </a:lnTo>
                <a:lnTo>
                  <a:pt x="190" y="102"/>
                </a:lnTo>
                <a:lnTo>
                  <a:pt x="187" y="0"/>
                </a:lnTo>
                <a:lnTo>
                  <a:pt x="101" y="16"/>
                </a:lnTo>
                <a:lnTo>
                  <a:pt x="25" y="13"/>
                </a:lnTo>
                <a:lnTo>
                  <a:pt x="0" y="37"/>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48" name="Freeform 333"/>
          <p:cNvSpPr/>
          <p:nvPr/>
        </p:nvSpPr>
        <p:spPr bwMode="auto">
          <a:xfrm>
            <a:off x="2450533" y="3743287"/>
            <a:ext cx="44925" cy="90898"/>
          </a:xfrm>
          <a:custGeom>
            <a:avLst/>
            <a:gdLst>
              <a:gd name="T0" fmla="*/ 0 w 72"/>
              <a:gd name="T1" fmla="*/ 0 h 166"/>
              <a:gd name="T2" fmla="*/ 0 w 72"/>
              <a:gd name="T3" fmla="*/ 4 h 166"/>
              <a:gd name="T4" fmla="*/ 2 w 72"/>
              <a:gd name="T5" fmla="*/ 3 h 166"/>
              <a:gd name="T6" fmla="*/ 1 w 72"/>
              <a:gd name="T7" fmla="*/ 1 h 166"/>
              <a:gd name="T8" fmla="*/ 0 w 72"/>
              <a:gd name="T9" fmla="*/ 0 h 166"/>
              <a:gd name="T10" fmla="*/ 0 60000 65536"/>
              <a:gd name="T11" fmla="*/ 0 60000 65536"/>
              <a:gd name="T12" fmla="*/ 0 60000 65536"/>
              <a:gd name="T13" fmla="*/ 0 60000 65536"/>
              <a:gd name="T14" fmla="*/ 0 60000 65536"/>
              <a:gd name="T15" fmla="*/ 0 w 72"/>
              <a:gd name="T16" fmla="*/ 0 h 166"/>
              <a:gd name="T17" fmla="*/ 72 w 72"/>
              <a:gd name="T18" fmla="*/ 166 h 166"/>
            </a:gdLst>
            <a:ahLst/>
            <a:cxnLst>
              <a:cxn ang="T10">
                <a:pos x="T0" y="T1"/>
              </a:cxn>
              <a:cxn ang="T11">
                <a:pos x="T2" y="T3"/>
              </a:cxn>
              <a:cxn ang="T12">
                <a:pos x="T4" y="T5"/>
              </a:cxn>
              <a:cxn ang="T13">
                <a:pos x="T6" y="T7"/>
              </a:cxn>
              <a:cxn ang="T14">
                <a:pos x="T8" y="T9"/>
              </a:cxn>
            </a:cxnLst>
            <a:rect l="T15" t="T16" r="T17" b="T18"/>
            <a:pathLst>
              <a:path w="72" h="166">
                <a:moveTo>
                  <a:pt x="0" y="0"/>
                </a:moveTo>
                <a:lnTo>
                  <a:pt x="13" y="166"/>
                </a:lnTo>
                <a:lnTo>
                  <a:pt x="72" y="138"/>
                </a:lnTo>
                <a:lnTo>
                  <a:pt x="45" y="40"/>
                </a:lnTo>
                <a:lnTo>
                  <a:pt x="0" y="0"/>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49" name="Freeform 334"/>
          <p:cNvSpPr/>
          <p:nvPr/>
        </p:nvSpPr>
        <p:spPr bwMode="auto">
          <a:xfrm>
            <a:off x="2297785" y="2624257"/>
            <a:ext cx="1498280" cy="920332"/>
          </a:xfrm>
          <a:custGeom>
            <a:avLst/>
            <a:gdLst>
              <a:gd name="T0" fmla="*/ 0 w 2339"/>
              <a:gd name="T1" fmla="*/ 17 h 1707"/>
              <a:gd name="T2" fmla="*/ 6 w 2339"/>
              <a:gd name="T3" fmla="*/ 15 h 1707"/>
              <a:gd name="T4" fmla="*/ 5 w 2339"/>
              <a:gd name="T5" fmla="*/ 11 h 1707"/>
              <a:gd name="T6" fmla="*/ 8 w 2339"/>
              <a:gd name="T7" fmla="*/ 8 h 1707"/>
              <a:gd name="T8" fmla="*/ 11 w 2339"/>
              <a:gd name="T9" fmla="*/ 7 h 1707"/>
              <a:gd name="T10" fmla="*/ 13 w 2339"/>
              <a:gd name="T11" fmla="*/ 7 h 1707"/>
              <a:gd name="T12" fmla="*/ 15 w 2339"/>
              <a:gd name="T13" fmla="*/ 11 h 1707"/>
              <a:gd name="T14" fmla="*/ 21 w 2339"/>
              <a:gd name="T15" fmla="*/ 14 h 1707"/>
              <a:gd name="T16" fmla="*/ 28 w 2339"/>
              <a:gd name="T17" fmla="*/ 15 h 1707"/>
              <a:gd name="T18" fmla="*/ 34 w 2339"/>
              <a:gd name="T19" fmla="*/ 13 h 1707"/>
              <a:gd name="T20" fmla="*/ 35 w 2339"/>
              <a:gd name="T21" fmla="*/ 11 h 1707"/>
              <a:gd name="T22" fmla="*/ 40 w 2339"/>
              <a:gd name="T23" fmla="*/ 9 h 1707"/>
              <a:gd name="T24" fmla="*/ 37 w 2339"/>
              <a:gd name="T25" fmla="*/ 8 h 1707"/>
              <a:gd name="T26" fmla="*/ 38 w 2339"/>
              <a:gd name="T27" fmla="*/ 5 h 1707"/>
              <a:gd name="T28" fmla="*/ 40 w 2339"/>
              <a:gd name="T29" fmla="*/ 5 h 1707"/>
              <a:gd name="T30" fmla="*/ 41 w 2339"/>
              <a:gd name="T31" fmla="*/ 1 h 1707"/>
              <a:gd name="T32" fmla="*/ 46 w 2339"/>
              <a:gd name="T33" fmla="*/ 1 h 1707"/>
              <a:gd name="T34" fmla="*/ 50 w 2339"/>
              <a:gd name="T35" fmla="*/ 6 h 1707"/>
              <a:gd name="T36" fmla="*/ 54 w 2339"/>
              <a:gd name="T37" fmla="*/ 7 h 1707"/>
              <a:gd name="T38" fmla="*/ 51 w 2339"/>
              <a:gd name="T39" fmla="*/ 12 h 1707"/>
              <a:gd name="T40" fmla="*/ 50 w 2339"/>
              <a:gd name="T41" fmla="*/ 14 h 1707"/>
              <a:gd name="T42" fmla="*/ 48 w 2339"/>
              <a:gd name="T43" fmla="*/ 15 h 1707"/>
              <a:gd name="T44" fmla="*/ 47 w 2339"/>
              <a:gd name="T45" fmla="*/ 15 h 1707"/>
              <a:gd name="T46" fmla="*/ 42 w 2339"/>
              <a:gd name="T47" fmla="*/ 19 h 1707"/>
              <a:gd name="T48" fmla="*/ 42 w 2339"/>
              <a:gd name="T49" fmla="*/ 16 h 1707"/>
              <a:gd name="T50" fmla="*/ 39 w 2339"/>
              <a:gd name="T51" fmla="*/ 19 h 1707"/>
              <a:gd name="T52" fmla="*/ 42 w 2339"/>
              <a:gd name="T53" fmla="*/ 20 h 1707"/>
              <a:gd name="T54" fmla="*/ 41 w 2339"/>
              <a:gd name="T55" fmla="*/ 22 h 1707"/>
              <a:gd name="T56" fmla="*/ 43 w 2339"/>
              <a:gd name="T57" fmla="*/ 27 h 1707"/>
              <a:gd name="T58" fmla="*/ 43 w 2339"/>
              <a:gd name="T59" fmla="*/ 28 h 1707"/>
              <a:gd name="T60" fmla="*/ 43 w 2339"/>
              <a:gd name="T61" fmla="*/ 29 h 1707"/>
              <a:gd name="T62" fmla="*/ 38 w 2339"/>
              <a:gd name="T63" fmla="*/ 36 h 1707"/>
              <a:gd name="T64" fmla="*/ 36 w 2339"/>
              <a:gd name="T65" fmla="*/ 37 h 1707"/>
              <a:gd name="T66" fmla="*/ 35 w 2339"/>
              <a:gd name="T67" fmla="*/ 38 h 1707"/>
              <a:gd name="T68" fmla="*/ 32 w 2339"/>
              <a:gd name="T69" fmla="*/ 39 h 1707"/>
              <a:gd name="T70" fmla="*/ 30 w 2339"/>
              <a:gd name="T71" fmla="*/ 38 h 1707"/>
              <a:gd name="T72" fmla="*/ 25 w 2339"/>
              <a:gd name="T73" fmla="*/ 37 h 1707"/>
              <a:gd name="T74" fmla="*/ 25 w 2339"/>
              <a:gd name="T75" fmla="*/ 38 h 1707"/>
              <a:gd name="T76" fmla="*/ 23 w 2339"/>
              <a:gd name="T77" fmla="*/ 37 h 1707"/>
              <a:gd name="T78" fmla="*/ 21 w 2339"/>
              <a:gd name="T79" fmla="*/ 36 h 1707"/>
              <a:gd name="T80" fmla="*/ 22 w 2339"/>
              <a:gd name="T81" fmla="*/ 32 h 1707"/>
              <a:gd name="T82" fmla="*/ 20 w 2339"/>
              <a:gd name="T83" fmla="*/ 30 h 1707"/>
              <a:gd name="T84" fmla="*/ 16 w 2339"/>
              <a:gd name="T85" fmla="*/ 31 h 1707"/>
              <a:gd name="T86" fmla="*/ 13 w 2339"/>
              <a:gd name="T87" fmla="*/ 32 h 1707"/>
              <a:gd name="T88" fmla="*/ 13 w 2339"/>
              <a:gd name="T89" fmla="*/ 31 h 1707"/>
              <a:gd name="T90" fmla="*/ 9 w 2339"/>
              <a:gd name="T91" fmla="*/ 30 h 1707"/>
              <a:gd name="T92" fmla="*/ 5 w 2339"/>
              <a:gd name="T93" fmla="*/ 28 h 1707"/>
              <a:gd name="T94" fmla="*/ 5 w 2339"/>
              <a:gd name="T95" fmla="*/ 26 h 1707"/>
              <a:gd name="T96" fmla="*/ 6 w 2339"/>
              <a:gd name="T97" fmla="*/ 23 h 1707"/>
              <a:gd name="T98" fmla="*/ 3 w 2339"/>
              <a:gd name="T99" fmla="*/ 23 h 1707"/>
              <a:gd name="T100" fmla="*/ 1 w 2339"/>
              <a:gd name="T101" fmla="*/ 20 h 1707"/>
              <a:gd name="T102" fmla="*/ 0 w 2339"/>
              <a:gd name="T103" fmla="*/ 19 h 170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339"/>
              <a:gd name="T157" fmla="*/ 0 h 1707"/>
              <a:gd name="T158" fmla="*/ 2339 w 2339"/>
              <a:gd name="T159" fmla="*/ 1707 h 170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339" h="1707">
                <a:moveTo>
                  <a:pt x="0" y="812"/>
                </a:moveTo>
                <a:lnTo>
                  <a:pt x="15" y="747"/>
                </a:lnTo>
                <a:lnTo>
                  <a:pt x="98" y="730"/>
                </a:lnTo>
                <a:lnTo>
                  <a:pt x="245" y="642"/>
                </a:lnTo>
                <a:lnTo>
                  <a:pt x="267" y="572"/>
                </a:lnTo>
                <a:lnTo>
                  <a:pt x="238" y="491"/>
                </a:lnTo>
                <a:lnTo>
                  <a:pt x="331" y="469"/>
                </a:lnTo>
                <a:lnTo>
                  <a:pt x="357" y="362"/>
                </a:lnTo>
                <a:lnTo>
                  <a:pt x="454" y="368"/>
                </a:lnTo>
                <a:lnTo>
                  <a:pt x="465" y="299"/>
                </a:lnTo>
                <a:lnTo>
                  <a:pt x="539" y="264"/>
                </a:lnTo>
                <a:lnTo>
                  <a:pt x="578" y="322"/>
                </a:lnTo>
                <a:lnTo>
                  <a:pt x="633" y="345"/>
                </a:lnTo>
                <a:lnTo>
                  <a:pt x="652" y="469"/>
                </a:lnTo>
                <a:lnTo>
                  <a:pt x="821" y="519"/>
                </a:lnTo>
                <a:lnTo>
                  <a:pt x="892" y="606"/>
                </a:lnTo>
                <a:lnTo>
                  <a:pt x="1033" y="602"/>
                </a:lnTo>
                <a:lnTo>
                  <a:pt x="1190" y="667"/>
                </a:lnTo>
                <a:lnTo>
                  <a:pt x="1395" y="606"/>
                </a:lnTo>
                <a:lnTo>
                  <a:pt x="1459" y="557"/>
                </a:lnTo>
                <a:lnTo>
                  <a:pt x="1459" y="488"/>
                </a:lnTo>
                <a:lnTo>
                  <a:pt x="1518" y="496"/>
                </a:lnTo>
                <a:lnTo>
                  <a:pt x="1649" y="398"/>
                </a:lnTo>
                <a:lnTo>
                  <a:pt x="1748" y="392"/>
                </a:lnTo>
                <a:lnTo>
                  <a:pt x="1701" y="318"/>
                </a:lnTo>
                <a:lnTo>
                  <a:pt x="1604" y="337"/>
                </a:lnTo>
                <a:lnTo>
                  <a:pt x="1603" y="254"/>
                </a:lnTo>
                <a:lnTo>
                  <a:pt x="1627" y="207"/>
                </a:lnTo>
                <a:lnTo>
                  <a:pt x="1684" y="234"/>
                </a:lnTo>
                <a:lnTo>
                  <a:pt x="1738" y="204"/>
                </a:lnTo>
                <a:lnTo>
                  <a:pt x="1795" y="92"/>
                </a:lnTo>
                <a:lnTo>
                  <a:pt x="1770" y="51"/>
                </a:lnTo>
                <a:lnTo>
                  <a:pt x="1908" y="0"/>
                </a:lnTo>
                <a:lnTo>
                  <a:pt x="1986" y="35"/>
                </a:lnTo>
                <a:lnTo>
                  <a:pt x="2056" y="224"/>
                </a:lnTo>
                <a:lnTo>
                  <a:pt x="2173" y="266"/>
                </a:lnTo>
                <a:lnTo>
                  <a:pt x="2193" y="335"/>
                </a:lnTo>
                <a:lnTo>
                  <a:pt x="2339" y="291"/>
                </a:lnTo>
                <a:lnTo>
                  <a:pt x="2270" y="475"/>
                </a:lnTo>
                <a:lnTo>
                  <a:pt x="2185" y="503"/>
                </a:lnTo>
                <a:lnTo>
                  <a:pt x="2198" y="572"/>
                </a:lnTo>
                <a:lnTo>
                  <a:pt x="2173" y="615"/>
                </a:lnTo>
                <a:lnTo>
                  <a:pt x="2159" y="602"/>
                </a:lnTo>
                <a:lnTo>
                  <a:pt x="2083" y="652"/>
                </a:lnTo>
                <a:lnTo>
                  <a:pt x="2083" y="679"/>
                </a:lnTo>
                <a:lnTo>
                  <a:pt x="2030" y="670"/>
                </a:lnTo>
                <a:lnTo>
                  <a:pt x="1936" y="753"/>
                </a:lnTo>
                <a:lnTo>
                  <a:pt x="1819" y="820"/>
                </a:lnTo>
                <a:lnTo>
                  <a:pt x="1857" y="730"/>
                </a:lnTo>
                <a:lnTo>
                  <a:pt x="1838" y="701"/>
                </a:lnTo>
                <a:lnTo>
                  <a:pt x="1684" y="801"/>
                </a:lnTo>
                <a:lnTo>
                  <a:pt x="1681" y="829"/>
                </a:lnTo>
                <a:lnTo>
                  <a:pt x="1732" y="894"/>
                </a:lnTo>
                <a:lnTo>
                  <a:pt x="1800" y="866"/>
                </a:lnTo>
                <a:lnTo>
                  <a:pt x="1869" y="890"/>
                </a:lnTo>
                <a:lnTo>
                  <a:pt x="1777" y="941"/>
                </a:lnTo>
                <a:lnTo>
                  <a:pt x="1739" y="1013"/>
                </a:lnTo>
                <a:lnTo>
                  <a:pt x="1841" y="1167"/>
                </a:lnTo>
                <a:lnTo>
                  <a:pt x="1773" y="1154"/>
                </a:lnTo>
                <a:lnTo>
                  <a:pt x="1841" y="1208"/>
                </a:lnTo>
                <a:lnTo>
                  <a:pt x="1776" y="1240"/>
                </a:lnTo>
                <a:lnTo>
                  <a:pt x="1846" y="1255"/>
                </a:lnTo>
                <a:lnTo>
                  <a:pt x="1716" y="1504"/>
                </a:lnTo>
                <a:lnTo>
                  <a:pt x="1630" y="1579"/>
                </a:lnTo>
                <a:lnTo>
                  <a:pt x="1546" y="1602"/>
                </a:lnTo>
                <a:lnTo>
                  <a:pt x="1540" y="1603"/>
                </a:lnTo>
                <a:lnTo>
                  <a:pt x="1518" y="1589"/>
                </a:lnTo>
                <a:lnTo>
                  <a:pt x="1498" y="1629"/>
                </a:lnTo>
                <a:lnTo>
                  <a:pt x="1399" y="1654"/>
                </a:lnTo>
                <a:lnTo>
                  <a:pt x="1390" y="1707"/>
                </a:lnTo>
                <a:lnTo>
                  <a:pt x="1373" y="1643"/>
                </a:lnTo>
                <a:lnTo>
                  <a:pt x="1306" y="1648"/>
                </a:lnTo>
                <a:lnTo>
                  <a:pt x="1204" y="1572"/>
                </a:lnTo>
                <a:lnTo>
                  <a:pt x="1089" y="1606"/>
                </a:lnTo>
                <a:lnTo>
                  <a:pt x="1066" y="1607"/>
                </a:lnTo>
                <a:lnTo>
                  <a:pt x="1068" y="1654"/>
                </a:lnTo>
                <a:lnTo>
                  <a:pt x="1052" y="1642"/>
                </a:lnTo>
                <a:lnTo>
                  <a:pt x="980" y="1618"/>
                </a:lnTo>
                <a:lnTo>
                  <a:pt x="956" y="1530"/>
                </a:lnTo>
                <a:lnTo>
                  <a:pt x="911" y="1541"/>
                </a:lnTo>
                <a:lnTo>
                  <a:pt x="954" y="1411"/>
                </a:lnTo>
                <a:lnTo>
                  <a:pt x="954" y="1367"/>
                </a:lnTo>
                <a:lnTo>
                  <a:pt x="903" y="1340"/>
                </a:lnTo>
                <a:lnTo>
                  <a:pt x="864" y="1322"/>
                </a:lnTo>
                <a:lnTo>
                  <a:pt x="852" y="1273"/>
                </a:lnTo>
                <a:lnTo>
                  <a:pt x="691" y="1354"/>
                </a:lnTo>
                <a:lnTo>
                  <a:pt x="619" y="1332"/>
                </a:lnTo>
                <a:lnTo>
                  <a:pt x="579" y="1378"/>
                </a:lnTo>
                <a:lnTo>
                  <a:pt x="574" y="1345"/>
                </a:lnTo>
                <a:lnTo>
                  <a:pt x="549" y="1353"/>
                </a:lnTo>
                <a:lnTo>
                  <a:pt x="467" y="1353"/>
                </a:lnTo>
                <a:lnTo>
                  <a:pt x="402" y="1282"/>
                </a:lnTo>
                <a:lnTo>
                  <a:pt x="283" y="1236"/>
                </a:lnTo>
                <a:lnTo>
                  <a:pt x="201" y="1205"/>
                </a:lnTo>
                <a:lnTo>
                  <a:pt x="184" y="1128"/>
                </a:lnTo>
                <a:lnTo>
                  <a:pt x="223" y="1119"/>
                </a:lnTo>
                <a:lnTo>
                  <a:pt x="199" y="1056"/>
                </a:lnTo>
                <a:lnTo>
                  <a:pt x="252" y="983"/>
                </a:lnTo>
                <a:lnTo>
                  <a:pt x="212" y="958"/>
                </a:lnTo>
                <a:lnTo>
                  <a:pt x="150" y="985"/>
                </a:lnTo>
                <a:lnTo>
                  <a:pt x="38" y="901"/>
                </a:lnTo>
                <a:lnTo>
                  <a:pt x="42" y="890"/>
                </a:lnTo>
                <a:lnTo>
                  <a:pt x="42" y="830"/>
                </a:lnTo>
                <a:lnTo>
                  <a:pt x="0" y="812"/>
                </a:lnTo>
                <a:close/>
              </a:path>
            </a:pathLst>
          </a:custGeom>
          <a:solidFill>
            <a:srgbClr val="FF960C"/>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50" name="Freeform 335"/>
          <p:cNvSpPr/>
          <p:nvPr/>
        </p:nvSpPr>
        <p:spPr bwMode="auto">
          <a:xfrm>
            <a:off x="3158119" y="3530685"/>
            <a:ext cx="53911" cy="55275"/>
          </a:xfrm>
          <a:custGeom>
            <a:avLst/>
            <a:gdLst>
              <a:gd name="T0" fmla="*/ 0 w 84"/>
              <a:gd name="T1" fmla="*/ 1 h 80"/>
              <a:gd name="T2" fmla="*/ 1 w 84"/>
              <a:gd name="T3" fmla="*/ 0 h 80"/>
              <a:gd name="T4" fmla="*/ 2 w 84"/>
              <a:gd name="T5" fmla="*/ 0 h 80"/>
              <a:gd name="T6" fmla="*/ 1 w 84"/>
              <a:gd name="T7" fmla="*/ 2 h 80"/>
              <a:gd name="T8" fmla="*/ 0 w 84"/>
              <a:gd name="T9" fmla="*/ 1 h 80"/>
              <a:gd name="T10" fmla="*/ 0 60000 65536"/>
              <a:gd name="T11" fmla="*/ 0 60000 65536"/>
              <a:gd name="T12" fmla="*/ 0 60000 65536"/>
              <a:gd name="T13" fmla="*/ 0 60000 65536"/>
              <a:gd name="T14" fmla="*/ 0 60000 65536"/>
              <a:gd name="T15" fmla="*/ 0 w 84"/>
              <a:gd name="T16" fmla="*/ 0 h 80"/>
              <a:gd name="T17" fmla="*/ 84 w 84"/>
              <a:gd name="T18" fmla="*/ 80 h 80"/>
            </a:gdLst>
            <a:ahLst/>
            <a:cxnLst>
              <a:cxn ang="T10">
                <a:pos x="T0" y="T1"/>
              </a:cxn>
              <a:cxn ang="T11">
                <a:pos x="T2" y="T3"/>
              </a:cxn>
              <a:cxn ang="T12">
                <a:pos x="T4" y="T5"/>
              </a:cxn>
              <a:cxn ang="T13">
                <a:pos x="T6" y="T7"/>
              </a:cxn>
              <a:cxn ang="T14">
                <a:pos x="T8" y="T9"/>
              </a:cxn>
            </a:cxnLst>
            <a:rect l="T15" t="T16" r="T17" b="T18"/>
            <a:pathLst>
              <a:path w="84" h="80">
                <a:moveTo>
                  <a:pt x="0" y="65"/>
                </a:moveTo>
                <a:lnTo>
                  <a:pt x="27" y="0"/>
                </a:lnTo>
                <a:lnTo>
                  <a:pt x="84" y="15"/>
                </a:lnTo>
                <a:lnTo>
                  <a:pt x="38" y="80"/>
                </a:lnTo>
                <a:lnTo>
                  <a:pt x="0" y="65"/>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51" name="Freeform 336"/>
          <p:cNvSpPr/>
          <p:nvPr/>
        </p:nvSpPr>
        <p:spPr bwMode="auto">
          <a:xfrm>
            <a:off x="3434412" y="3431941"/>
            <a:ext cx="42680" cy="77641"/>
          </a:xfrm>
          <a:custGeom>
            <a:avLst/>
            <a:gdLst>
              <a:gd name="T0" fmla="*/ 0 w 67"/>
              <a:gd name="T1" fmla="*/ 1 h 144"/>
              <a:gd name="T2" fmla="*/ 1 w 67"/>
              <a:gd name="T3" fmla="*/ 3 h 144"/>
              <a:gd name="T4" fmla="*/ 1 w 67"/>
              <a:gd name="T5" fmla="*/ 0 h 144"/>
              <a:gd name="T6" fmla="*/ 1 w 67"/>
              <a:gd name="T7" fmla="*/ 0 h 144"/>
              <a:gd name="T8" fmla="*/ 0 w 67"/>
              <a:gd name="T9" fmla="*/ 1 h 144"/>
              <a:gd name="T10" fmla="*/ 0 60000 65536"/>
              <a:gd name="T11" fmla="*/ 0 60000 65536"/>
              <a:gd name="T12" fmla="*/ 0 60000 65536"/>
              <a:gd name="T13" fmla="*/ 0 60000 65536"/>
              <a:gd name="T14" fmla="*/ 0 60000 65536"/>
              <a:gd name="T15" fmla="*/ 0 w 67"/>
              <a:gd name="T16" fmla="*/ 0 h 144"/>
              <a:gd name="T17" fmla="*/ 67 w 67"/>
              <a:gd name="T18" fmla="*/ 144 h 144"/>
            </a:gdLst>
            <a:ahLst/>
            <a:cxnLst>
              <a:cxn ang="T10">
                <a:pos x="T0" y="T1"/>
              </a:cxn>
              <a:cxn ang="T11">
                <a:pos x="T2" y="T3"/>
              </a:cxn>
              <a:cxn ang="T12">
                <a:pos x="T4" y="T5"/>
              </a:cxn>
              <a:cxn ang="T13">
                <a:pos x="T6" y="T7"/>
              </a:cxn>
              <a:cxn ang="T14">
                <a:pos x="T8" y="T9"/>
              </a:cxn>
            </a:cxnLst>
            <a:rect l="T15" t="T16" r="T17" b="T18"/>
            <a:pathLst>
              <a:path w="67" h="144">
                <a:moveTo>
                  <a:pt x="0" y="60"/>
                </a:moveTo>
                <a:lnTo>
                  <a:pt x="28" y="144"/>
                </a:lnTo>
                <a:lnTo>
                  <a:pt x="67" y="0"/>
                </a:lnTo>
                <a:lnTo>
                  <a:pt x="33" y="2"/>
                </a:lnTo>
                <a:lnTo>
                  <a:pt x="0" y="60"/>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52" name="Freeform 337"/>
          <p:cNvSpPr/>
          <p:nvPr/>
        </p:nvSpPr>
        <p:spPr bwMode="auto">
          <a:xfrm>
            <a:off x="786026" y="2818588"/>
            <a:ext cx="260571" cy="102259"/>
          </a:xfrm>
          <a:custGeom>
            <a:avLst/>
            <a:gdLst>
              <a:gd name="T0" fmla="*/ 0 w 403"/>
              <a:gd name="T1" fmla="*/ 1 h 190"/>
              <a:gd name="T2" fmla="*/ 2 w 403"/>
              <a:gd name="T3" fmla="*/ 3 h 190"/>
              <a:gd name="T4" fmla="*/ 4 w 403"/>
              <a:gd name="T5" fmla="*/ 3 h 190"/>
              <a:gd name="T6" fmla="*/ 5 w 403"/>
              <a:gd name="T7" fmla="*/ 4 h 190"/>
              <a:gd name="T8" fmla="*/ 6 w 403"/>
              <a:gd name="T9" fmla="*/ 4 h 190"/>
              <a:gd name="T10" fmla="*/ 8 w 403"/>
              <a:gd name="T11" fmla="*/ 3 h 190"/>
              <a:gd name="T12" fmla="*/ 9 w 403"/>
              <a:gd name="T13" fmla="*/ 4 h 190"/>
              <a:gd name="T14" fmla="*/ 9 w 403"/>
              <a:gd name="T15" fmla="*/ 3 h 190"/>
              <a:gd name="T16" fmla="*/ 7 w 403"/>
              <a:gd name="T17" fmla="*/ 3 h 190"/>
              <a:gd name="T18" fmla="*/ 3 w 403"/>
              <a:gd name="T19" fmla="*/ 0 h 190"/>
              <a:gd name="T20" fmla="*/ 2 w 403"/>
              <a:gd name="T21" fmla="*/ 0 h 190"/>
              <a:gd name="T22" fmla="*/ 0 w 403"/>
              <a:gd name="T23" fmla="*/ 1 h 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3"/>
              <a:gd name="T37" fmla="*/ 0 h 190"/>
              <a:gd name="T38" fmla="*/ 403 w 403"/>
              <a:gd name="T39" fmla="*/ 190 h 1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3" h="190">
                <a:moveTo>
                  <a:pt x="0" y="47"/>
                </a:moveTo>
                <a:lnTo>
                  <a:pt x="72" y="135"/>
                </a:lnTo>
                <a:lnTo>
                  <a:pt x="184" y="134"/>
                </a:lnTo>
                <a:lnTo>
                  <a:pt x="201" y="171"/>
                </a:lnTo>
                <a:lnTo>
                  <a:pt x="251" y="190"/>
                </a:lnTo>
                <a:lnTo>
                  <a:pt x="340" y="146"/>
                </a:lnTo>
                <a:lnTo>
                  <a:pt x="392" y="155"/>
                </a:lnTo>
                <a:lnTo>
                  <a:pt x="403" y="117"/>
                </a:lnTo>
                <a:lnTo>
                  <a:pt x="306" y="106"/>
                </a:lnTo>
                <a:lnTo>
                  <a:pt x="110" y="17"/>
                </a:lnTo>
                <a:lnTo>
                  <a:pt x="87" y="0"/>
                </a:lnTo>
                <a:lnTo>
                  <a:pt x="0" y="47"/>
                </a:lnTo>
                <a:close/>
              </a:path>
            </a:pathLst>
          </a:custGeom>
          <a:solidFill>
            <a:srgbClr val="256885"/>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53" name="Freeform 338"/>
          <p:cNvSpPr/>
          <p:nvPr/>
        </p:nvSpPr>
        <p:spPr bwMode="auto">
          <a:xfrm>
            <a:off x="696176" y="2638404"/>
            <a:ext cx="65143" cy="94683"/>
          </a:xfrm>
          <a:custGeom>
            <a:avLst/>
            <a:gdLst>
              <a:gd name="T0" fmla="*/ 0 w 100"/>
              <a:gd name="T1" fmla="*/ 3 h 175"/>
              <a:gd name="T2" fmla="*/ 0 w 100"/>
              <a:gd name="T3" fmla="*/ 1 h 175"/>
              <a:gd name="T4" fmla="*/ 2 w 100"/>
              <a:gd name="T5" fmla="*/ 0 h 175"/>
              <a:gd name="T6" fmla="*/ 2 w 100"/>
              <a:gd name="T7" fmla="*/ 2 h 175"/>
              <a:gd name="T8" fmla="*/ 2 w 100"/>
              <a:gd name="T9" fmla="*/ 2 h 175"/>
              <a:gd name="T10" fmla="*/ 1 w 100"/>
              <a:gd name="T11" fmla="*/ 3 h 175"/>
              <a:gd name="T12" fmla="*/ 1 w 100"/>
              <a:gd name="T13" fmla="*/ 4 h 175"/>
              <a:gd name="T14" fmla="*/ 0 w 100"/>
              <a:gd name="T15" fmla="*/ 4 h 175"/>
              <a:gd name="T16" fmla="*/ 0 w 100"/>
              <a:gd name="T17" fmla="*/ 3 h 1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175"/>
              <a:gd name="T29" fmla="*/ 100 w 100"/>
              <a:gd name="T30" fmla="*/ 175 h 17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175">
                <a:moveTo>
                  <a:pt x="0" y="133"/>
                </a:moveTo>
                <a:lnTo>
                  <a:pt x="6" y="47"/>
                </a:lnTo>
                <a:lnTo>
                  <a:pt x="87" y="0"/>
                </a:lnTo>
                <a:lnTo>
                  <a:pt x="72" y="69"/>
                </a:lnTo>
                <a:lnTo>
                  <a:pt x="100" y="89"/>
                </a:lnTo>
                <a:lnTo>
                  <a:pt x="48" y="127"/>
                </a:lnTo>
                <a:lnTo>
                  <a:pt x="46" y="175"/>
                </a:lnTo>
                <a:lnTo>
                  <a:pt x="16" y="175"/>
                </a:lnTo>
                <a:lnTo>
                  <a:pt x="0" y="133"/>
                </a:lnTo>
                <a:close/>
              </a:path>
            </a:pathLst>
          </a:custGeom>
          <a:solidFill>
            <a:srgbClr val="256885"/>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54" name="Freeform 339"/>
          <p:cNvSpPr/>
          <p:nvPr/>
        </p:nvSpPr>
        <p:spPr bwMode="auto">
          <a:xfrm>
            <a:off x="738856" y="2668266"/>
            <a:ext cx="22463" cy="55275"/>
          </a:xfrm>
          <a:custGeom>
            <a:avLst/>
            <a:gdLst>
              <a:gd name="T0" fmla="*/ 0 w 36"/>
              <a:gd name="T1" fmla="*/ 1 h 22"/>
              <a:gd name="T2" fmla="*/ 1 w 36"/>
              <a:gd name="T3" fmla="*/ 0 h 22"/>
              <a:gd name="T4" fmla="*/ 1 w 36"/>
              <a:gd name="T5" fmla="*/ 0 h 22"/>
              <a:gd name="T6" fmla="*/ 0 w 36"/>
              <a:gd name="T7" fmla="*/ 1 h 22"/>
              <a:gd name="T8" fmla="*/ 0 60000 65536"/>
              <a:gd name="T9" fmla="*/ 0 60000 65536"/>
              <a:gd name="T10" fmla="*/ 0 60000 65536"/>
              <a:gd name="T11" fmla="*/ 0 60000 65536"/>
              <a:gd name="T12" fmla="*/ 0 w 36"/>
              <a:gd name="T13" fmla="*/ 0 h 22"/>
              <a:gd name="T14" fmla="*/ 36 w 36"/>
              <a:gd name="T15" fmla="*/ 22 h 22"/>
            </a:gdLst>
            <a:ahLst/>
            <a:cxnLst>
              <a:cxn ang="T8">
                <a:pos x="T0" y="T1"/>
              </a:cxn>
              <a:cxn ang="T9">
                <a:pos x="T2" y="T3"/>
              </a:cxn>
              <a:cxn ang="T10">
                <a:pos x="T4" y="T5"/>
              </a:cxn>
              <a:cxn ang="T11">
                <a:pos x="T6" y="T7"/>
              </a:cxn>
            </a:cxnLst>
            <a:rect l="T12" t="T13" r="T14" b="T15"/>
            <a:pathLst>
              <a:path w="36" h="22">
                <a:moveTo>
                  <a:pt x="0" y="22"/>
                </a:moveTo>
                <a:lnTo>
                  <a:pt x="30" y="0"/>
                </a:lnTo>
                <a:lnTo>
                  <a:pt x="36" y="14"/>
                </a:lnTo>
                <a:lnTo>
                  <a:pt x="0" y="22"/>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55" name="Freeform 340"/>
          <p:cNvSpPr/>
          <p:nvPr/>
        </p:nvSpPr>
        <p:spPr bwMode="auto">
          <a:xfrm>
            <a:off x="770302" y="2674632"/>
            <a:ext cx="38187" cy="55275"/>
          </a:xfrm>
          <a:custGeom>
            <a:avLst/>
            <a:gdLst>
              <a:gd name="T0" fmla="*/ 0 w 61"/>
              <a:gd name="T1" fmla="*/ 1 h 74"/>
              <a:gd name="T2" fmla="*/ 1 w 61"/>
              <a:gd name="T3" fmla="*/ 2 h 74"/>
              <a:gd name="T4" fmla="*/ 1 w 61"/>
              <a:gd name="T5" fmla="*/ 1 h 74"/>
              <a:gd name="T6" fmla="*/ 1 w 61"/>
              <a:gd name="T7" fmla="*/ 0 h 74"/>
              <a:gd name="T8" fmla="*/ 0 w 61"/>
              <a:gd name="T9" fmla="*/ 1 h 74"/>
              <a:gd name="T10" fmla="*/ 0 60000 65536"/>
              <a:gd name="T11" fmla="*/ 0 60000 65536"/>
              <a:gd name="T12" fmla="*/ 0 60000 65536"/>
              <a:gd name="T13" fmla="*/ 0 60000 65536"/>
              <a:gd name="T14" fmla="*/ 0 60000 65536"/>
              <a:gd name="T15" fmla="*/ 0 w 61"/>
              <a:gd name="T16" fmla="*/ 0 h 74"/>
              <a:gd name="T17" fmla="*/ 61 w 61"/>
              <a:gd name="T18" fmla="*/ 74 h 74"/>
            </a:gdLst>
            <a:ahLst/>
            <a:cxnLst>
              <a:cxn ang="T10">
                <a:pos x="T0" y="T1"/>
              </a:cxn>
              <a:cxn ang="T11">
                <a:pos x="T2" y="T3"/>
              </a:cxn>
              <a:cxn ang="T12">
                <a:pos x="T4" y="T5"/>
              </a:cxn>
              <a:cxn ang="T13">
                <a:pos x="T6" y="T7"/>
              </a:cxn>
              <a:cxn ang="T14">
                <a:pos x="T8" y="T9"/>
              </a:cxn>
            </a:cxnLst>
            <a:rect l="T15" t="T16" r="T17" b="T18"/>
            <a:pathLst>
              <a:path w="61" h="74">
                <a:moveTo>
                  <a:pt x="0" y="39"/>
                </a:moveTo>
                <a:lnTo>
                  <a:pt x="48" y="74"/>
                </a:lnTo>
                <a:lnTo>
                  <a:pt x="61" y="38"/>
                </a:lnTo>
                <a:lnTo>
                  <a:pt x="52" y="0"/>
                </a:lnTo>
                <a:lnTo>
                  <a:pt x="0" y="39"/>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56" name="Freeform 341"/>
          <p:cNvSpPr/>
          <p:nvPr/>
        </p:nvSpPr>
        <p:spPr bwMode="auto">
          <a:xfrm>
            <a:off x="999424" y="2197889"/>
            <a:ext cx="267309" cy="391994"/>
          </a:xfrm>
          <a:custGeom>
            <a:avLst/>
            <a:gdLst>
              <a:gd name="T0" fmla="*/ 0 w 416"/>
              <a:gd name="T1" fmla="*/ 2 h 726"/>
              <a:gd name="T2" fmla="*/ 1 w 416"/>
              <a:gd name="T3" fmla="*/ 1 h 726"/>
              <a:gd name="T4" fmla="*/ 2 w 416"/>
              <a:gd name="T5" fmla="*/ 2 h 726"/>
              <a:gd name="T6" fmla="*/ 3 w 416"/>
              <a:gd name="T7" fmla="*/ 3 h 726"/>
              <a:gd name="T8" fmla="*/ 5 w 416"/>
              <a:gd name="T9" fmla="*/ 2 h 726"/>
              <a:gd name="T10" fmla="*/ 5 w 416"/>
              <a:gd name="T11" fmla="*/ 0 h 726"/>
              <a:gd name="T12" fmla="*/ 7 w 416"/>
              <a:gd name="T13" fmla="*/ 0 h 726"/>
              <a:gd name="T14" fmla="*/ 8 w 416"/>
              <a:gd name="T15" fmla="*/ 1 h 726"/>
              <a:gd name="T16" fmla="*/ 7 w 416"/>
              <a:gd name="T17" fmla="*/ 2 h 726"/>
              <a:gd name="T18" fmla="*/ 7 w 416"/>
              <a:gd name="T19" fmla="*/ 3 h 726"/>
              <a:gd name="T20" fmla="*/ 9 w 416"/>
              <a:gd name="T21" fmla="*/ 4 h 726"/>
              <a:gd name="T22" fmla="*/ 8 w 416"/>
              <a:gd name="T23" fmla="*/ 5 h 726"/>
              <a:gd name="T24" fmla="*/ 9 w 416"/>
              <a:gd name="T25" fmla="*/ 7 h 726"/>
              <a:gd name="T26" fmla="*/ 8 w 416"/>
              <a:gd name="T27" fmla="*/ 9 h 726"/>
              <a:gd name="T28" fmla="*/ 10 w 416"/>
              <a:gd name="T29" fmla="*/ 13 h 726"/>
              <a:gd name="T30" fmla="*/ 6 w 416"/>
              <a:gd name="T31" fmla="*/ 16 h 726"/>
              <a:gd name="T32" fmla="*/ 2 w 416"/>
              <a:gd name="T33" fmla="*/ 17 h 726"/>
              <a:gd name="T34" fmla="*/ 2 w 416"/>
              <a:gd name="T35" fmla="*/ 16 h 726"/>
              <a:gd name="T36" fmla="*/ 1 w 416"/>
              <a:gd name="T37" fmla="*/ 16 h 726"/>
              <a:gd name="T38" fmla="*/ 1 w 416"/>
              <a:gd name="T39" fmla="*/ 12 h 726"/>
              <a:gd name="T40" fmla="*/ 4 w 416"/>
              <a:gd name="T41" fmla="*/ 9 h 726"/>
              <a:gd name="T42" fmla="*/ 3 w 416"/>
              <a:gd name="T43" fmla="*/ 7 h 726"/>
              <a:gd name="T44" fmla="*/ 3 w 416"/>
              <a:gd name="T45" fmla="*/ 4 h 726"/>
              <a:gd name="T46" fmla="*/ 0 w 416"/>
              <a:gd name="T47" fmla="*/ 2 h 72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16"/>
              <a:gd name="T73" fmla="*/ 0 h 726"/>
              <a:gd name="T74" fmla="*/ 416 w 416"/>
              <a:gd name="T75" fmla="*/ 726 h 72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16" h="726">
                <a:moveTo>
                  <a:pt x="0" y="76"/>
                </a:moveTo>
                <a:lnTo>
                  <a:pt x="27" y="55"/>
                </a:lnTo>
                <a:lnTo>
                  <a:pt x="72" y="97"/>
                </a:lnTo>
                <a:lnTo>
                  <a:pt x="151" y="105"/>
                </a:lnTo>
                <a:lnTo>
                  <a:pt x="196" y="79"/>
                </a:lnTo>
                <a:lnTo>
                  <a:pt x="208" y="17"/>
                </a:lnTo>
                <a:lnTo>
                  <a:pt x="284" y="0"/>
                </a:lnTo>
                <a:lnTo>
                  <a:pt x="324" y="25"/>
                </a:lnTo>
                <a:lnTo>
                  <a:pt x="319" y="76"/>
                </a:lnTo>
                <a:lnTo>
                  <a:pt x="303" y="126"/>
                </a:lnTo>
                <a:lnTo>
                  <a:pt x="362" y="190"/>
                </a:lnTo>
                <a:lnTo>
                  <a:pt x="325" y="236"/>
                </a:lnTo>
                <a:lnTo>
                  <a:pt x="365" y="316"/>
                </a:lnTo>
                <a:lnTo>
                  <a:pt x="353" y="387"/>
                </a:lnTo>
                <a:lnTo>
                  <a:pt x="416" y="537"/>
                </a:lnTo>
                <a:lnTo>
                  <a:pt x="269" y="680"/>
                </a:lnTo>
                <a:lnTo>
                  <a:pt x="94" y="726"/>
                </a:lnTo>
                <a:lnTo>
                  <a:pt x="83" y="697"/>
                </a:lnTo>
                <a:lnTo>
                  <a:pt x="27" y="674"/>
                </a:lnTo>
                <a:lnTo>
                  <a:pt x="20" y="533"/>
                </a:lnTo>
                <a:lnTo>
                  <a:pt x="189" y="381"/>
                </a:lnTo>
                <a:lnTo>
                  <a:pt x="134" y="306"/>
                </a:lnTo>
                <a:lnTo>
                  <a:pt x="112" y="155"/>
                </a:lnTo>
                <a:lnTo>
                  <a:pt x="0" y="76"/>
                </a:lnTo>
                <a:close/>
              </a:path>
            </a:pathLst>
          </a:custGeom>
          <a:solidFill>
            <a:srgbClr val="256885"/>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57" name="Freeform 342"/>
          <p:cNvSpPr/>
          <p:nvPr/>
        </p:nvSpPr>
        <p:spPr bwMode="auto">
          <a:xfrm>
            <a:off x="388434" y="2793178"/>
            <a:ext cx="307743" cy="261328"/>
          </a:xfrm>
          <a:custGeom>
            <a:avLst/>
            <a:gdLst>
              <a:gd name="T0" fmla="*/ 0 w 482"/>
              <a:gd name="T1" fmla="*/ 3 h 484"/>
              <a:gd name="T2" fmla="*/ 0 w 482"/>
              <a:gd name="T3" fmla="*/ 4 h 484"/>
              <a:gd name="T4" fmla="*/ 3 w 482"/>
              <a:gd name="T5" fmla="*/ 5 h 484"/>
              <a:gd name="T6" fmla="*/ 2 w 482"/>
              <a:gd name="T7" fmla="*/ 6 h 484"/>
              <a:gd name="T8" fmla="*/ 3 w 482"/>
              <a:gd name="T9" fmla="*/ 6 h 484"/>
              <a:gd name="T10" fmla="*/ 3 w 482"/>
              <a:gd name="T11" fmla="*/ 8 h 484"/>
              <a:gd name="T12" fmla="*/ 3 w 482"/>
              <a:gd name="T13" fmla="*/ 10 h 484"/>
              <a:gd name="T14" fmla="*/ 5 w 482"/>
              <a:gd name="T15" fmla="*/ 11 h 484"/>
              <a:gd name="T16" fmla="*/ 5 w 482"/>
              <a:gd name="T17" fmla="*/ 11 h 484"/>
              <a:gd name="T18" fmla="*/ 7 w 482"/>
              <a:gd name="T19" fmla="*/ 11 h 484"/>
              <a:gd name="T20" fmla="*/ 7 w 482"/>
              <a:gd name="T21" fmla="*/ 10 h 484"/>
              <a:gd name="T22" fmla="*/ 8 w 482"/>
              <a:gd name="T23" fmla="*/ 10 h 484"/>
              <a:gd name="T24" fmla="*/ 9 w 482"/>
              <a:gd name="T25" fmla="*/ 10 h 484"/>
              <a:gd name="T26" fmla="*/ 11 w 482"/>
              <a:gd name="T27" fmla="*/ 9 h 484"/>
              <a:gd name="T28" fmla="*/ 10 w 482"/>
              <a:gd name="T29" fmla="*/ 8 h 484"/>
              <a:gd name="T30" fmla="*/ 10 w 482"/>
              <a:gd name="T31" fmla="*/ 7 h 484"/>
              <a:gd name="T32" fmla="*/ 9 w 482"/>
              <a:gd name="T33" fmla="*/ 6 h 484"/>
              <a:gd name="T34" fmla="*/ 11 w 482"/>
              <a:gd name="T35" fmla="*/ 5 h 484"/>
              <a:gd name="T36" fmla="*/ 11 w 482"/>
              <a:gd name="T37" fmla="*/ 3 h 484"/>
              <a:gd name="T38" fmla="*/ 9 w 482"/>
              <a:gd name="T39" fmla="*/ 2 h 484"/>
              <a:gd name="T40" fmla="*/ 9 w 482"/>
              <a:gd name="T41" fmla="*/ 2 h 484"/>
              <a:gd name="T42" fmla="*/ 7 w 482"/>
              <a:gd name="T43" fmla="*/ 0 h 484"/>
              <a:gd name="T44" fmla="*/ 6 w 482"/>
              <a:gd name="T45" fmla="*/ 0 h 484"/>
              <a:gd name="T46" fmla="*/ 5 w 482"/>
              <a:gd name="T47" fmla="*/ 2 h 484"/>
              <a:gd name="T48" fmla="*/ 3 w 482"/>
              <a:gd name="T49" fmla="*/ 2 h 484"/>
              <a:gd name="T50" fmla="*/ 3 w 482"/>
              <a:gd name="T51" fmla="*/ 3 h 484"/>
              <a:gd name="T52" fmla="*/ 0 w 482"/>
              <a:gd name="T53" fmla="*/ 3 h 4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2"/>
              <a:gd name="T82" fmla="*/ 0 h 484"/>
              <a:gd name="T83" fmla="*/ 482 w 482"/>
              <a:gd name="T84" fmla="*/ 484 h 48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2" h="484">
                <a:moveTo>
                  <a:pt x="0" y="147"/>
                </a:moveTo>
                <a:lnTo>
                  <a:pt x="15" y="189"/>
                </a:lnTo>
                <a:lnTo>
                  <a:pt x="115" y="219"/>
                </a:lnTo>
                <a:lnTo>
                  <a:pt x="96" y="242"/>
                </a:lnTo>
                <a:lnTo>
                  <a:pt x="135" y="275"/>
                </a:lnTo>
                <a:lnTo>
                  <a:pt x="150" y="327"/>
                </a:lnTo>
                <a:lnTo>
                  <a:pt x="107" y="430"/>
                </a:lnTo>
                <a:lnTo>
                  <a:pt x="228" y="472"/>
                </a:lnTo>
                <a:lnTo>
                  <a:pt x="240" y="477"/>
                </a:lnTo>
                <a:lnTo>
                  <a:pt x="297" y="484"/>
                </a:lnTo>
                <a:lnTo>
                  <a:pt x="297" y="444"/>
                </a:lnTo>
                <a:lnTo>
                  <a:pt x="330" y="421"/>
                </a:lnTo>
                <a:lnTo>
                  <a:pt x="408" y="448"/>
                </a:lnTo>
                <a:lnTo>
                  <a:pt x="456" y="407"/>
                </a:lnTo>
                <a:lnTo>
                  <a:pt x="430" y="348"/>
                </a:lnTo>
                <a:lnTo>
                  <a:pt x="441" y="293"/>
                </a:lnTo>
                <a:lnTo>
                  <a:pt x="402" y="261"/>
                </a:lnTo>
                <a:lnTo>
                  <a:pt x="456" y="195"/>
                </a:lnTo>
                <a:lnTo>
                  <a:pt x="482" y="123"/>
                </a:lnTo>
                <a:lnTo>
                  <a:pt x="410" y="92"/>
                </a:lnTo>
                <a:lnTo>
                  <a:pt x="392" y="84"/>
                </a:lnTo>
                <a:lnTo>
                  <a:pt x="280" y="0"/>
                </a:lnTo>
                <a:lnTo>
                  <a:pt x="244" y="15"/>
                </a:lnTo>
                <a:lnTo>
                  <a:pt x="197" y="96"/>
                </a:lnTo>
                <a:lnTo>
                  <a:pt x="104" y="81"/>
                </a:lnTo>
                <a:lnTo>
                  <a:pt x="122" y="143"/>
                </a:lnTo>
                <a:lnTo>
                  <a:pt x="0" y="147"/>
                </a:lnTo>
                <a:close/>
              </a:path>
            </a:pathLst>
          </a:custGeom>
          <a:solidFill>
            <a:srgbClr val="256885"/>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58" name="Freeform 343"/>
          <p:cNvSpPr/>
          <p:nvPr/>
        </p:nvSpPr>
        <p:spPr bwMode="auto">
          <a:xfrm>
            <a:off x="707407" y="3023098"/>
            <a:ext cx="20217" cy="55275"/>
          </a:xfrm>
          <a:custGeom>
            <a:avLst/>
            <a:gdLst>
              <a:gd name="T0" fmla="*/ 0 w 31"/>
              <a:gd name="T1" fmla="*/ 1 h 89"/>
              <a:gd name="T2" fmla="*/ 1 w 31"/>
              <a:gd name="T3" fmla="*/ 2 h 89"/>
              <a:gd name="T4" fmla="*/ 1 w 31"/>
              <a:gd name="T5" fmla="*/ 0 h 89"/>
              <a:gd name="T6" fmla="*/ 0 w 31"/>
              <a:gd name="T7" fmla="*/ 1 h 89"/>
              <a:gd name="T8" fmla="*/ 0 60000 65536"/>
              <a:gd name="T9" fmla="*/ 0 60000 65536"/>
              <a:gd name="T10" fmla="*/ 0 60000 65536"/>
              <a:gd name="T11" fmla="*/ 0 60000 65536"/>
              <a:gd name="T12" fmla="*/ 0 w 31"/>
              <a:gd name="T13" fmla="*/ 0 h 89"/>
              <a:gd name="T14" fmla="*/ 31 w 31"/>
              <a:gd name="T15" fmla="*/ 89 h 89"/>
            </a:gdLst>
            <a:ahLst/>
            <a:cxnLst>
              <a:cxn ang="T8">
                <a:pos x="T0" y="T1"/>
              </a:cxn>
              <a:cxn ang="T9">
                <a:pos x="T2" y="T3"/>
              </a:cxn>
              <a:cxn ang="T10">
                <a:pos x="T4" y="T5"/>
              </a:cxn>
              <a:cxn ang="T11">
                <a:pos x="T6" y="T7"/>
              </a:cxn>
            </a:cxnLst>
            <a:rect l="T12" t="T13" r="T14" b="T15"/>
            <a:pathLst>
              <a:path w="31" h="89">
                <a:moveTo>
                  <a:pt x="0" y="46"/>
                </a:moveTo>
                <a:lnTo>
                  <a:pt x="28" y="89"/>
                </a:lnTo>
                <a:lnTo>
                  <a:pt x="31" y="0"/>
                </a:lnTo>
                <a:lnTo>
                  <a:pt x="0" y="46"/>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59" name="Freeform 344"/>
          <p:cNvSpPr/>
          <p:nvPr/>
        </p:nvSpPr>
        <p:spPr bwMode="auto">
          <a:xfrm>
            <a:off x="642264" y="2696183"/>
            <a:ext cx="215644" cy="231030"/>
          </a:xfrm>
          <a:custGeom>
            <a:avLst/>
            <a:gdLst>
              <a:gd name="T0" fmla="*/ 0 w 335"/>
              <a:gd name="T1" fmla="*/ 4 h 429"/>
              <a:gd name="T2" fmla="*/ 0 w 335"/>
              <a:gd name="T3" fmla="*/ 6 h 429"/>
              <a:gd name="T4" fmla="*/ 0 w 335"/>
              <a:gd name="T5" fmla="*/ 6 h 429"/>
              <a:gd name="T6" fmla="*/ 0 w 335"/>
              <a:gd name="T7" fmla="*/ 7 h 429"/>
              <a:gd name="T8" fmla="*/ 2 w 335"/>
              <a:gd name="T9" fmla="*/ 8 h 429"/>
              <a:gd name="T10" fmla="*/ 1 w 335"/>
              <a:gd name="T11" fmla="*/ 10 h 429"/>
              <a:gd name="T12" fmla="*/ 3 w 335"/>
              <a:gd name="T13" fmla="*/ 10 h 429"/>
              <a:gd name="T14" fmla="*/ 6 w 335"/>
              <a:gd name="T15" fmla="*/ 10 h 429"/>
              <a:gd name="T16" fmla="*/ 7 w 335"/>
              <a:gd name="T17" fmla="*/ 8 h 429"/>
              <a:gd name="T18" fmla="*/ 5 w 335"/>
              <a:gd name="T19" fmla="*/ 6 h 429"/>
              <a:gd name="T20" fmla="*/ 7 w 335"/>
              <a:gd name="T21" fmla="*/ 5 h 429"/>
              <a:gd name="T22" fmla="*/ 8 w 335"/>
              <a:gd name="T23" fmla="*/ 5 h 429"/>
              <a:gd name="T24" fmla="*/ 7 w 335"/>
              <a:gd name="T25" fmla="*/ 1 h 429"/>
              <a:gd name="T26" fmla="*/ 6 w 335"/>
              <a:gd name="T27" fmla="*/ 1 h 429"/>
              <a:gd name="T28" fmla="*/ 4 w 335"/>
              <a:gd name="T29" fmla="*/ 1 h 429"/>
              <a:gd name="T30" fmla="*/ 4 w 335"/>
              <a:gd name="T31" fmla="*/ 1 h 429"/>
              <a:gd name="T32" fmla="*/ 3 w 335"/>
              <a:gd name="T33" fmla="*/ 0 h 429"/>
              <a:gd name="T34" fmla="*/ 2 w 335"/>
              <a:gd name="T35" fmla="*/ 0 h 429"/>
              <a:gd name="T36" fmla="*/ 2 w 335"/>
              <a:gd name="T37" fmla="*/ 2 h 429"/>
              <a:gd name="T38" fmla="*/ 1 w 335"/>
              <a:gd name="T39" fmla="*/ 2 h 429"/>
              <a:gd name="T40" fmla="*/ 1 w 335"/>
              <a:gd name="T41" fmla="*/ 2 h 429"/>
              <a:gd name="T42" fmla="*/ 1 w 335"/>
              <a:gd name="T43" fmla="*/ 4 h 429"/>
              <a:gd name="T44" fmla="*/ 0 w 335"/>
              <a:gd name="T45" fmla="*/ 4 h 4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35"/>
              <a:gd name="T70" fmla="*/ 0 h 429"/>
              <a:gd name="T71" fmla="*/ 335 w 335"/>
              <a:gd name="T72" fmla="*/ 429 h 42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35" h="429">
                <a:moveTo>
                  <a:pt x="0" y="178"/>
                </a:moveTo>
                <a:lnTo>
                  <a:pt x="2" y="247"/>
                </a:lnTo>
                <a:lnTo>
                  <a:pt x="5" y="279"/>
                </a:lnTo>
                <a:lnTo>
                  <a:pt x="10" y="317"/>
                </a:lnTo>
                <a:lnTo>
                  <a:pt x="82" y="348"/>
                </a:lnTo>
                <a:lnTo>
                  <a:pt x="56" y="420"/>
                </a:lnTo>
                <a:lnTo>
                  <a:pt x="130" y="429"/>
                </a:lnTo>
                <a:lnTo>
                  <a:pt x="262" y="428"/>
                </a:lnTo>
                <a:lnTo>
                  <a:pt x="297" y="359"/>
                </a:lnTo>
                <a:lnTo>
                  <a:pt x="225" y="271"/>
                </a:lnTo>
                <a:lnTo>
                  <a:pt x="309" y="224"/>
                </a:lnTo>
                <a:lnTo>
                  <a:pt x="335" y="237"/>
                </a:lnTo>
                <a:lnTo>
                  <a:pt x="309" y="65"/>
                </a:lnTo>
                <a:lnTo>
                  <a:pt x="250" y="23"/>
                </a:lnTo>
                <a:lnTo>
                  <a:pt x="180" y="53"/>
                </a:lnTo>
                <a:lnTo>
                  <a:pt x="189" y="33"/>
                </a:lnTo>
                <a:lnTo>
                  <a:pt x="130" y="0"/>
                </a:lnTo>
                <a:lnTo>
                  <a:pt x="100" y="0"/>
                </a:lnTo>
                <a:lnTo>
                  <a:pt x="99" y="95"/>
                </a:lnTo>
                <a:lnTo>
                  <a:pt x="67" y="69"/>
                </a:lnTo>
                <a:lnTo>
                  <a:pt x="45" y="99"/>
                </a:lnTo>
                <a:lnTo>
                  <a:pt x="41" y="156"/>
                </a:lnTo>
                <a:lnTo>
                  <a:pt x="0" y="178"/>
                </a:lnTo>
                <a:close/>
              </a:path>
            </a:pathLst>
          </a:custGeom>
          <a:solidFill>
            <a:srgbClr val="256885"/>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60" name="Freeform 345"/>
          <p:cNvSpPr/>
          <p:nvPr/>
        </p:nvSpPr>
        <p:spPr bwMode="auto">
          <a:xfrm>
            <a:off x="990442" y="3044930"/>
            <a:ext cx="152748" cy="149600"/>
          </a:xfrm>
          <a:custGeom>
            <a:avLst/>
            <a:gdLst>
              <a:gd name="T0" fmla="*/ 0 w 241"/>
              <a:gd name="T1" fmla="*/ 3 h 276"/>
              <a:gd name="T2" fmla="*/ 1 w 241"/>
              <a:gd name="T3" fmla="*/ 1 h 276"/>
              <a:gd name="T4" fmla="*/ 3 w 241"/>
              <a:gd name="T5" fmla="*/ 1 h 276"/>
              <a:gd name="T6" fmla="*/ 5 w 241"/>
              <a:gd name="T7" fmla="*/ 1 h 276"/>
              <a:gd name="T8" fmla="*/ 5 w 241"/>
              <a:gd name="T9" fmla="*/ 0 h 276"/>
              <a:gd name="T10" fmla="*/ 5 w 241"/>
              <a:gd name="T11" fmla="*/ 1 h 276"/>
              <a:gd name="T12" fmla="*/ 4 w 241"/>
              <a:gd name="T13" fmla="*/ 1 h 276"/>
              <a:gd name="T14" fmla="*/ 3 w 241"/>
              <a:gd name="T15" fmla="*/ 2 h 276"/>
              <a:gd name="T16" fmla="*/ 2 w 241"/>
              <a:gd name="T17" fmla="*/ 1 h 276"/>
              <a:gd name="T18" fmla="*/ 3 w 241"/>
              <a:gd name="T19" fmla="*/ 3 h 276"/>
              <a:gd name="T20" fmla="*/ 2 w 241"/>
              <a:gd name="T21" fmla="*/ 4 h 276"/>
              <a:gd name="T22" fmla="*/ 3 w 241"/>
              <a:gd name="T23" fmla="*/ 4 h 276"/>
              <a:gd name="T24" fmla="*/ 3 w 241"/>
              <a:gd name="T25" fmla="*/ 5 h 276"/>
              <a:gd name="T26" fmla="*/ 2 w 241"/>
              <a:gd name="T27" fmla="*/ 5 h 276"/>
              <a:gd name="T28" fmla="*/ 3 w 241"/>
              <a:gd name="T29" fmla="*/ 7 h 276"/>
              <a:gd name="T30" fmla="*/ 1 w 241"/>
              <a:gd name="T31" fmla="*/ 6 h 276"/>
              <a:gd name="T32" fmla="*/ 1 w 241"/>
              <a:gd name="T33" fmla="*/ 5 h 276"/>
              <a:gd name="T34" fmla="*/ 3 w 241"/>
              <a:gd name="T35" fmla="*/ 4 h 276"/>
              <a:gd name="T36" fmla="*/ 1 w 241"/>
              <a:gd name="T37" fmla="*/ 4 h 276"/>
              <a:gd name="T38" fmla="*/ 0 w 241"/>
              <a:gd name="T39" fmla="*/ 3 h 2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1"/>
              <a:gd name="T61" fmla="*/ 0 h 276"/>
              <a:gd name="T62" fmla="*/ 241 w 241"/>
              <a:gd name="T63" fmla="*/ 276 h 2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1" h="276">
                <a:moveTo>
                  <a:pt x="0" y="110"/>
                </a:moveTo>
                <a:lnTo>
                  <a:pt x="36" y="47"/>
                </a:lnTo>
                <a:lnTo>
                  <a:pt x="111" y="23"/>
                </a:lnTo>
                <a:lnTo>
                  <a:pt x="206" y="26"/>
                </a:lnTo>
                <a:lnTo>
                  <a:pt x="241" y="0"/>
                </a:lnTo>
                <a:lnTo>
                  <a:pt x="227" y="57"/>
                </a:lnTo>
                <a:lnTo>
                  <a:pt x="162" y="45"/>
                </a:lnTo>
                <a:lnTo>
                  <a:pt x="131" y="93"/>
                </a:lnTo>
                <a:lnTo>
                  <a:pt x="98" y="66"/>
                </a:lnTo>
                <a:lnTo>
                  <a:pt x="121" y="141"/>
                </a:lnTo>
                <a:lnTo>
                  <a:pt x="90" y="154"/>
                </a:lnTo>
                <a:lnTo>
                  <a:pt x="151" y="187"/>
                </a:lnTo>
                <a:lnTo>
                  <a:pt x="151" y="214"/>
                </a:lnTo>
                <a:lnTo>
                  <a:pt x="100" y="223"/>
                </a:lnTo>
                <a:lnTo>
                  <a:pt x="116" y="276"/>
                </a:lnTo>
                <a:lnTo>
                  <a:pt x="59" y="258"/>
                </a:lnTo>
                <a:lnTo>
                  <a:pt x="42" y="208"/>
                </a:lnTo>
                <a:lnTo>
                  <a:pt x="117" y="189"/>
                </a:lnTo>
                <a:lnTo>
                  <a:pt x="42" y="181"/>
                </a:lnTo>
                <a:lnTo>
                  <a:pt x="0" y="110"/>
                </a:lnTo>
                <a:close/>
              </a:path>
            </a:pathLst>
          </a:custGeom>
          <a:solidFill>
            <a:srgbClr val="256885"/>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61" name="Freeform 346"/>
          <p:cNvSpPr/>
          <p:nvPr/>
        </p:nvSpPr>
        <p:spPr bwMode="auto">
          <a:xfrm>
            <a:off x="1073552" y="3167896"/>
            <a:ext cx="69635" cy="55275"/>
          </a:xfrm>
          <a:custGeom>
            <a:avLst/>
            <a:gdLst>
              <a:gd name="T0" fmla="*/ 0 w 112"/>
              <a:gd name="T1" fmla="*/ 0 h 19"/>
              <a:gd name="T2" fmla="*/ 0 w 112"/>
              <a:gd name="T3" fmla="*/ 0 h 19"/>
              <a:gd name="T4" fmla="*/ 2 w 112"/>
              <a:gd name="T5" fmla="*/ 0 h 19"/>
              <a:gd name="T6" fmla="*/ 1 w 112"/>
              <a:gd name="T7" fmla="*/ 0 h 19"/>
              <a:gd name="T8" fmla="*/ 0 w 112"/>
              <a:gd name="T9" fmla="*/ 0 h 19"/>
              <a:gd name="T10" fmla="*/ 0 60000 65536"/>
              <a:gd name="T11" fmla="*/ 0 60000 65536"/>
              <a:gd name="T12" fmla="*/ 0 60000 65536"/>
              <a:gd name="T13" fmla="*/ 0 60000 65536"/>
              <a:gd name="T14" fmla="*/ 0 60000 65536"/>
              <a:gd name="T15" fmla="*/ 0 w 112"/>
              <a:gd name="T16" fmla="*/ 0 h 19"/>
              <a:gd name="T17" fmla="*/ 112 w 112"/>
              <a:gd name="T18" fmla="*/ 19 h 19"/>
            </a:gdLst>
            <a:ahLst/>
            <a:cxnLst>
              <a:cxn ang="T10">
                <a:pos x="T0" y="T1"/>
              </a:cxn>
              <a:cxn ang="T11">
                <a:pos x="T2" y="T3"/>
              </a:cxn>
              <a:cxn ang="T12">
                <a:pos x="T4" y="T5"/>
              </a:cxn>
              <a:cxn ang="T13">
                <a:pos x="T6" y="T7"/>
              </a:cxn>
              <a:cxn ang="T14">
                <a:pos x="T8" y="T9"/>
              </a:cxn>
            </a:cxnLst>
            <a:rect l="T15" t="T16" r="T17" b="T18"/>
            <a:pathLst>
              <a:path w="112" h="19">
                <a:moveTo>
                  <a:pt x="0" y="19"/>
                </a:moveTo>
                <a:lnTo>
                  <a:pt x="10" y="0"/>
                </a:lnTo>
                <a:lnTo>
                  <a:pt x="112" y="19"/>
                </a:lnTo>
                <a:lnTo>
                  <a:pt x="34" y="19"/>
                </a:lnTo>
                <a:lnTo>
                  <a:pt x="0" y="19"/>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62" name="Freeform 347"/>
          <p:cNvSpPr/>
          <p:nvPr/>
        </p:nvSpPr>
        <p:spPr bwMode="auto">
          <a:xfrm>
            <a:off x="891603" y="2888443"/>
            <a:ext cx="161733" cy="83323"/>
          </a:xfrm>
          <a:custGeom>
            <a:avLst/>
            <a:gdLst>
              <a:gd name="T0" fmla="*/ 0 w 254"/>
              <a:gd name="T1" fmla="*/ 2 h 157"/>
              <a:gd name="T2" fmla="*/ 1 w 254"/>
              <a:gd name="T3" fmla="*/ 1 h 157"/>
              <a:gd name="T4" fmla="*/ 2 w 254"/>
              <a:gd name="T5" fmla="*/ 1 h 157"/>
              <a:gd name="T6" fmla="*/ 4 w 254"/>
              <a:gd name="T7" fmla="*/ 0 h 157"/>
              <a:gd name="T8" fmla="*/ 5 w 254"/>
              <a:gd name="T9" fmla="*/ 0 h 157"/>
              <a:gd name="T10" fmla="*/ 6 w 254"/>
              <a:gd name="T11" fmla="*/ 1 h 157"/>
              <a:gd name="T12" fmla="*/ 3 w 254"/>
              <a:gd name="T13" fmla="*/ 3 h 157"/>
              <a:gd name="T14" fmla="*/ 2 w 254"/>
              <a:gd name="T15" fmla="*/ 3 h 157"/>
              <a:gd name="T16" fmla="*/ 0 w 254"/>
              <a:gd name="T17" fmla="*/ 2 h 1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4"/>
              <a:gd name="T28" fmla="*/ 0 h 157"/>
              <a:gd name="T29" fmla="*/ 254 w 254"/>
              <a:gd name="T30" fmla="*/ 157 h 1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4" h="157">
                <a:moveTo>
                  <a:pt x="0" y="93"/>
                </a:moveTo>
                <a:lnTo>
                  <a:pt x="39" y="25"/>
                </a:lnTo>
                <a:lnTo>
                  <a:pt x="89" y="44"/>
                </a:lnTo>
                <a:lnTo>
                  <a:pt x="178" y="0"/>
                </a:lnTo>
                <a:lnTo>
                  <a:pt x="230" y="9"/>
                </a:lnTo>
                <a:lnTo>
                  <a:pt x="254" y="34"/>
                </a:lnTo>
                <a:lnTo>
                  <a:pt x="154" y="139"/>
                </a:lnTo>
                <a:lnTo>
                  <a:pt x="73" y="157"/>
                </a:lnTo>
                <a:lnTo>
                  <a:pt x="0" y="93"/>
                </a:lnTo>
                <a:close/>
              </a:path>
            </a:pathLst>
          </a:custGeom>
          <a:solidFill>
            <a:srgbClr val="256885"/>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63" name="Freeform 348"/>
          <p:cNvSpPr/>
          <p:nvPr/>
        </p:nvSpPr>
        <p:spPr bwMode="auto">
          <a:xfrm>
            <a:off x="2163006" y="3094044"/>
            <a:ext cx="714323" cy="698770"/>
          </a:xfrm>
          <a:custGeom>
            <a:avLst/>
            <a:gdLst>
              <a:gd name="T0" fmla="*/ 0 w 1118"/>
              <a:gd name="T1" fmla="*/ 14 h 1294"/>
              <a:gd name="T2" fmla="*/ 1 w 1118"/>
              <a:gd name="T3" fmla="*/ 13 h 1294"/>
              <a:gd name="T4" fmla="*/ 3 w 1118"/>
              <a:gd name="T5" fmla="*/ 13 h 1294"/>
              <a:gd name="T6" fmla="*/ 1 w 1118"/>
              <a:gd name="T7" fmla="*/ 10 h 1294"/>
              <a:gd name="T8" fmla="*/ 2 w 1118"/>
              <a:gd name="T9" fmla="*/ 9 h 1294"/>
              <a:gd name="T10" fmla="*/ 3 w 1118"/>
              <a:gd name="T11" fmla="*/ 9 h 1294"/>
              <a:gd name="T12" fmla="*/ 6 w 1118"/>
              <a:gd name="T13" fmla="*/ 6 h 1294"/>
              <a:gd name="T14" fmla="*/ 6 w 1118"/>
              <a:gd name="T15" fmla="*/ 5 h 1294"/>
              <a:gd name="T16" fmla="*/ 6 w 1118"/>
              <a:gd name="T17" fmla="*/ 4 h 1294"/>
              <a:gd name="T18" fmla="*/ 5 w 1118"/>
              <a:gd name="T19" fmla="*/ 3 h 1294"/>
              <a:gd name="T20" fmla="*/ 5 w 1118"/>
              <a:gd name="T21" fmla="*/ 1 h 1294"/>
              <a:gd name="T22" fmla="*/ 8 w 1118"/>
              <a:gd name="T23" fmla="*/ 1 h 1294"/>
              <a:gd name="T24" fmla="*/ 9 w 1118"/>
              <a:gd name="T25" fmla="*/ 1 h 1294"/>
              <a:gd name="T26" fmla="*/ 10 w 1118"/>
              <a:gd name="T27" fmla="*/ 0 h 1294"/>
              <a:gd name="T28" fmla="*/ 11 w 1118"/>
              <a:gd name="T29" fmla="*/ 1 h 1294"/>
              <a:gd name="T30" fmla="*/ 10 w 1118"/>
              <a:gd name="T31" fmla="*/ 2 h 1294"/>
              <a:gd name="T32" fmla="*/ 10 w 1118"/>
              <a:gd name="T33" fmla="*/ 4 h 1294"/>
              <a:gd name="T34" fmla="*/ 9 w 1118"/>
              <a:gd name="T35" fmla="*/ 4 h 1294"/>
              <a:gd name="T36" fmla="*/ 10 w 1118"/>
              <a:gd name="T37" fmla="*/ 6 h 1294"/>
              <a:gd name="T38" fmla="*/ 11 w 1118"/>
              <a:gd name="T39" fmla="*/ 7 h 1294"/>
              <a:gd name="T40" fmla="*/ 11 w 1118"/>
              <a:gd name="T41" fmla="*/ 8 h 1294"/>
              <a:gd name="T42" fmla="*/ 13 w 1118"/>
              <a:gd name="T43" fmla="*/ 10 h 1294"/>
              <a:gd name="T44" fmla="*/ 17 w 1118"/>
              <a:gd name="T45" fmla="*/ 11 h 1294"/>
              <a:gd name="T46" fmla="*/ 18 w 1118"/>
              <a:gd name="T47" fmla="*/ 9 h 1294"/>
              <a:gd name="T48" fmla="*/ 18 w 1118"/>
              <a:gd name="T49" fmla="*/ 9 h 1294"/>
              <a:gd name="T50" fmla="*/ 18 w 1118"/>
              <a:gd name="T51" fmla="*/ 10 h 1294"/>
              <a:gd name="T52" fmla="*/ 18 w 1118"/>
              <a:gd name="T53" fmla="*/ 11 h 1294"/>
              <a:gd name="T54" fmla="*/ 21 w 1118"/>
              <a:gd name="T55" fmla="*/ 10 h 1294"/>
              <a:gd name="T56" fmla="*/ 21 w 1118"/>
              <a:gd name="T57" fmla="*/ 9 h 1294"/>
              <a:gd name="T58" fmla="*/ 24 w 1118"/>
              <a:gd name="T59" fmla="*/ 7 h 1294"/>
              <a:gd name="T60" fmla="*/ 25 w 1118"/>
              <a:gd name="T61" fmla="*/ 9 h 1294"/>
              <a:gd name="T62" fmla="*/ 26 w 1118"/>
              <a:gd name="T63" fmla="*/ 9 h 1294"/>
              <a:gd name="T64" fmla="*/ 25 w 1118"/>
              <a:gd name="T65" fmla="*/ 10 h 1294"/>
              <a:gd name="T66" fmla="*/ 24 w 1118"/>
              <a:gd name="T67" fmla="*/ 11 h 1294"/>
              <a:gd name="T68" fmla="*/ 22 w 1118"/>
              <a:gd name="T69" fmla="*/ 15 h 1294"/>
              <a:gd name="T70" fmla="*/ 21 w 1118"/>
              <a:gd name="T71" fmla="*/ 14 h 1294"/>
              <a:gd name="T72" fmla="*/ 21 w 1118"/>
              <a:gd name="T73" fmla="*/ 14 h 1294"/>
              <a:gd name="T74" fmla="*/ 20 w 1118"/>
              <a:gd name="T75" fmla="*/ 13 h 1294"/>
              <a:gd name="T76" fmla="*/ 21 w 1118"/>
              <a:gd name="T77" fmla="*/ 12 h 1294"/>
              <a:gd name="T78" fmla="*/ 19 w 1118"/>
              <a:gd name="T79" fmla="*/ 12 h 1294"/>
              <a:gd name="T80" fmla="*/ 18 w 1118"/>
              <a:gd name="T81" fmla="*/ 11 h 1294"/>
              <a:gd name="T82" fmla="*/ 18 w 1118"/>
              <a:gd name="T83" fmla="*/ 11 h 1294"/>
              <a:gd name="T84" fmla="*/ 18 w 1118"/>
              <a:gd name="T85" fmla="*/ 12 h 1294"/>
              <a:gd name="T86" fmla="*/ 17 w 1118"/>
              <a:gd name="T87" fmla="*/ 13 h 1294"/>
              <a:gd name="T88" fmla="*/ 18 w 1118"/>
              <a:gd name="T89" fmla="*/ 13 h 1294"/>
              <a:gd name="T90" fmla="*/ 18 w 1118"/>
              <a:gd name="T91" fmla="*/ 16 h 1294"/>
              <a:gd name="T92" fmla="*/ 18 w 1118"/>
              <a:gd name="T93" fmla="*/ 15 h 1294"/>
              <a:gd name="T94" fmla="*/ 16 w 1118"/>
              <a:gd name="T95" fmla="*/ 18 h 1294"/>
              <a:gd name="T96" fmla="*/ 11 w 1118"/>
              <a:gd name="T97" fmla="*/ 22 h 1294"/>
              <a:gd name="T98" fmla="*/ 10 w 1118"/>
              <a:gd name="T99" fmla="*/ 28 h 1294"/>
              <a:gd name="T100" fmla="*/ 8 w 1118"/>
              <a:gd name="T101" fmla="*/ 30 h 1294"/>
              <a:gd name="T102" fmla="*/ 6 w 1118"/>
              <a:gd name="T103" fmla="*/ 26 h 1294"/>
              <a:gd name="T104" fmla="*/ 5 w 1118"/>
              <a:gd name="T105" fmla="*/ 22 h 1294"/>
              <a:gd name="T106" fmla="*/ 5 w 1118"/>
              <a:gd name="T107" fmla="*/ 21 h 1294"/>
              <a:gd name="T108" fmla="*/ 4 w 1118"/>
              <a:gd name="T109" fmla="*/ 15 h 1294"/>
              <a:gd name="T110" fmla="*/ 4 w 1118"/>
              <a:gd name="T111" fmla="*/ 15 h 1294"/>
              <a:gd name="T112" fmla="*/ 3 w 1118"/>
              <a:gd name="T113" fmla="*/ 16 h 1294"/>
              <a:gd name="T114" fmla="*/ 2 w 1118"/>
              <a:gd name="T115" fmla="*/ 17 h 1294"/>
              <a:gd name="T116" fmla="*/ 1 w 1118"/>
              <a:gd name="T117" fmla="*/ 15 h 1294"/>
              <a:gd name="T118" fmla="*/ 2 w 1118"/>
              <a:gd name="T119" fmla="*/ 14 h 1294"/>
              <a:gd name="T120" fmla="*/ 1 w 1118"/>
              <a:gd name="T121" fmla="*/ 15 h 1294"/>
              <a:gd name="T122" fmla="*/ 0 w 1118"/>
              <a:gd name="T123" fmla="*/ 14 h 12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18"/>
              <a:gd name="T187" fmla="*/ 0 h 1294"/>
              <a:gd name="T188" fmla="*/ 1118 w 1118"/>
              <a:gd name="T189" fmla="*/ 1294 h 12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18" h="1294">
                <a:moveTo>
                  <a:pt x="0" y="588"/>
                </a:moveTo>
                <a:lnTo>
                  <a:pt x="31" y="560"/>
                </a:lnTo>
                <a:lnTo>
                  <a:pt x="116" y="560"/>
                </a:lnTo>
                <a:lnTo>
                  <a:pt x="55" y="424"/>
                </a:lnTo>
                <a:lnTo>
                  <a:pt x="93" y="387"/>
                </a:lnTo>
                <a:lnTo>
                  <a:pt x="141" y="392"/>
                </a:lnTo>
                <a:lnTo>
                  <a:pt x="257" y="243"/>
                </a:lnTo>
                <a:lnTo>
                  <a:pt x="250" y="204"/>
                </a:lnTo>
                <a:lnTo>
                  <a:pt x="277" y="180"/>
                </a:lnTo>
                <a:lnTo>
                  <a:pt x="228" y="134"/>
                </a:lnTo>
                <a:lnTo>
                  <a:pt x="226" y="62"/>
                </a:lnTo>
                <a:lnTo>
                  <a:pt x="336" y="62"/>
                </a:lnTo>
                <a:lnTo>
                  <a:pt x="365" y="27"/>
                </a:lnTo>
                <a:lnTo>
                  <a:pt x="427" y="0"/>
                </a:lnTo>
                <a:lnTo>
                  <a:pt x="467" y="25"/>
                </a:lnTo>
                <a:lnTo>
                  <a:pt x="414" y="98"/>
                </a:lnTo>
                <a:lnTo>
                  <a:pt x="438" y="161"/>
                </a:lnTo>
                <a:lnTo>
                  <a:pt x="399" y="170"/>
                </a:lnTo>
                <a:lnTo>
                  <a:pt x="416" y="247"/>
                </a:lnTo>
                <a:lnTo>
                  <a:pt x="498" y="278"/>
                </a:lnTo>
                <a:lnTo>
                  <a:pt x="459" y="350"/>
                </a:lnTo>
                <a:lnTo>
                  <a:pt x="561" y="419"/>
                </a:lnTo>
                <a:lnTo>
                  <a:pt x="761" y="462"/>
                </a:lnTo>
                <a:lnTo>
                  <a:pt x="764" y="395"/>
                </a:lnTo>
                <a:lnTo>
                  <a:pt x="789" y="387"/>
                </a:lnTo>
                <a:lnTo>
                  <a:pt x="794" y="420"/>
                </a:lnTo>
                <a:lnTo>
                  <a:pt x="810" y="449"/>
                </a:lnTo>
                <a:lnTo>
                  <a:pt x="915" y="437"/>
                </a:lnTo>
                <a:lnTo>
                  <a:pt x="906" y="396"/>
                </a:lnTo>
                <a:lnTo>
                  <a:pt x="1067" y="315"/>
                </a:lnTo>
                <a:lnTo>
                  <a:pt x="1079" y="364"/>
                </a:lnTo>
                <a:lnTo>
                  <a:pt x="1118" y="382"/>
                </a:lnTo>
                <a:lnTo>
                  <a:pt x="1103" y="430"/>
                </a:lnTo>
                <a:lnTo>
                  <a:pt x="1036" y="458"/>
                </a:lnTo>
                <a:lnTo>
                  <a:pt x="936" y="671"/>
                </a:lnTo>
                <a:lnTo>
                  <a:pt x="919" y="587"/>
                </a:lnTo>
                <a:lnTo>
                  <a:pt x="901" y="621"/>
                </a:lnTo>
                <a:lnTo>
                  <a:pt x="876" y="577"/>
                </a:lnTo>
                <a:lnTo>
                  <a:pt x="921" y="524"/>
                </a:lnTo>
                <a:lnTo>
                  <a:pt x="836" y="516"/>
                </a:lnTo>
                <a:lnTo>
                  <a:pt x="778" y="457"/>
                </a:lnTo>
                <a:lnTo>
                  <a:pt x="763" y="489"/>
                </a:lnTo>
                <a:lnTo>
                  <a:pt x="781" y="516"/>
                </a:lnTo>
                <a:lnTo>
                  <a:pt x="757" y="535"/>
                </a:lnTo>
                <a:lnTo>
                  <a:pt x="780" y="562"/>
                </a:lnTo>
                <a:lnTo>
                  <a:pt x="794" y="684"/>
                </a:lnTo>
                <a:lnTo>
                  <a:pt x="763" y="665"/>
                </a:lnTo>
                <a:lnTo>
                  <a:pt x="698" y="763"/>
                </a:lnTo>
                <a:lnTo>
                  <a:pt x="466" y="956"/>
                </a:lnTo>
                <a:lnTo>
                  <a:pt x="449" y="1199"/>
                </a:lnTo>
                <a:lnTo>
                  <a:pt x="355" y="1294"/>
                </a:lnTo>
                <a:lnTo>
                  <a:pt x="267" y="1109"/>
                </a:lnTo>
                <a:lnTo>
                  <a:pt x="233" y="961"/>
                </a:lnTo>
                <a:lnTo>
                  <a:pt x="200" y="926"/>
                </a:lnTo>
                <a:lnTo>
                  <a:pt x="179" y="657"/>
                </a:lnTo>
                <a:lnTo>
                  <a:pt x="156" y="649"/>
                </a:lnTo>
                <a:lnTo>
                  <a:pt x="144" y="706"/>
                </a:lnTo>
                <a:lnTo>
                  <a:pt x="90" y="723"/>
                </a:lnTo>
                <a:lnTo>
                  <a:pt x="34" y="650"/>
                </a:lnTo>
                <a:lnTo>
                  <a:pt x="89" y="615"/>
                </a:lnTo>
                <a:lnTo>
                  <a:pt x="34" y="630"/>
                </a:lnTo>
                <a:lnTo>
                  <a:pt x="0" y="588"/>
                </a:lnTo>
                <a:close/>
              </a:path>
            </a:pathLst>
          </a:custGeom>
          <a:solidFill>
            <a:srgbClr val="256885"/>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64" name="Freeform 349"/>
          <p:cNvSpPr/>
          <p:nvPr/>
        </p:nvSpPr>
        <p:spPr bwMode="auto">
          <a:xfrm>
            <a:off x="2825665" y="3798879"/>
            <a:ext cx="267309" cy="270797"/>
          </a:xfrm>
          <a:custGeom>
            <a:avLst/>
            <a:gdLst>
              <a:gd name="T0" fmla="*/ 0 w 416"/>
              <a:gd name="T1" fmla="*/ 0 h 502"/>
              <a:gd name="T2" fmla="*/ 2 w 416"/>
              <a:gd name="T3" fmla="*/ 0 h 502"/>
              <a:gd name="T4" fmla="*/ 5 w 416"/>
              <a:gd name="T5" fmla="*/ 3 h 502"/>
              <a:gd name="T6" fmla="*/ 7 w 416"/>
              <a:gd name="T7" fmla="*/ 5 h 502"/>
              <a:gd name="T8" fmla="*/ 7 w 416"/>
              <a:gd name="T9" fmla="*/ 5 h 502"/>
              <a:gd name="T10" fmla="*/ 8 w 416"/>
              <a:gd name="T11" fmla="*/ 5 h 502"/>
              <a:gd name="T12" fmla="*/ 7 w 416"/>
              <a:gd name="T13" fmla="*/ 7 h 502"/>
              <a:gd name="T14" fmla="*/ 10 w 416"/>
              <a:gd name="T15" fmla="*/ 9 h 502"/>
              <a:gd name="T16" fmla="*/ 9 w 416"/>
              <a:gd name="T17" fmla="*/ 11 h 502"/>
              <a:gd name="T18" fmla="*/ 9 w 416"/>
              <a:gd name="T19" fmla="*/ 12 h 502"/>
              <a:gd name="T20" fmla="*/ 7 w 416"/>
              <a:gd name="T21" fmla="*/ 10 h 502"/>
              <a:gd name="T22" fmla="*/ 3 w 416"/>
              <a:gd name="T23" fmla="*/ 4 h 502"/>
              <a:gd name="T24" fmla="*/ 0 w 416"/>
              <a:gd name="T25" fmla="*/ 0 h 5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6"/>
              <a:gd name="T40" fmla="*/ 0 h 502"/>
              <a:gd name="T41" fmla="*/ 416 w 416"/>
              <a:gd name="T42" fmla="*/ 502 h 5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6" h="502">
                <a:moveTo>
                  <a:pt x="0" y="0"/>
                </a:moveTo>
                <a:lnTo>
                  <a:pt x="93" y="19"/>
                </a:lnTo>
                <a:lnTo>
                  <a:pt x="212" y="152"/>
                </a:lnTo>
                <a:lnTo>
                  <a:pt x="305" y="198"/>
                </a:lnTo>
                <a:lnTo>
                  <a:pt x="292" y="234"/>
                </a:lnTo>
                <a:lnTo>
                  <a:pt x="326" y="232"/>
                </a:lnTo>
                <a:lnTo>
                  <a:pt x="322" y="282"/>
                </a:lnTo>
                <a:lnTo>
                  <a:pt x="416" y="375"/>
                </a:lnTo>
                <a:lnTo>
                  <a:pt x="405" y="500"/>
                </a:lnTo>
                <a:lnTo>
                  <a:pt x="367" y="502"/>
                </a:lnTo>
                <a:lnTo>
                  <a:pt x="282" y="428"/>
                </a:lnTo>
                <a:lnTo>
                  <a:pt x="144" y="176"/>
                </a:lnTo>
                <a:lnTo>
                  <a:pt x="0" y="0"/>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65" name="Freeform 350"/>
          <p:cNvSpPr/>
          <p:nvPr/>
        </p:nvSpPr>
        <p:spPr bwMode="auto">
          <a:xfrm>
            <a:off x="3077253" y="4063558"/>
            <a:ext cx="220137" cy="68174"/>
          </a:xfrm>
          <a:custGeom>
            <a:avLst/>
            <a:gdLst>
              <a:gd name="T0" fmla="*/ 0 w 346"/>
              <a:gd name="T1" fmla="*/ 1 h 126"/>
              <a:gd name="T2" fmla="*/ 1 w 346"/>
              <a:gd name="T3" fmla="*/ 0 h 126"/>
              <a:gd name="T4" fmla="*/ 6 w 346"/>
              <a:gd name="T5" fmla="*/ 1 h 126"/>
              <a:gd name="T6" fmla="*/ 7 w 346"/>
              <a:gd name="T7" fmla="*/ 2 h 126"/>
              <a:gd name="T8" fmla="*/ 8 w 346"/>
              <a:gd name="T9" fmla="*/ 2 h 126"/>
              <a:gd name="T10" fmla="*/ 8 w 346"/>
              <a:gd name="T11" fmla="*/ 3 h 126"/>
              <a:gd name="T12" fmla="*/ 1 w 346"/>
              <a:gd name="T13" fmla="*/ 1 h 126"/>
              <a:gd name="T14" fmla="*/ 0 w 346"/>
              <a:gd name="T15" fmla="*/ 1 h 126"/>
              <a:gd name="T16" fmla="*/ 0 60000 65536"/>
              <a:gd name="T17" fmla="*/ 0 60000 65536"/>
              <a:gd name="T18" fmla="*/ 0 60000 65536"/>
              <a:gd name="T19" fmla="*/ 0 60000 65536"/>
              <a:gd name="T20" fmla="*/ 0 60000 65536"/>
              <a:gd name="T21" fmla="*/ 0 60000 65536"/>
              <a:gd name="T22" fmla="*/ 0 60000 65536"/>
              <a:gd name="T23" fmla="*/ 0 60000 65536"/>
              <a:gd name="T24" fmla="*/ 0 w 346"/>
              <a:gd name="T25" fmla="*/ 0 h 126"/>
              <a:gd name="T26" fmla="*/ 346 w 346"/>
              <a:gd name="T27" fmla="*/ 126 h 1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6" h="126">
                <a:moveTo>
                  <a:pt x="0" y="35"/>
                </a:moveTo>
                <a:lnTo>
                  <a:pt x="23" y="0"/>
                </a:lnTo>
                <a:lnTo>
                  <a:pt x="266" y="39"/>
                </a:lnTo>
                <a:lnTo>
                  <a:pt x="291" y="70"/>
                </a:lnTo>
                <a:lnTo>
                  <a:pt x="341" y="83"/>
                </a:lnTo>
                <a:lnTo>
                  <a:pt x="346" y="126"/>
                </a:lnTo>
                <a:lnTo>
                  <a:pt x="63" y="66"/>
                </a:lnTo>
                <a:lnTo>
                  <a:pt x="0" y="35"/>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66" name="Freeform 351"/>
          <p:cNvSpPr/>
          <p:nvPr/>
        </p:nvSpPr>
        <p:spPr bwMode="auto">
          <a:xfrm>
            <a:off x="3164858" y="3837124"/>
            <a:ext cx="240353" cy="200731"/>
          </a:xfrm>
          <a:custGeom>
            <a:avLst/>
            <a:gdLst>
              <a:gd name="T0" fmla="*/ 0 w 375"/>
              <a:gd name="T1" fmla="*/ 4 h 372"/>
              <a:gd name="T2" fmla="*/ 1 w 375"/>
              <a:gd name="T3" fmla="*/ 3 h 372"/>
              <a:gd name="T4" fmla="*/ 1 w 375"/>
              <a:gd name="T5" fmla="*/ 3 h 372"/>
              <a:gd name="T6" fmla="*/ 4 w 375"/>
              <a:gd name="T7" fmla="*/ 3 h 372"/>
              <a:gd name="T8" fmla="*/ 5 w 375"/>
              <a:gd name="T9" fmla="*/ 3 h 372"/>
              <a:gd name="T10" fmla="*/ 6 w 375"/>
              <a:gd name="T11" fmla="*/ 0 h 372"/>
              <a:gd name="T12" fmla="*/ 7 w 375"/>
              <a:gd name="T13" fmla="*/ 0 h 372"/>
              <a:gd name="T14" fmla="*/ 7 w 375"/>
              <a:gd name="T15" fmla="*/ 1 h 372"/>
              <a:gd name="T16" fmla="*/ 9 w 375"/>
              <a:gd name="T17" fmla="*/ 3 h 372"/>
              <a:gd name="T18" fmla="*/ 8 w 375"/>
              <a:gd name="T19" fmla="*/ 3 h 372"/>
              <a:gd name="T20" fmla="*/ 6 w 375"/>
              <a:gd name="T21" fmla="*/ 6 h 372"/>
              <a:gd name="T22" fmla="*/ 6 w 375"/>
              <a:gd name="T23" fmla="*/ 8 h 372"/>
              <a:gd name="T24" fmla="*/ 5 w 375"/>
              <a:gd name="T25" fmla="*/ 9 h 372"/>
              <a:gd name="T26" fmla="*/ 3 w 375"/>
              <a:gd name="T27" fmla="*/ 8 h 372"/>
              <a:gd name="T28" fmla="*/ 3 w 375"/>
              <a:gd name="T29" fmla="*/ 8 h 372"/>
              <a:gd name="T30" fmla="*/ 2 w 375"/>
              <a:gd name="T31" fmla="*/ 7 h 372"/>
              <a:gd name="T32" fmla="*/ 1 w 375"/>
              <a:gd name="T33" fmla="*/ 7 h 372"/>
              <a:gd name="T34" fmla="*/ 0 w 375"/>
              <a:gd name="T35" fmla="*/ 4 h 3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5"/>
              <a:gd name="T55" fmla="*/ 0 h 372"/>
              <a:gd name="T56" fmla="*/ 375 w 375"/>
              <a:gd name="T57" fmla="*/ 372 h 3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5" h="372">
                <a:moveTo>
                  <a:pt x="0" y="168"/>
                </a:moveTo>
                <a:lnTo>
                  <a:pt x="25" y="120"/>
                </a:lnTo>
                <a:lnTo>
                  <a:pt x="58" y="149"/>
                </a:lnTo>
                <a:lnTo>
                  <a:pt x="168" y="138"/>
                </a:lnTo>
                <a:lnTo>
                  <a:pt x="207" y="123"/>
                </a:lnTo>
                <a:lnTo>
                  <a:pt x="259" y="0"/>
                </a:lnTo>
                <a:lnTo>
                  <a:pt x="324" y="5"/>
                </a:lnTo>
                <a:lnTo>
                  <a:pt x="309" y="36"/>
                </a:lnTo>
                <a:lnTo>
                  <a:pt x="375" y="149"/>
                </a:lnTo>
                <a:lnTo>
                  <a:pt x="340" y="141"/>
                </a:lnTo>
                <a:lnTo>
                  <a:pt x="275" y="270"/>
                </a:lnTo>
                <a:lnTo>
                  <a:pt x="266" y="349"/>
                </a:lnTo>
                <a:lnTo>
                  <a:pt x="223" y="372"/>
                </a:lnTo>
                <a:lnTo>
                  <a:pt x="152" y="326"/>
                </a:lnTo>
                <a:lnTo>
                  <a:pt x="107" y="346"/>
                </a:lnTo>
                <a:lnTo>
                  <a:pt x="103" y="310"/>
                </a:lnTo>
                <a:lnTo>
                  <a:pt x="43" y="318"/>
                </a:lnTo>
                <a:lnTo>
                  <a:pt x="0" y="168"/>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67" name="Freeform 352"/>
          <p:cNvSpPr/>
          <p:nvPr/>
        </p:nvSpPr>
        <p:spPr bwMode="auto">
          <a:xfrm>
            <a:off x="3355791" y="4081233"/>
            <a:ext cx="56157" cy="55275"/>
          </a:xfrm>
          <a:custGeom>
            <a:avLst/>
            <a:gdLst>
              <a:gd name="T0" fmla="*/ 0 w 89"/>
              <a:gd name="T1" fmla="*/ 0 h 28"/>
              <a:gd name="T2" fmla="*/ 0 w 89"/>
              <a:gd name="T3" fmla="*/ 1 h 28"/>
              <a:gd name="T4" fmla="*/ 2 w 89"/>
              <a:gd name="T5" fmla="*/ 0 h 28"/>
              <a:gd name="T6" fmla="*/ 1 w 89"/>
              <a:gd name="T7" fmla="*/ 0 h 28"/>
              <a:gd name="T8" fmla="*/ 0 w 89"/>
              <a:gd name="T9" fmla="*/ 0 h 28"/>
              <a:gd name="T10" fmla="*/ 0 60000 65536"/>
              <a:gd name="T11" fmla="*/ 0 60000 65536"/>
              <a:gd name="T12" fmla="*/ 0 60000 65536"/>
              <a:gd name="T13" fmla="*/ 0 60000 65536"/>
              <a:gd name="T14" fmla="*/ 0 60000 65536"/>
              <a:gd name="T15" fmla="*/ 0 w 89"/>
              <a:gd name="T16" fmla="*/ 0 h 28"/>
              <a:gd name="T17" fmla="*/ 89 w 89"/>
              <a:gd name="T18" fmla="*/ 28 h 28"/>
            </a:gdLst>
            <a:ahLst/>
            <a:cxnLst>
              <a:cxn ang="T10">
                <a:pos x="T0" y="T1"/>
              </a:cxn>
              <a:cxn ang="T11">
                <a:pos x="T2" y="T3"/>
              </a:cxn>
              <a:cxn ang="T12">
                <a:pos x="T4" y="T5"/>
              </a:cxn>
              <a:cxn ang="T13">
                <a:pos x="T6" y="T7"/>
              </a:cxn>
              <a:cxn ang="T14">
                <a:pos x="T8" y="T9"/>
              </a:cxn>
            </a:cxnLst>
            <a:rect l="T15" t="T16" r="T17" b="T18"/>
            <a:pathLst>
              <a:path w="89" h="28">
                <a:moveTo>
                  <a:pt x="0" y="5"/>
                </a:moveTo>
                <a:lnTo>
                  <a:pt x="11" y="28"/>
                </a:lnTo>
                <a:lnTo>
                  <a:pt x="89" y="9"/>
                </a:lnTo>
                <a:lnTo>
                  <a:pt x="27" y="0"/>
                </a:lnTo>
                <a:lnTo>
                  <a:pt x="0" y="5"/>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68" name="Freeform 353"/>
          <p:cNvSpPr/>
          <p:nvPr/>
        </p:nvSpPr>
        <p:spPr bwMode="auto">
          <a:xfrm>
            <a:off x="3405211" y="3890082"/>
            <a:ext cx="152748" cy="178006"/>
          </a:xfrm>
          <a:custGeom>
            <a:avLst/>
            <a:gdLst>
              <a:gd name="T0" fmla="*/ 0 w 236"/>
              <a:gd name="T1" fmla="*/ 5 h 326"/>
              <a:gd name="T2" fmla="*/ 1 w 236"/>
              <a:gd name="T3" fmla="*/ 6 h 326"/>
              <a:gd name="T4" fmla="*/ 0 w 236"/>
              <a:gd name="T5" fmla="*/ 7 h 326"/>
              <a:gd name="T6" fmla="*/ 1 w 236"/>
              <a:gd name="T7" fmla="*/ 8 h 326"/>
              <a:gd name="T8" fmla="*/ 1 w 236"/>
              <a:gd name="T9" fmla="*/ 5 h 326"/>
              <a:gd name="T10" fmla="*/ 2 w 236"/>
              <a:gd name="T11" fmla="*/ 5 h 326"/>
              <a:gd name="T12" fmla="*/ 2 w 236"/>
              <a:gd name="T13" fmla="*/ 6 h 326"/>
              <a:gd name="T14" fmla="*/ 3 w 236"/>
              <a:gd name="T15" fmla="*/ 7 h 326"/>
              <a:gd name="T16" fmla="*/ 3 w 236"/>
              <a:gd name="T17" fmla="*/ 6 h 326"/>
              <a:gd name="T18" fmla="*/ 2 w 236"/>
              <a:gd name="T19" fmla="*/ 4 h 326"/>
              <a:gd name="T20" fmla="*/ 4 w 236"/>
              <a:gd name="T21" fmla="*/ 3 h 326"/>
              <a:gd name="T22" fmla="*/ 2 w 236"/>
              <a:gd name="T23" fmla="*/ 3 h 326"/>
              <a:gd name="T24" fmla="*/ 1 w 236"/>
              <a:gd name="T25" fmla="*/ 1 h 326"/>
              <a:gd name="T26" fmla="*/ 5 w 236"/>
              <a:gd name="T27" fmla="*/ 1 h 326"/>
              <a:gd name="T28" fmla="*/ 6 w 236"/>
              <a:gd name="T29" fmla="*/ 0 h 326"/>
              <a:gd name="T30" fmla="*/ 5 w 236"/>
              <a:gd name="T31" fmla="*/ 1 h 326"/>
              <a:gd name="T32" fmla="*/ 2 w 236"/>
              <a:gd name="T33" fmla="*/ 0 h 326"/>
              <a:gd name="T34" fmla="*/ 1 w 236"/>
              <a:gd name="T35" fmla="*/ 1 h 326"/>
              <a:gd name="T36" fmla="*/ 0 w 236"/>
              <a:gd name="T37" fmla="*/ 5 h 3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6"/>
              <a:gd name="T58" fmla="*/ 0 h 326"/>
              <a:gd name="T59" fmla="*/ 236 w 236"/>
              <a:gd name="T60" fmla="*/ 326 h 3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6" h="326">
                <a:moveTo>
                  <a:pt x="0" y="195"/>
                </a:moveTo>
                <a:lnTo>
                  <a:pt x="32" y="253"/>
                </a:lnTo>
                <a:lnTo>
                  <a:pt x="19" y="313"/>
                </a:lnTo>
                <a:lnTo>
                  <a:pt x="58" y="326"/>
                </a:lnTo>
                <a:lnTo>
                  <a:pt x="56" y="206"/>
                </a:lnTo>
                <a:lnTo>
                  <a:pt x="80" y="195"/>
                </a:lnTo>
                <a:lnTo>
                  <a:pt x="83" y="238"/>
                </a:lnTo>
                <a:lnTo>
                  <a:pt x="105" y="292"/>
                </a:lnTo>
                <a:lnTo>
                  <a:pt x="146" y="268"/>
                </a:lnTo>
                <a:lnTo>
                  <a:pt x="95" y="158"/>
                </a:lnTo>
                <a:lnTo>
                  <a:pt x="174" y="107"/>
                </a:lnTo>
                <a:lnTo>
                  <a:pt x="68" y="139"/>
                </a:lnTo>
                <a:lnTo>
                  <a:pt x="53" y="66"/>
                </a:lnTo>
                <a:lnTo>
                  <a:pt x="209" y="60"/>
                </a:lnTo>
                <a:lnTo>
                  <a:pt x="236" y="0"/>
                </a:lnTo>
                <a:lnTo>
                  <a:pt x="190" y="37"/>
                </a:lnTo>
                <a:lnTo>
                  <a:pt x="80" y="19"/>
                </a:lnTo>
                <a:lnTo>
                  <a:pt x="43" y="45"/>
                </a:lnTo>
                <a:lnTo>
                  <a:pt x="0" y="195"/>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69" name="Freeform 354"/>
          <p:cNvSpPr/>
          <p:nvPr/>
        </p:nvSpPr>
        <p:spPr bwMode="auto">
          <a:xfrm>
            <a:off x="3524266" y="4106692"/>
            <a:ext cx="85359" cy="55275"/>
          </a:xfrm>
          <a:custGeom>
            <a:avLst/>
            <a:gdLst>
              <a:gd name="T0" fmla="*/ 0 w 130"/>
              <a:gd name="T1" fmla="*/ 1 h 84"/>
              <a:gd name="T2" fmla="*/ 0 w 130"/>
              <a:gd name="T3" fmla="*/ 2 h 84"/>
              <a:gd name="T4" fmla="*/ 3 w 130"/>
              <a:gd name="T5" fmla="*/ 0 h 84"/>
              <a:gd name="T6" fmla="*/ 1 w 130"/>
              <a:gd name="T7" fmla="*/ 1 h 84"/>
              <a:gd name="T8" fmla="*/ 0 w 130"/>
              <a:gd name="T9" fmla="*/ 1 h 84"/>
              <a:gd name="T10" fmla="*/ 0 60000 65536"/>
              <a:gd name="T11" fmla="*/ 0 60000 65536"/>
              <a:gd name="T12" fmla="*/ 0 60000 65536"/>
              <a:gd name="T13" fmla="*/ 0 60000 65536"/>
              <a:gd name="T14" fmla="*/ 0 60000 65536"/>
              <a:gd name="T15" fmla="*/ 0 w 130"/>
              <a:gd name="T16" fmla="*/ 0 h 84"/>
              <a:gd name="T17" fmla="*/ 130 w 130"/>
              <a:gd name="T18" fmla="*/ 84 h 84"/>
            </a:gdLst>
            <a:ahLst/>
            <a:cxnLst>
              <a:cxn ang="T10">
                <a:pos x="T0" y="T1"/>
              </a:cxn>
              <a:cxn ang="T11">
                <a:pos x="T2" y="T3"/>
              </a:cxn>
              <a:cxn ang="T12">
                <a:pos x="T4" y="T5"/>
              </a:cxn>
              <a:cxn ang="T13">
                <a:pos x="T6" y="T7"/>
              </a:cxn>
              <a:cxn ang="T14">
                <a:pos x="T8" y="T9"/>
              </a:cxn>
            </a:cxnLst>
            <a:rect l="T15" t="T16" r="T17" b="T18"/>
            <a:pathLst>
              <a:path w="130" h="84">
                <a:moveTo>
                  <a:pt x="0" y="50"/>
                </a:moveTo>
                <a:lnTo>
                  <a:pt x="5" y="84"/>
                </a:lnTo>
                <a:lnTo>
                  <a:pt x="130" y="0"/>
                </a:lnTo>
                <a:lnTo>
                  <a:pt x="37" y="27"/>
                </a:lnTo>
                <a:lnTo>
                  <a:pt x="0" y="50"/>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70" name="Freeform 355"/>
          <p:cNvSpPr/>
          <p:nvPr/>
        </p:nvSpPr>
        <p:spPr bwMode="auto">
          <a:xfrm>
            <a:off x="3611869" y="3900957"/>
            <a:ext cx="31448" cy="70068"/>
          </a:xfrm>
          <a:custGeom>
            <a:avLst/>
            <a:gdLst>
              <a:gd name="T0" fmla="*/ 0 w 47"/>
              <a:gd name="T1" fmla="*/ 1 h 131"/>
              <a:gd name="T2" fmla="*/ 0 w 47"/>
              <a:gd name="T3" fmla="*/ 2 h 131"/>
              <a:gd name="T4" fmla="*/ 1 w 47"/>
              <a:gd name="T5" fmla="*/ 3 h 131"/>
              <a:gd name="T6" fmla="*/ 1 w 47"/>
              <a:gd name="T7" fmla="*/ 2 h 131"/>
              <a:gd name="T8" fmla="*/ 1 w 47"/>
              <a:gd name="T9" fmla="*/ 1 h 131"/>
              <a:gd name="T10" fmla="*/ 1 w 47"/>
              <a:gd name="T11" fmla="*/ 1 h 131"/>
              <a:gd name="T12" fmla="*/ 0 w 47"/>
              <a:gd name="T13" fmla="*/ 1 h 131"/>
              <a:gd name="T14" fmla="*/ 1 w 47"/>
              <a:gd name="T15" fmla="*/ 0 h 131"/>
              <a:gd name="T16" fmla="*/ 0 w 47"/>
              <a:gd name="T17" fmla="*/ 1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131"/>
              <a:gd name="T29" fmla="*/ 47 w 47"/>
              <a:gd name="T30" fmla="*/ 131 h 1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131">
                <a:moveTo>
                  <a:pt x="0" y="45"/>
                </a:moveTo>
                <a:lnTo>
                  <a:pt x="12" y="105"/>
                </a:lnTo>
                <a:lnTo>
                  <a:pt x="37" y="131"/>
                </a:lnTo>
                <a:lnTo>
                  <a:pt x="19" y="76"/>
                </a:lnTo>
                <a:lnTo>
                  <a:pt x="47" y="69"/>
                </a:lnTo>
                <a:lnTo>
                  <a:pt x="45" y="27"/>
                </a:lnTo>
                <a:lnTo>
                  <a:pt x="12" y="53"/>
                </a:lnTo>
                <a:lnTo>
                  <a:pt x="24" y="0"/>
                </a:lnTo>
                <a:lnTo>
                  <a:pt x="0" y="45"/>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71" name="Freeform 356"/>
          <p:cNvSpPr/>
          <p:nvPr/>
        </p:nvSpPr>
        <p:spPr bwMode="auto">
          <a:xfrm>
            <a:off x="3625346" y="3973033"/>
            <a:ext cx="69635" cy="55275"/>
          </a:xfrm>
          <a:custGeom>
            <a:avLst/>
            <a:gdLst>
              <a:gd name="T0" fmla="*/ 0 w 109"/>
              <a:gd name="T1" fmla="*/ 0 h 42"/>
              <a:gd name="T2" fmla="*/ 1 w 109"/>
              <a:gd name="T3" fmla="*/ 0 h 42"/>
              <a:gd name="T4" fmla="*/ 3 w 109"/>
              <a:gd name="T5" fmla="*/ 1 h 42"/>
              <a:gd name="T6" fmla="*/ 0 w 109"/>
              <a:gd name="T7" fmla="*/ 0 h 42"/>
              <a:gd name="T8" fmla="*/ 0 60000 65536"/>
              <a:gd name="T9" fmla="*/ 0 60000 65536"/>
              <a:gd name="T10" fmla="*/ 0 60000 65536"/>
              <a:gd name="T11" fmla="*/ 0 60000 65536"/>
              <a:gd name="T12" fmla="*/ 0 w 109"/>
              <a:gd name="T13" fmla="*/ 0 h 42"/>
              <a:gd name="T14" fmla="*/ 109 w 109"/>
              <a:gd name="T15" fmla="*/ 42 h 42"/>
            </a:gdLst>
            <a:ahLst/>
            <a:cxnLst>
              <a:cxn ang="T8">
                <a:pos x="T0" y="T1"/>
              </a:cxn>
              <a:cxn ang="T9">
                <a:pos x="T2" y="T3"/>
              </a:cxn>
              <a:cxn ang="T10">
                <a:pos x="T4" y="T5"/>
              </a:cxn>
              <a:cxn ang="T11">
                <a:pos x="T6" y="T7"/>
              </a:cxn>
            </a:cxnLst>
            <a:rect l="T12" t="T13" r="T14" b="T15"/>
            <a:pathLst>
              <a:path w="109" h="42">
                <a:moveTo>
                  <a:pt x="0" y="15"/>
                </a:moveTo>
                <a:lnTo>
                  <a:pt x="60" y="0"/>
                </a:lnTo>
                <a:lnTo>
                  <a:pt x="109" y="42"/>
                </a:lnTo>
                <a:lnTo>
                  <a:pt x="0" y="15"/>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72" name="Freeform 357"/>
          <p:cNvSpPr/>
          <p:nvPr/>
        </p:nvSpPr>
        <p:spPr bwMode="auto">
          <a:xfrm>
            <a:off x="3697228" y="3930096"/>
            <a:ext cx="256077" cy="206411"/>
          </a:xfrm>
          <a:custGeom>
            <a:avLst/>
            <a:gdLst>
              <a:gd name="T0" fmla="*/ 0 w 400"/>
              <a:gd name="T1" fmla="*/ 1 h 384"/>
              <a:gd name="T2" fmla="*/ 1 w 400"/>
              <a:gd name="T3" fmla="*/ 2 h 384"/>
              <a:gd name="T4" fmla="*/ 3 w 400"/>
              <a:gd name="T5" fmla="*/ 2 h 384"/>
              <a:gd name="T6" fmla="*/ 1 w 400"/>
              <a:gd name="T7" fmla="*/ 2 h 384"/>
              <a:gd name="T8" fmla="*/ 2 w 400"/>
              <a:gd name="T9" fmla="*/ 4 h 384"/>
              <a:gd name="T10" fmla="*/ 3 w 400"/>
              <a:gd name="T11" fmla="*/ 3 h 384"/>
              <a:gd name="T12" fmla="*/ 3 w 400"/>
              <a:gd name="T13" fmla="*/ 4 h 384"/>
              <a:gd name="T14" fmla="*/ 7 w 400"/>
              <a:gd name="T15" fmla="*/ 5 h 384"/>
              <a:gd name="T16" fmla="*/ 7 w 400"/>
              <a:gd name="T17" fmla="*/ 7 h 384"/>
              <a:gd name="T18" fmla="*/ 7 w 400"/>
              <a:gd name="T19" fmla="*/ 7 h 384"/>
              <a:gd name="T20" fmla="*/ 6 w 400"/>
              <a:gd name="T21" fmla="*/ 8 h 384"/>
              <a:gd name="T22" fmla="*/ 8 w 400"/>
              <a:gd name="T23" fmla="*/ 8 h 384"/>
              <a:gd name="T24" fmla="*/ 9 w 400"/>
              <a:gd name="T25" fmla="*/ 9 h 384"/>
              <a:gd name="T26" fmla="*/ 9 w 400"/>
              <a:gd name="T27" fmla="*/ 2 h 384"/>
              <a:gd name="T28" fmla="*/ 6 w 400"/>
              <a:gd name="T29" fmla="*/ 1 h 384"/>
              <a:gd name="T30" fmla="*/ 4 w 400"/>
              <a:gd name="T31" fmla="*/ 3 h 384"/>
              <a:gd name="T32" fmla="*/ 3 w 400"/>
              <a:gd name="T33" fmla="*/ 2 h 384"/>
              <a:gd name="T34" fmla="*/ 3 w 400"/>
              <a:gd name="T35" fmla="*/ 0 h 384"/>
              <a:gd name="T36" fmla="*/ 1 w 400"/>
              <a:gd name="T37" fmla="*/ 0 h 384"/>
              <a:gd name="T38" fmla="*/ 0 w 400"/>
              <a:gd name="T39" fmla="*/ 1 h 3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0"/>
              <a:gd name="T61" fmla="*/ 0 h 384"/>
              <a:gd name="T62" fmla="*/ 400 w 400"/>
              <a:gd name="T63" fmla="*/ 384 h 38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0" h="384">
                <a:moveTo>
                  <a:pt x="0" y="47"/>
                </a:moveTo>
                <a:lnTo>
                  <a:pt x="62" y="84"/>
                </a:lnTo>
                <a:lnTo>
                  <a:pt x="118" y="76"/>
                </a:lnTo>
                <a:lnTo>
                  <a:pt x="42" y="103"/>
                </a:lnTo>
                <a:lnTo>
                  <a:pt x="81" y="164"/>
                </a:lnTo>
                <a:lnTo>
                  <a:pt x="114" y="112"/>
                </a:lnTo>
                <a:lnTo>
                  <a:pt x="140" y="164"/>
                </a:lnTo>
                <a:lnTo>
                  <a:pt x="282" y="223"/>
                </a:lnTo>
                <a:lnTo>
                  <a:pt x="315" y="315"/>
                </a:lnTo>
                <a:lnTo>
                  <a:pt x="289" y="312"/>
                </a:lnTo>
                <a:lnTo>
                  <a:pt x="266" y="356"/>
                </a:lnTo>
                <a:lnTo>
                  <a:pt x="352" y="334"/>
                </a:lnTo>
                <a:lnTo>
                  <a:pt x="400" y="384"/>
                </a:lnTo>
                <a:lnTo>
                  <a:pt x="394" y="99"/>
                </a:lnTo>
                <a:lnTo>
                  <a:pt x="271" y="47"/>
                </a:lnTo>
                <a:lnTo>
                  <a:pt x="171" y="130"/>
                </a:lnTo>
                <a:lnTo>
                  <a:pt x="133" y="89"/>
                </a:lnTo>
                <a:lnTo>
                  <a:pt x="119" y="19"/>
                </a:lnTo>
                <a:lnTo>
                  <a:pt x="62" y="0"/>
                </a:lnTo>
                <a:lnTo>
                  <a:pt x="0" y="47"/>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73" name="Freeform 358"/>
          <p:cNvSpPr/>
          <p:nvPr/>
        </p:nvSpPr>
        <p:spPr bwMode="auto">
          <a:xfrm>
            <a:off x="3703967" y="4057363"/>
            <a:ext cx="13477" cy="55275"/>
          </a:xfrm>
          <a:custGeom>
            <a:avLst/>
            <a:gdLst>
              <a:gd name="T0" fmla="*/ 0 w 19"/>
              <a:gd name="T1" fmla="*/ 1 h 33"/>
              <a:gd name="T2" fmla="*/ 0 w 19"/>
              <a:gd name="T3" fmla="*/ 0 h 33"/>
              <a:gd name="T4" fmla="*/ 1 w 19"/>
              <a:gd name="T5" fmla="*/ 1 h 33"/>
              <a:gd name="T6" fmla="*/ 0 w 19"/>
              <a:gd name="T7" fmla="*/ 1 h 33"/>
              <a:gd name="T8" fmla="*/ 0 60000 65536"/>
              <a:gd name="T9" fmla="*/ 0 60000 65536"/>
              <a:gd name="T10" fmla="*/ 0 60000 65536"/>
              <a:gd name="T11" fmla="*/ 0 60000 65536"/>
              <a:gd name="T12" fmla="*/ 0 w 19"/>
              <a:gd name="T13" fmla="*/ 0 h 33"/>
              <a:gd name="T14" fmla="*/ 19 w 19"/>
              <a:gd name="T15" fmla="*/ 33 h 33"/>
            </a:gdLst>
            <a:ahLst/>
            <a:cxnLst>
              <a:cxn ang="T8">
                <a:pos x="T0" y="T1"/>
              </a:cxn>
              <a:cxn ang="T9">
                <a:pos x="T2" y="T3"/>
              </a:cxn>
              <a:cxn ang="T10">
                <a:pos x="T4" y="T5"/>
              </a:cxn>
              <a:cxn ang="T11">
                <a:pos x="T6" y="T7"/>
              </a:cxn>
            </a:cxnLst>
            <a:rect l="T12" t="T13" r="T14" b="T15"/>
            <a:pathLst>
              <a:path w="19" h="33">
                <a:moveTo>
                  <a:pt x="0" y="33"/>
                </a:moveTo>
                <a:lnTo>
                  <a:pt x="11" y="0"/>
                </a:lnTo>
                <a:lnTo>
                  <a:pt x="19" y="18"/>
                </a:lnTo>
                <a:lnTo>
                  <a:pt x="0" y="33"/>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74" name="Freeform 359"/>
          <p:cNvSpPr/>
          <p:nvPr/>
        </p:nvSpPr>
        <p:spPr bwMode="auto">
          <a:xfrm>
            <a:off x="1576723" y="3050760"/>
            <a:ext cx="467229" cy="391994"/>
          </a:xfrm>
          <a:custGeom>
            <a:avLst/>
            <a:gdLst>
              <a:gd name="T0" fmla="*/ 0 w 730"/>
              <a:gd name="T1" fmla="*/ 1 h 725"/>
              <a:gd name="T2" fmla="*/ 1 w 730"/>
              <a:gd name="T3" fmla="*/ 0 h 725"/>
              <a:gd name="T4" fmla="*/ 2 w 730"/>
              <a:gd name="T5" fmla="*/ 1 h 725"/>
              <a:gd name="T6" fmla="*/ 3 w 730"/>
              <a:gd name="T7" fmla="*/ 0 h 725"/>
              <a:gd name="T8" fmla="*/ 4 w 730"/>
              <a:gd name="T9" fmla="*/ 1 h 725"/>
              <a:gd name="T10" fmla="*/ 4 w 730"/>
              <a:gd name="T11" fmla="*/ 1 h 725"/>
              <a:gd name="T12" fmla="*/ 5 w 730"/>
              <a:gd name="T13" fmla="*/ 3 h 725"/>
              <a:gd name="T14" fmla="*/ 7 w 730"/>
              <a:gd name="T15" fmla="*/ 4 h 725"/>
              <a:gd name="T16" fmla="*/ 9 w 730"/>
              <a:gd name="T17" fmla="*/ 3 h 725"/>
              <a:gd name="T18" fmla="*/ 9 w 730"/>
              <a:gd name="T19" fmla="*/ 3 h 725"/>
              <a:gd name="T20" fmla="*/ 11 w 730"/>
              <a:gd name="T21" fmla="*/ 2 h 725"/>
              <a:gd name="T22" fmla="*/ 15 w 730"/>
              <a:gd name="T23" fmla="*/ 4 h 725"/>
              <a:gd name="T24" fmla="*/ 15 w 730"/>
              <a:gd name="T25" fmla="*/ 5 h 725"/>
              <a:gd name="T26" fmla="*/ 15 w 730"/>
              <a:gd name="T27" fmla="*/ 7 h 725"/>
              <a:gd name="T28" fmla="*/ 15 w 730"/>
              <a:gd name="T29" fmla="*/ 9 h 725"/>
              <a:gd name="T30" fmla="*/ 15 w 730"/>
              <a:gd name="T31" fmla="*/ 10 h 725"/>
              <a:gd name="T32" fmla="*/ 15 w 730"/>
              <a:gd name="T33" fmla="*/ 12 h 725"/>
              <a:gd name="T34" fmla="*/ 17 w 730"/>
              <a:gd name="T35" fmla="*/ 15 h 725"/>
              <a:gd name="T36" fmla="*/ 15 w 730"/>
              <a:gd name="T37" fmla="*/ 17 h 725"/>
              <a:gd name="T38" fmla="*/ 12 w 730"/>
              <a:gd name="T39" fmla="*/ 16 h 725"/>
              <a:gd name="T40" fmla="*/ 11 w 730"/>
              <a:gd name="T41" fmla="*/ 15 h 725"/>
              <a:gd name="T42" fmla="*/ 8 w 730"/>
              <a:gd name="T43" fmla="*/ 15 h 725"/>
              <a:gd name="T44" fmla="*/ 7 w 730"/>
              <a:gd name="T45" fmla="*/ 14 h 725"/>
              <a:gd name="T46" fmla="*/ 5 w 730"/>
              <a:gd name="T47" fmla="*/ 11 h 725"/>
              <a:gd name="T48" fmla="*/ 4 w 730"/>
              <a:gd name="T49" fmla="*/ 11 h 725"/>
              <a:gd name="T50" fmla="*/ 4 w 730"/>
              <a:gd name="T51" fmla="*/ 11 h 725"/>
              <a:gd name="T52" fmla="*/ 3 w 730"/>
              <a:gd name="T53" fmla="*/ 9 h 725"/>
              <a:gd name="T54" fmla="*/ 1 w 730"/>
              <a:gd name="T55" fmla="*/ 7 h 725"/>
              <a:gd name="T56" fmla="*/ 2 w 730"/>
              <a:gd name="T57" fmla="*/ 5 h 725"/>
              <a:gd name="T58" fmla="*/ 1 w 730"/>
              <a:gd name="T59" fmla="*/ 5 h 725"/>
              <a:gd name="T60" fmla="*/ 1 w 730"/>
              <a:gd name="T61" fmla="*/ 3 h 725"/>
              <a:gd name="T62" fmla="*/ 0 w 730"/>
              <a:gd name="T63" fmla="*/ 1 h 7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30"/>
              <a:gd name="T97" fmla="*/ 0 h 725"/>
              <a:gd name="T98" fmla="*/ 730 w 730"/>
              <a:gd name="T99" fmla="*/ 725 h 7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30" h="725">
                <a:moveTo>
                  <a:pt x="0" y="24"/>
                </a:moveTo>
                <a:lnTo>
                  <a:pt x="20" y="0"/>
                </a:lnTo>
                <a:lnTo>
                  <a:pt x="76" y="54"/>
                </a:lnTo>
                <a:lnTo>
                  <a:pt x="144" y="10"/>
                </a:lnTo>
                <a:lnTo>
                  <a:pt x="153" y="53"/>
                </a:lnTo>
                <a:lnTo>
                  <a:pt x="185" y="68"/>
                </a:lnTo>
                <a:lnTo>
                  <a:pt x="193" y="114"/>
                </a:lnTo>
                <a:lnTo>
                  <a:pt x="292" y="166"/>
                </a:lnTo>
                <a:lnTo>
                  <a:pt x="383" y="150"/>
                </a:lnTo>
                <a:lnTo>
                  <a:pt x="374" y="123"/>
                </a:lnTo>
                <a:lnTo>
                  <a:pt x="497" y="77"/>
                </a:lnTo>
                <a:lnTo>
                  <a:pt x="653" y="158"/>
                </a:lnTo>
                <a:lnTo>
                  <a:pt x="655" y="204"/>
                </a:lnTo>
                <a:lnTo>
                  <a:pt x="630" y="287"/>
                </a:lnTo>
                <a:lnTo>
                  <a:pt x="636" y="406"/>
                </a:lnTo>
                <a:lnTo>
                  <a:pt x="672" y="441"/>
                </a:lnTo>
                <a:lnTo>
                  <a:pt x="644" y="499"/>
                </a:lnTo>
                <a:lnTo>
                  <a:pt x="730" y="632"/>
                </a:lnTo>
                <a:lnTo>
                  <a:pt x="671" y="725"/>
                </a:lnTo>
                <a:lnTo>
                  <a:pt x="510" y="693"/>
                </a:lnTo>
                <a:lnTo>
                  <a:pt x="474" y="633"/>
                </a:lnTo>
                <a:lnTo>
                  <a:pt x="361" y="655"/>
                </a:lnTo>
                <a:lnTo>
                  <a:pt x="279" y="597"/>
                </a:lnTo>
                <a:lnTo>
                  <a:pt x="223" y="484"/>
                </a:lnTo>
                <a:lnTo>
                  <a:pt x="183" y="468"/>
                </a:lnTo>
                <a:lnTo>
                  <a:pt x="171" y="490"/>
                </a:lnTo>
                <a:lnTo>
                  <a:pt x="121" y="377"/>
                </a:lnTo>
                <a:lnTo>
                  <a:pt x="50" y="310"/>
                </a:lnTo>
                <a:lnTo>
                  <a:pt x="82" y="204"/>
                </a:lnTo>
                <a:lnTo>
                  <a:pt x="52" y="192"/>
                </a:lnTo>
                <a:lnTo>
                  <a:pt x="28" y="134"/>
                </a:lnTo>
                <a:lnTo>
                  <a:pt x="0" y="24"/>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75" name="Freeform 360"/>
          <p:cNvSpPr/>
          <p:nvPr/>
        </p:nvSpPr>
        <p:spPr bwMode="auto">
          <a:xfrm>
            <a:off x="1441947" y="3140948"/>
            <a:ext cx="244847" cy="215880"/>
          </a:xfrm>
          <a:custGeom>
            <a:avLst/>
            <a:gdLst>
              <a:gd name="T0" fmla="*/ 0 w 379"/>
              <a:gd name="T1" fmla="*/ 5 h 402"/>
              <a:gd name="T2" fmla="*/ 0 w 379"/>
              <a:gd name="T3" fmla="*/ 6 h 402"/>
              <a:gd name="T4" fmla="*/ 5 w 379"/>
              <a:gd name="T5" fmla="*/ 8 h 402"/>
              <a:gd name="T6" fmla="*/ 5 w 379"/>
              <a:gd name="T7" fmla="*/ 9 h 402"/>
              <a:gd name="T8" fmla="*/ 6 w 379"/>
              <a:gd name="T9" fmla="*/ 9 h 402"/>
              <a:gd name="T10" fmla="*/ 7 w 379"/>
              <a:gd name="T11" fmla="*/ 9 h 402"/>
              <a:gd name="T12" fmla="*/ 9 w 379"/>
              <a:gd name="T13" fmla="*/ 8 h 402"/>
              <a:gd name="T14" fmla="*/ 9 w 379"/>
              <a:gd name="T15" fmla="*/ 8 h 402"/>
              <a:gd name="T16" fmla="*/ 8 w 379"/>
              <a:gd name="T17" fmla="*/ 6 h 402"/>
              <a:gd name="T18" fmla="*/ 6 w 379"/>
              <a:gd name="T19" fmla="*/ 4 h 402"/>
              <a:gd name="T20" fmla="*/ 7 w 379"/>
              <a:gd name="T21" fmla="*/ 2 h 402"/>
              <a:gd name="T22" fmla="*/ 6 w 379"/>
              <a:gd name="T23" fmla="*/ 1 h 402"/>
              <a:gd name="T24" fmla="*/ 6 w 379"/>
              <a:gd name="T25" fmla="*/ 0 h 402"/>
              <a:gd name="T26" fmla="*/ 3 w 379"/>
              <a:gd name="T27" fmla="*/ 0 h 402"/>
              <a:gd name="T28" fmla="*/ 3 w 379"/>
              <a:gd name="T29" fmla="*/ 1 h 402"/>
              <a:gd name="T30" fmla="*/ 2 w 379"/>
              <a:gd name="T31" fmla="*/ 3 h 402"/>
              <a:gd name="T32" fmla="*/ 0 w 379"/>
              <a:gd name="T33" fmla="*/ 5 h 4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9"/>
              <a:gd name="T52" fmla="*/ 0 h 402"/>
              <a:gd name="T53" fmla="*/ 379 w 379"/>
              <a:gd name="T54" fmla="*/ 402 h 4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9" h="402">
                <a:moveTo>
                  <a:pt x="0" y="195"/>
                </a:moveTo>
                <a:lnTo>
                  <a:pt x="18" y="253"/>
                </a:lnTo>
                <a:lnTo>
                  <a:pt x="191" y="342"/>
                </a:lnTo>
                <a:lnTo>
                  <a:pt x="192" y="373"/>
                </a:lnTo>
                <a:lnTo>
                  <a:pt x="235" y="396"/>
                </a:lnTo>
                <a:lnTo>
                  <a:pt x="301" y="402"/>
                </a:lnTo>
                <a:lnTo>
                  <a:pt x="360" y="360"/>
                </a:lnTo>
                <a:lnTo>
                  <a:pt x="379" y="356"/>
                </a:lnTo>
                <a:lnTo>
                  <a:pt x="329" y="243"/>
                </a:lnTo>
                <a:lnTo>
                  <a:pt x="258" y="176"/>
                </a:lnTo>
                <a:lnTo>
                  <a:pt x="290" y="70"/>
                </a:lnTo>
                <a:lnTo>
                  <a:pt x="260" y="58"/>
                </a:lnTo>
                <a:lnTo>
                  <a:pt x="236" y="0"/>
                </a:lnTo>
                <a:lnTo>
                  <a:pt x="151" y="4"/>
                </a:lnTo>
                <a:lnTo>
                  <a:pt x="109" y="41"/>
                </a:lnTo>
                <a:lnTo>
                  <a:pt x="93" y="139"/>
                </a:lnTo>
                <a:lnTo>
                  <a:pt x="0" y="195"/>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76" name="Freeform 361"/>
          <p:cNvSpPr/>
          <p:nvPr/>
        </p:nvSpPr>
        <p:spPr bwMode="auto">
          <a:xfrm>
            <a:off x="662480" y="2896605"/>
            <a:ext cx="285280" cy="261328"/>
          </a:xfrm>
          <a:custGeom>
            <a:avLst/>
            <a:gdLst>
              <a:gd name="T0" fmla="*/ 0 w 446"/>
              <a:gd name="T1" fmla="*/ 3 h 487"/>
              <a:gd name="T2" fmla="*/ 0 w 446"/>
              <a:gd name="T3" fmla="*/ 1 h 487"/>
              <a:gd name="T4" fmla="*/ 1 w 446"/>
              <a:gd name="T5" fmla="*/ 1 h 487"/>
              <a:gd name="T6" fmla="*/ 2 w 446"/>
              <a:gd name="T7" fmla="*/ 1 h 487"/>
              <a:gd name="T8" fmla="*/ 3 w 446"/>
              <a:gd name="T9" fmla="*/ 0 h 487"/>
              <a:gd name="T10" fmla="*/ 5 w 446"/>
              <a:gd name="T11" fmla="*/ 0 h 487"/>
              <a:gd name="T12" fmla="*/ 6 w 446"/>
              <a:gd name="T13" fmla="*/ 1 h 487"/>
              <a:gd name="T14" fmla="*/ 6 w 446"/>
              <a:gd name="T15" fmla="*/ 2 h 487"/>
              <a:gd name="T16" fmla="*/ 5 w 446"/>
              <a:gd name="T17" fmla="*/ 2 h 487"/>
              <a:gd name="T18" fmla="*/ 5 w 446"/>
              <a:gd name="T19" fmla="*/ 4 h 487"/>
              <a:gd name="T20" fmla="*/ 7 w 446"/>
              <a:gd name="T21" fmla="*/ 6 h 487"/>
              <a:gd name="T22" fmla="*/ 8 w 446"/>
              <a:gd name="T23" fmla="*/ 7 h 487"/>
              <a:gd name="T24" fmla="*/ 8 w 446"/>
              <a:gd name="T25" fmla="*/ 7 h 487"/>
              <a:gd name="T26" fmla="*/ 10 w 446"/>
              <a:gd name="T27" fmla="*/ 9 h 487"/>
              <a:gd name="T28" fmla="*/ 9 w 446"/>
              <a:gd name="T29" fmla="*/ 8 h 487"/>
              <a:gd name="T30" fmla="*/ 9 w 446"/>
              <a:gd name="T31" fmla="*/ 10 h 487"/>
              <a:gd name="T32" fmla="*/ 8 w 446"/>
              <a:gd name="T33" fmla="*/ 11 h 487"/>
              <a:gd name="T34" fmla="*/ 8 w 446"/>
              <a:gd name="T35" fmla="*/ 9 h 487"/>
              <a:gd name="T36" fmla="*/ 4 w 446"/>
              <a:gd name="T37" fmla="*/ 6 h 487"/>
              <a:gd name="T38" fmla="*/ 3 w 446"/>
              <a:gd name="T39" fmla="*/ 4 h 487"/>
              <a:gd name="T40" fmla="*/ 2 w 446"/>
              <a:gd name="T41" fmla="*/ 3 h 487"/>
              <a:gd name="T42" fmla="*/ 1 w 446"/>
              <a:gd name="T43" fmla="*/ 4 h 487"/>
              <a:gd name="T44" fmla="*/ 0 w 446"/>
              <a:gd name="T45" fmla="*/ 3 h 4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46"/>
              <a:gd name="T70" fmla="*/ 0 h 487"/>
              <a:gd name="T71" fmla="*/ 446 w 446"/>
              <a:gd name="T72" fmla="*/ 487 h 4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46" h="487">
                <a:moveTo>
                  <a:pt x="0" y="122"/>
                </a:moveTo>
                <a:lnTo>
                  <a:pt x="11" y="67"/>
                </a:lnTo>
                <a:lnTo>
                  <a:pt x="64" y="39"/>
                </a:lnTo>
                <a:lnTo>
                  <a:pt x="87" y="65"/>
                </a:lnTo>
                <a:lnTo>
                  <a:pt x="141" y="13"/>
                </a:lnTo>
                <a:lnTo>
                  <a:pt x="199" y="0"/>
                </a:lnTo>
                <a:lnTo>
                  <a:pt x="266" y="35"/>
                </a:lnTo>
                <a:lnTo>
                  <a:pt x="266" y="88"/>
                </a:lnTo>
                <a:lnTo>
                  <a:pt x="215" y="97"/>
                </a:lnTo>
                <a:lnTo>
                  <a:pt x="220" y="164"/>
                </a:lnTo>
                <a:lnTo>
                  <a:pt x="305" y="273"/>
                </a:lnTo>
                <a:lnTo>
                  <a:pt x="357" y="281"/>
                </a:lnTo>
                <a:lnTo>
                  <a:pt x="351" y="302"/>
                </a:lnTo>
                <a:lnTo>
                  <a:pt x="446" y="376"/>
                </a:lnTo>
                <a:lnTo>
                  <a:pt x="381" y="362"/>
                </a:lnTo>
                <a:lnTo>
                  <a:pt x="396" y="433"/>
                </a:lnTo>
                <a:lnTo>
                  <a:pt x="357" y="487"/>
                </a:lnTo>
                <a:lnTo>
                  <a:pt x="336" y="377"/>
                </a:lnTo>
                <a:lnTo>
                  <a:pt x="170" y="254"/>
                </a:lnTo>
                <a:lnTo>
                  <a:pt x="131" y="174"/>
                </a:lnTo>
                <a:lnTo>
                  <a:pt x="77" y="146"/>
                </a:lnTo>
                <a:lnTo>
                  <a:pt x="26" y="181"/>
                </a:lnTo>
                <a:lnTo>
                  <a:pt x="0" y="122"/>
                </a:lnTo>
                <a:close/>
              </a:path>
            </a:pathLst>
          </a:custGeom>
          <a:solidFill>
            <a:srgbClr val="256885"/>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77" name="Freeform 362"/>
          <p:cNvSpPr/>
          <p:nvPr/>
        </p:nvSpPr>
        <p:spPr bwMode="auto">
          <a:xfrm>
            <a:off x="698423" y="3069679"/>
            <a:ext cx="33695" cy="64386"/>
          </a:xfrm>
          <a:custGeom>
            <a:avLst/>
            <a:gdLst>
              <a:gd name="T0" fmla="*/ 0 w 53"/>
              <a:gd name="T1" fmla="*/ 0 h 119"/>
              <a:gd name="T2" fmla="*/ 0 w 53"/>
              <a:gd name="T3" fmla="*/ 3 h 119"/>
              <a:gd name="T4" fmla="*/ 1 w 53"/>
              <a:gd name="T5" fmla="*/ 3 h 119"/>
              <a:gd name="T6" fmla="*/ 1 w 53"/>
              <a:gd name="T7" fmla="*/ 1 h 119"/>
              <a:gd name="T8" fmla="*/ 1 w 53"/>
              <a:gd name="T9" fmla="*/ 0 h 119"/>
              <a:gd name="T10" fmla="*/ 0 w 53"/>
              <a:gd name="T11" fmla="*/ 0 h 119"/>
              <a:gd name="T12" fmla="*/ 0 60000 65536"/>
              <a:gd name="T13" fmla="*/ 0 60000 65536"/>
              <a:gd name="T14" fmla="*/ 0 60000 65536"/>
              <a:gd name="T15" fmla="*/ 0 60000 65536"/>
              <a:gd name="T16" fmla="*/ 0 60000 65536"/>
              <a:gd name="T17" fmla="*/ 0 60000 65536"/>
              <a:gd name="T18" fmla="*/ 0 w 53"/>
              <a:gd name="T19" fmla="*/ 0 h 119"/>
              <a:gd name="T20" fmla="*/ 53 w 53"/>
              <a:gd name="T21" fmla="*/ 119 h 119"/>
            </a:gdLst>
            <a:ahLst/>
            <a:cxnLst>
              <a:cxn ang="T12">
                <a:pos x="T0" y="T1"/>
              </a:cxn>
              <a:cxn ang="T13">
                <a:pos x="T2" y="T3"/>
              </a:cxn>
              <a:cxn ang="T14">
                <a:pos x="T4" y="T5"/>
              </a:cxn>
              <a:cxn ang="T15">
                <a:pos x="T6" y="T7"/>
              </a:cxn>
              <a:cxn ang="T16">
                <a:pos x="T8" y="T9"/>
              </a:cxn>
              <a:cxn ang="T17">
                <a:pos x="T10" y="T11"/>
              </a:cxn>
            </a:cxnLst>
            <a:rect l="T18" t="T19" r="T20" b="T21"/>
            <a:pathLst>
              <a:path w="53" h="119">
                <a:moveTo>
                  <a:pt x="0" y="19"/>
                </a:moveTo>
                <a:lnTo>
                  <a:pt x="8" y="111"/>
                </a:lnTo>
                <a:lnTo>
                  <a:pt x="34" y="119"/>
                </a:lnTo>
                <a:lnTo>
                  <a:pt x="53" y="47"/>
                </a:lnTo>
                <a:lnTo>
                  <a:pt x="35" y="0"/>
                </a:lnTo>
                <a:lnTo>
                  <a:pt x="0" y="19"/>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78" name="Freeform 363"/>
          <p:cNvSpPr/>
          <p:nvPr/>
        </p:nvSpPr>
        <p:spPr bwMode="auto">
          <a:xfrm>
            <a:off x="803997" y="3131300"/>
            <a:ext cx="74128" cy="55275"/>
          </a:xfrm>
          <a:custGeom>
            <a:avLst/>
            <a:gdLst>
              <a:gd name="T0" fmla="*/ 0 w 115"/>
              <a:gd name="T1" fmla="*/ 0 h 76"/>
              <a:gd name="T2" fmla="*/ 2 w 115"/>
              <a:gd name="T3" fmla="*/ 2 h 76"/>
              <a:gd name="T4" fmla="*/ 3 w 115"/>
              <a:gd name="T5" fmla="*/ 0 h 76"/>
              <a:gd name="T6" fmla="*/ 0 w 115"/>
              <a:gd name="T7" fmla="*/ 0 h 76"/>
              <a:gd name="T8" fmla="*/ 0 60000 65536"/>
              <a:gd name="T9" fmla="*/ 0 60000 65536"/>
              <a:gd name="T10" fmla="*/ 0 60000 65536"/>
              <a:gd name="T11" fmla="*/ 0 60000 65536"/>
              <a:gd name="T12" fmla="*/ 0 w 115"/>
              <a:gd name="T13" fmla="*/ 0 h 76"/>
              <a:gd name="T14" fmla="*/ 115 w 115"/>
              <a:gd name="T15" fmla="*/ 76 h 76"/>
            </a:gdLst>
            <a:ahLst/>
            <a:cxnLst>
              <a:cxn ang="T8">
                <a:pos x="T0" y="T1"/>
              </a:cxn>
              <a:cxn ang="T9">
                <a:pos x="T2" y="T3"/>
              </a:cxn>
              <a:cxn ang="T10">
                <a:pos x="T4" y="T5"/>
              </a:cxn>
              <a:cxn ang="T11">
                <a:pos x="T6" y="T7"/>
              </a:cxn>
            </a:cxnLst>
            <a:rect l="T12" t="T13" r="T14" b="T15"/>
            <a:pathLst>
              <a:path w="115" h="76">
                <a:moveTo>
                  <a:pt x="0" y="15"/>
                </a:moveTo>
                <a:lnTo>
                  <a:pt x="97" y="76"/>
                </a:lnTo>
                <a:lnTo>
                  <a:pt x="115" y="0"/>
                </a:lnTo>
                <a:lnTo>
                  <a:pt x="0" y="15"/>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79" name="Freeform 364"/>
          <p:cNvSpPr/>
          <p:nvPr/>
        </p:nvSpPr>
        <p:spPr bwMode="auto">
          <a:xfrm>
            <a:off x="3668028" y="3242817"/>
            <a:ext cx="58404" cy="66277"/>
          </a:xfrm>
          <a:custGeom>
            <a:avLst/>
            <a:gdLst>
              <a:gd name="T0" fmla="*/ 0 w 90"/>
              <a:gd name="T1" fmla="*/ 1 h 124"/>
              <a:gd name="T2" fmla="*/ 0 w 90"/>
              <a:gd name="T3" fmla="*/ 1 h 124"/>
              <a:gd name="T4" fmla="*/ 1 w 90"/>
              <a:gd name="T5" fmla="*/ 1 h 124"/>
              <a:gd name="T6" fmla="*/ 1 w 90"/>
              <a:gd name="T7" fmla="*/ 1 h 124"/>
              <a:gd name="T8" fmla="*/ 1 w 90"/>
              <a:gd name="T9" fmla="*/ 3 h 124"/>
              <a:gd name="T10" fmla="*/ 1 w 90"/>
              <a:gd name="T11" fmla="*/ 3 h 124"/>
              <a:gd name="T12" fmla="*/ 2 w 90"/>
              <a:gd name="T13" fmla="*/ 1 h 124"/>
              <a:gd name="T14" fmla="*/ 2 w 90"/>
              <a:gd name="T15" fmla="*/ 0 h 124"/>
              <a:gd name="T16" fmla="*/ 1 w 90"/>
              <a:gd name="T17" fmla="*/ 0 h 124"/>
              <a:gd name="T18" fmla="*/ 0 w 90"/>
              <a:gd name="T19" fmla="*/ 1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124"/>
              <a:gd name="T32" fmla="*/ 90 w 90"/>
              <a:gd name="T33" fmla="*/ 124 h 1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124">
                <a:moveTo>
                  <a:pt x="0" y="32"/>
                </a:moveTo>
                <a:lnTo>
                  <a:pt x="4" y="64"/>
                </a:lnTo>
                <a:lnTo>
                  <a:pt x="25" y="32"/>
                </a:lnTo>
                <a:lnTo>
                  <a:pt x="35" y="51"/>
                </a:lnTo>
                <a:lnTo>
                  <a:pt x="24" y="124"/>
                </a:lnTo>
                <a:lnTo>
                  <a:pt x="64" y="121"/>
                </a:lnTo>
                <a:lnTo>
                  <a:pt x="90" y="48"/>
                </a:lnTo>
                <a:lnTo>
                  <a:pt x="77" y="5"/>
                </a:lnTo>
                <a:lnTo>
                  <a:pt x="36" y="0"/>
                </a:lnTo>
                <a:lnTo>
                  <a:pt x="0" y="32"/>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80" name="Freeform 365"/>
          <p:cNvSpPr/>
          <p:nvPr/>
        </p:nvSpPr>
        <p:spPr bwMode="auto">
          <a:xfrm>
            <a:off x="3697230" y="3043586"/>
            <a:ext cx="276295" cy="217774"/>
          </a:xfrm>
          <a:custGeom>
            <a:avLst/>
            <a:gdLst>
              <a:gd name="T0" fmla="*/ 0 w 433"/>
              <a:gd name="T1" fmla="*/ 9 h 403"/>
              <a:gd name="T2" fmla="*/ 2 w 433"/>
              <a:gd name="T3" fmla="*/ 7 h 403"/>
              <a:gd name="T4" fmla="*/ 4 w 433"/>
              <a:gd name="T5" fmla="*/ 7 h 403"/>
              <a:gd name="T6" fmla="*/ 5 w 433"/>
              <a:gd name="T7" fmla="*/ 5 h 403"/>
              <a:gd name="T8" fmla="*/ 6 w 433"/>
              <a:gd name="T9" fmla="*/ 5 h 403"/>
              <a:gd name="T10" fmla="*/ 6 w 433"/>
              <a:gd name="T11" fmla="*/ 5 h 403"/>
              <a:gd name="T12" fmla="*/ 7 w 433"/>
              <a:gd name="T13" fmla="*/ 5 h 403"/>
              <a:gd name="T14" fmla="*/ 8 w 433"/>
              <a:gd name="T15" fmla="*/ 3 h 403"/>
              <a:gd name="T16" fmla="*/ 8 w 433"/>
              <a:gd name="T17" fmla="*/ 1 h 403"/>
              <a:gd name="T18" fmla="*/ 9 w 433"/>
              <a:gd name="T19" fmla="*/ 1 h 403"/>
              <a:gd name="T20" fmla="*/ 9 w 433"/>
              <a:gd name="T21" fmla="*/ 0 h 403"/>
              <a:gd name="T22" fmla="*/ 9 w 433"/>
              <a:gd name="T23" fmla="*/ 0 h 403"/>
              <a:gd name="T24" fmla="*/ 10 w 433"/>
              <a:gd name="T25" fmla="*/ 2 h 403"/>
              <a:gd name="T26" fmla="*/ 9 w 433"/>
              <a:gd name="T27" fmla="*/ 4 h 403"/>
              <a:gd name="T28" fmla="*/ 9 w 433"/>
              <a:gd name="T29" fmla="*/ 5 h 403"/>
              <a:gd name="T30" fmla="*/ 9 w 433"/>
              <a:gd name="T31" fmla="*/ 7 h 403"/>
              <a:gd name="T32" fmla="*/ 8 w 433"/>
              <a:gd name="T33" fmla="*/ 8 h 403"/>
              <a:gd name="T34" fmla="*/ 8 w 433"/>
              <a:gd name="T35" fmla="*/ 7 h 403"/>
              <a:gd name="T36" fmla="*/ 7 w 433"/>
              <a:gd name="T37" fmla="*/ 8 h 403"/>
              <a:gd name="T38" fmla="*/ 5 w 433"/>
              <a:gd name="T39" fmla="*/ 8 h 403"/>
              <a:gd name="T40" fmla="*/ 5 w 433"/>
              <a:gd name="T41" fmla="*/ 9 h 403"/>
              <a:gd name="T42" fmla="*/ 4 w 433"/>
              <a:gd name="T43" fmla="*/ 9 h 403"/>
              <a:gd name="T44" fmla="*/ 4 w 433"/>
              <a:gd name="T45" fmla="*/ 8 h 403"/>
              <a:gd name="T46" fmla="*/ 0 w 433"/>
              <a:gd name="T47" fmla="*/ 9 h 40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33"/>
              <a:gd name="T73" fmla="*/ 0 h 403"/>
              <a:gd name="T74" fmla="*/ 433 w 433"/>
              <a:gd name="T75" fmla="*/ 403 h 40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33" h="403">
                <a:moveTo>
                  <a:pt x="0" y="378"/>
                </a:moveTo>
                <a:lnTo>
                  <a:pt x="80" y="305"/>
                </a:lnTo>
                <a:lnTo>
                  <a:pt x="188" y="305"/>
                </a:lnTo>
                <a:lnTo>
                  <a:pt x="232" y="212"/>
                </a:lnTo>
                <a:lnTo>
                  <a:pt x="250" y="204"/>
                </a:lnTo>
                <a:lnTo>
                  <a:pt x="252" y="239"/>
                </a:lnTo>
                <a:lnTo>
                  <a:pt x="299" y="204"/>
                </a:lnTo>
                <a:lnTo>
                  <a:pt x="343" y="138"/>
                </a:lnTo>
                <a:lnTo>
                  <a:pt x="360" y="21"/>
                </a:lnTo>
                <a:lnTo>
                  <a:pt x="394" y="25"/>
                </a:lnTo>
                <a:lnTo>
                  <a:pt x="385" y="0"/>
                </a:lnTo>
                <a:lnTo>
                  <a:pt x="406" y="1"/>
                </a:lnTo>
                <a:lnTo>
                  <a:pt x="433" y="97"/>
                </a:lnTo>
                <a:lnTo>
                  <a:pt x="394" y="166"/>
                </a:lnTo>
                <a:lnTo>
                  <a:pt x="394" y="227"/>
                </a:lnTo>
                <a:lnTo>
                  <a:pt x="367" y="319"/>
                </a:lnTo>
                <a:lnTo>
                  <a:pt x="346" y="332"/>
                </a:lnTo>
                <a:lnTo>
                  <a:pt x="345" y="297"/>
                </a:lnTo>
                <a:lnTo>
                  <a:pt x="284" y="347"/>
                </a:lnTo>
                <a:lnTo>
                  <a:pt x="232" y="327"/>
                </a:lnTo>
                <a:lnTo>
                  <a:pt x="235" y="368"/>
                </a:lnTo>
                <a:lnTo>
                  <a:pt x="188" y="403"/>
                </a:lnTo>
                <a:lnTo>
                  <a:pt x="177" y="345"/>
                </a:lnTo>
                <a:lnTo>
                  <a:pt x="0" y="378"/>
                </a:lnTo>
                <a:close/>
              </a:path>
            </a:pathLst>
          </a:custGeom>
          <a:solidFill>
            <a:srgbClr val="256885"/>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81" name="Freeform 366"/>
          <p:cNvSpPr/>
          <p:nvPr/>
        </p:nvSpPr>
        <p:spPr bwMode="auto">
          <a:xfrm>
            <a:off x="3728678" y="3223588"/>
            <a:ext cx="58404" cy="55275"/>
          </a:xfrm>
          <a:custGeom>
            <a:avLst/>
            <a:gdLst>
              <a:gd name="T0" fmla="*/ 0 w 88"/>
              <a:gd name="T1" fmla="*/ 1 h 73"/>
              <a:gd name="T2" fmla="*/ 1 w 88"/>
              <a:gd name="T3" fmla="*/ 2 h 73"/>
              <a:gd name="T4" fmla="*/ 2 w 88"/>
              <a:gd name="T5" fmla="*/ 1 h 73"/>
              <a:gd name="T6" fmla="*/ 2 w 88"/>
              <a:gd name="T7" fmla="*/ 0 h 73"/>
              <a:gd name="T8" fmla="*/ 0 w 88"/>
              <a:gd name="T9" fmla="*/ 1 h 73"/>
              <a:gd name="T10" fmla="*/ 0 60000 65536"/>
              <a:gd name="T11" fmla="*/ 0 60000 65536"/>
              <a:gd name="T12" fmla="*/ 0 60000 65536"/>
              <a:gd name="T13" fmla="*/ 0 60000 65536"/>
              <a:gd name="T14" fmla="*/ 0 60000 65536"/>
              <a:gd name="T15" fmla="*/ 0 w 88"/>
              <a:gd name="T16" fmla="*/ 0 h 73"/>
              <a:gd name="T17" fmla="*/ 88 w 88"/>
              <a:gd name="T18" fmla="*/ 73 h 73"/>
            </a:gdLst>
            <a:ahLst/>
            <a:cxnLst>
              <a:cxn ang="T10">
                <a:pos x="T0" y="T1"/>
              </a:cxn>
              <a:cxn ang="T11">
                <a:pos x="T2" y="T3"/>
              </a:cxn>
              <a:cxn ang="T12">
                <a:pos x="T4" y="T5"/>
              </a:cxn>
              <a:cxn ang="T13">
                <a:pos x="T6" y="T7"/>
              </a:cxn>
              <a:cxn ang="T14">
                <a:pos x="T8" y="T9"/>
              </a:cxn>
            </a:cxnLst>
            <a:rect l="T15" t="T16" r="T17" b="T18"/>
            <a:pathLst>
              <a:path w="88" h="73">
                <a:moveTo>
                  <a:pt x="0" y="37"/>
                </a:moveTo>
                <a:lnTo>
                  <a:pt x="33" y="73"/>
                </a:lnTo>
                <a:lnTo>
                  <a:pt x="83" y="46"/>
                </a:lnTo>
                <a:lnTo>
                  <a:pt x="88" y="0"/>
                </a:lnTo>
                <a:lnTo>
                  <a:pt x="0" y="37"/>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82" name="Freeform 367"/>
          <p:cNvSpPr/>
          <p:nvPr/>
        </p:nvSpPr>
        <p:spPr bwMode="auto">
          <a:xfrm>
            <a:off x="3917365" y="2962859"/>
            <a:ext cx="143763" cy="115516"/>
          </a:xfrm>
          <a:custGeom>
            <a:avLst/>
            <a:gdLst>
              <a:gd name="T0" fmla="*/ 0 w 226"/>
              <a:gd name="T1" fmla="*/ 4 h 214"/>
              <a:gd name="T2" fmla="*/ 0 w 226"/>
              <a:gd name="T3" fmla="*/ 5 h 214"/>
              <a:gd name="T4" fmla="*/ 1 w 226"/>
              <a:gd name="T5" fmla="*/ 5 h 214"/>
              <a:gd name="T6" fmla="*/ 1 w 226"/>
              <a:gd name="T7" fmla="*/ 4 h 214"/>
              <a:gd name="T8" fmla="*/ 3 w 226"/>
              <a:gd name="T9" fmla="*/ 4 h 214"/>
              <a:gd name="T10" fmla="*/ 3 w 226"/>
              <a:gd name="T11" fmla="*/ 3 h 214"/>
              <a:gd name="T12" fmla="*/ 5 w 226"/>
              <a:gd name="T13" fmla="*/ 3 h 214"/>
              <a:gd name="T14" fmla="*/ 5 w 226"/>
              <a:gd name="T15" fmla="*/ 2 h 214"/>
              <a:gd name="T16" fmla="*/ 5 w 226"/>
              <a:gd name="T17" fmla="*/ 1 h 214"/>
              <a:gd name="T18" fmla="*/ 3 w 226"/>
              <a:gd name="T19" fmla="*/ 1 h 214"/>
              <a:gd name="T20" fmla="*/ 2 w 226"/>
              <a:gd name="T21" fmla="*/ 0 h 214"/>
              <a:gd name="T22" fmla="*/ 1 w 226"/>
              <a:gd name="T23" fmla="*/ 3 h 214"/>
              <a:gd name="T24" fmla="*/ 1 w 226"/>
              <a:gd name="T25" fmla="*/ 3 h 214"/>
              <a:gd name="T26" fmla="*/ 0 w 226"/>
              <a:gd name="T27" fmla="*/ 4 h 2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6"/>
              <a:gd name="T43" fmla="*/ 0 h 214"/>
              <a:gd name="T44" fmla="*/ 226 w 226"/>
              <a:gd name="T45" fmla="*/ 214 h 2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6" h="214">
                <a:moveTo>
                  <a:pt x="0" y="153"/>
                </a:moveTo>
                <a:lnTo>
                  <a:pt x="10" y="214"/>
                </a:lnTo>
                <a:lnTo>
                  <a:pt x="51" y="192"/>
                </a:lnTo>
                <a:lnTo>
                  <a:pt x="23" y="155"/>
                </a:lnTo>
                <a:lnTo>
                  <a:pt x="133" y="188"/>
                </a:lnTo>
                <a:lnTo>
                  <a:pt x="157" y="138"/>
                </a:lnTo>
                <a:lnTo>
                  <a:pt x="226" y="120"/>
                </a:lnTo>
                <a:lnTo>
                  <a:pt x="202" y="86"/>
                </a:lnTo>
                <a:lnTo>
                  <a:pt x="211" y="58"/>
                </a:lnTo>
                <a:lnTo>
                  <a:pt x="150" y="62"/>
                </a:lnTo>
                <a:lnTo>
                  <a:pt x="80" y="0"/>
                </a:lnTo>
                <a:lnTo>
                  <a:pt x="54" y="122"/>
                </a:lnTo>
                <a:lnTo>
                  <a:pt x="22" y="115"/>
                </a:lnTo>
                <a:lnTo>
                  <a:pt x="0" y="153"/>
                </a:lnTo>
                <a:close/>
              </a:path>
            </a:pathLst>
          </a:custGeom>
          <a:solidFill>
            <a:srgbClr val="256885"/>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83" name="Freeform 368"/>
          <p:cNvSpPr/>
          <p:nvPr/>
        </p:nvSpPr>
        <p:spPr bwMode="auto">
          <a:xfrm>
            <a:off x="3539990" y="3021968"/>
            <a:ext cx="152748" cy="143921"/>
          </a:xfrm>
          <a:custGeom>
            <a:avLst/>
            <a:gdLst>
              <a:gd name="T0" fmla="*/ 0 w 240"/>
              <a:gd name="T1" fmla="*/ 3 h 268"/>
              <a:gd name="T2" fmla="*/ 1 w 240"/>
              <a:gd name="T3" fmla="*/ 4 h 268"/>
              <a:gd name="T4" fmla="*/ 0 w 240"/>
              <a:gd name="T5" fmla="*/ 6 h 268"/>
              <a:gd name="T6" fmla="*/ 2 w 240"/>
              <a:gd name="T7" fmla="*/ 6 h 268"/>
              <a:gd name="T8" fmla="*/ 3 w 240"/>
              <a:gd name="T9" fmla="*/ 5 h 268"/>
              <a:gd name="T10" fmla="*/ 3 w 240"/>
              <a:gd name="T11" fmla="*/ 4 h 268"/>
              <a:gd name="T12" fmla="*/ 5 w 240"/>
              <a:gd name="T13" fmla="*/ 2 h 268"/>
              <a:gd name="T14" fmla="*/ 5 w 240"/>
              <a:gd name="T15" fmla="*/ 1 h 268"/>
              <a:gd name="T16" fmla="*/ 5 w 240"/>
              <a:gd name="T17" fmla="*/ 0 h 268"/>
              <a:gd name="T18" fmla="*/ 5 w 240"/>
              <a:gd name="T19" fmla="*/ 0 h 268"/>
              <a:gd name="T20" fmla="*/ 3 w 240"/>
              <a:gd name="T21" fmla="*/ 1 h 268"/>
              <a:gd name="T22" fmla="*/ 3 w 240"/>
              <a:gd name="T23" fmla="*/ 2 h 268"/>
              <a:gd name="T24" fmla="*/ 2 w 240"/>
              <a:gd name="T25" fmla="*/ 1 h 268"/>
              <a:gd name="T26" fmla="*/ 0 w 240"/>
              <a:gd name="T27" fmla="*/ 3 h 26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0"/>
              <a:gd name="T43" fmla="*/ 0 h 268"/>
              <a:gd name="T44" fmla="*/ 240 w 240"/>
              <a:gd name="T45" fmla="*/ 268 h 26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0" h="268">
                <a:moveTo>
                  <a:pt x="0" y="151"/>
                </a:moveTo>
                <a:lnTo>
                  <a:pt x="43" y="173"/>
                </a:lnTo>
                <a:lnTo>
                  <a:pt x="15" y="251"/>
                </a:lnTo>
                <a:lnTo>
                  <a:pt x="84" y="268"/>
                </a:lnTo>
                <a:lnTo>
                  <a:pt x="155" y="223"/>
                </a:lnTo>
                <a:lnTo>
                  <a:pt x="122" y="159"/>
                </a:lnTo>
                <a:lnTo>
                  <a:pt x="202" y="101"/>
                </a:lnTo>
                <a:lnTo>
                  <a:pt x="240" y="24"/>
                </a:lnTo>
                <a:lnTo>
                  <a:pt x="237" y="13"/>
                </a:lnTo>
                <a:lnTo>
                  <a:pt x="223" y="0"/>
                </a:lnTo>
                <a:lnTo>
                  <a:pt x="147" y="50"/>
                </a:lnTo>
                <a:lnTo>
                  <a:pt x="147" y="77"/>
                </a:lnTo>
                <a:lnTo>
                  <a:pt x="94" y="68"/>
                </a:lnTo>
                <a:lnTo>
                  <a:pt x="0" y="151"/>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84" name="Freeform 369"/>
          <p:cNvSpPr/>
          <p:nvPr/>
        </p:nvSpPr>
        <p:spPr bwMode="auto">
          <a:xfrm>
            <a:off x="3584913" y="3126750"/>
            <a:ext cx="80867" cy="115516"/>
          </a:xfrm>
          <a:custGeom>
            <a:avLst/>
            <a:gdLst>
              <a:gd name="T0" fmla="*/ 0 w 128"/>
              <a:gd name="T1" fmla="*/ 5 h 212"/>
              <a:gd name="T2" fmla="*/ 0 w 128"/>
              <a:gd name="T3" fmla="*/ 1 h 212"/>
              <a:gd name="T4" fmla="*/ 2 w 128"/>
              <a:gd name="T5" fmla="*/ 0 h 212"/>
              <a:gd name="T6" fmla="*/ 3 w 128"/>
              <a:gd name="T7" fmla="*/ 3 h 212"/>
              <a:gd name="T8" fmla="*/ 2 w 128"/>
              <a:gd name="T9" fmla="*/ 5 h 212"/>
              <a:gd name="T10" fmla="*/ 0 w 128"/>
              <a:gd name="T11" fmla="*/ 5 h 212"/>
              <a:gd name="T12" fmla="*/ 0 60000 65536"/>
              <a:gd name="T13" fmla="*/ 0 60000 65536"/>
              <a:gd name="T14" fmla="*/ 0 60000 65536"/>
              <a:gd name="T15" fmla="*/ 0 60000 65536"/>
              <a:gd name="T16" fmla="*/ 0 60000 65536"/>
              <a:gd name="T17" fmla="*/ 0 60000 65536"/>
              <a:gd name="T18" fmla="*/ 0 w 128"/>
              <a:gd name="T19" fmla="*/ 0 h 212"/>
              <a:gd name="T20" fmla="*/ 128 w 128"/>
              <a:gd name="T21" fmla="*/ 212 h 212"/>
            </a:gdLst>
            <a:ahLst/>
            <a:cxnLst>
              <a:cxn ang="T12">
                <a:pos x="T0" y="T1"/>
              </a:cxn>
              <a:cxn ang="T13">
                <a:pos x="T2" y="T3"/>
              </a:cxn>
              <a:cxn ang="T14">
                <a:pos x="T4" y="T5"/>
              </a:cxn>
              <a:cxn ang="T15">
                <a:pos x="T6" y="T7"/>
              </a:cxn>
              <a:cxn ang="T16">
                <a:pos x="T8" y="T9"/>
              </a:cxn>
              <a:cxn ang="T17">
                <a:pos x="T10" y="T11"/>
              </a:cxn>
            </a:cxnLst>
            <a:rect l="T18" t="T19" r="T20" b="T21"/>
            <a:pathLst>
              <a:path w="128" h="212">
                <a:moveTo>
                  <a:pt x="0" y="212"/>
                </a:moveTo>
                <a:lnTo>
                  <a:pt x="13" y="45"/>
                </a:lnTo>
                <a:lnTo>
                  <a:pt x="84" y="0"/>
                </a:lnTo>
                <a:lnTo>
                  <a:pt x="128" y="129"/>
                </a:lnTo>
                <a:lnTo>
                  <a:pt x="82" y="189"/>
                </a:lnTo>
                <a:lnTo>
                  <a:pt x="0" y="212"/>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85" name="Freeform 370"/>
          <p:cNvSpPr/>
          <p:nvPr/>
        </p:nvSpPr>
        <p:spPr bwMode="auto">
          <a:xfrm>
            <a:off x="2949210" y="3466680"/>
            <a:ext cx="175211" cy="198838"/>
          </a:xfrm>
          <a:custGeom>
            <a:avLst/>
            <a:gdLst>
              <a:gd name="T0" fmla="*/ 0 w 274"/>
              <a:gd name="T1" fmla="*/ 2 h 369"/>
              <a:gd name="T2" fmla="*/ 1 w 274"/>
              <a:gd name="T3" fmla="*/ 3 h 369"/>
              <a:gd name="T4" fmla="*/ 1 w 274"/>
              <a:gd name="T5" fmla="*/ 5 h 369"/>
              <a:gd name="T6" fmla="*/ 3 w 274"/>
              <a:gd name="T7" fmla="*/ 4 h 369"/>
              <a:gd name="T8" fmla="*/ 4 w 274"/>
              <a:gd name="T9" fmla="*/ 5 h 369"/>
              <a:gd name="T10" fmla="*/ 5 w 274"/>
              <a:gd name="T11" fmla="*/ 7 h 369"/>
              <a:gd name="T12" fmla="*/ 4 w 274"/>
              <a:gd name="T13" fmla="*/ 9 h 369"/>
              <a:gd name="T14" fmla="*/ 6 w 274"/>
              <a:gd name="T15" fmla="*/ 8 h 369"/>
              <a:gd name="T16" fmla="*/ 5 w 274"/>
              <a:gd name="T17" fmla="*/ 5 h 369"/>
              <a:gd name="T18" fmla="*/ 3 w 274"/>
              <a:gd name="T19" fmla="*/ 3 h 369"/>
              <a:gd name="T20" fmla="*/ 4 w 274"/>
              <a:gd name="T21" fmla="*/ 2 h 369"/>
              <a:gd name="T22" fmla="*/ 3 w 274"/>
              <a:gd name="T23" fmla="*/ 1 h 369"/>
              <a:gd name="T24" fmla="*/ 2 w 274"/>
              <a:gd name="T25" fmla="*/ 0 h 369"/>
              <a:gd name="T26" fmla="*/ 1 w 274"/>
              <a:gd name="T27" fmla="*/ 0 h 369"/>
              <a:gd name="T28" fmla="*/ 1 w 274"/>
              <a:gd name="T29" fmla="*/ 1 h 369"/>
              <a:gd name="T30" fmla="*/ 1 w 274"/>
              <a:gd name="T31" fmla="*/ 1 h 369"/>
              <a:gd name="T32" fmla="*/ 0 w 274"/>
              <a:gd name="T33" fmla="*/ 2 h 3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4"/>
              <a:gd name="T52" fmla="*/ 0 h 369"/>
              <a:gd name="T53" fmla="*/ 274 w 274"/>
              <a:gd name="T54" fmla="*/ 369 h 36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4" h="369">
                <a:moveTo>
                  <a:pt x="0" y="79"/>
                </a:moveTo>
                <a:lnTo>
                  <a:pt x="36" y="132"/>
                </a:lnTo>
                <a:lnTo>
                  <a:pt x="25" y="223"/>
                </a:lnTo>
                <a:lnTo>
                  <a:pt x="123" y="184"/>
                </a:lnTo>
                <a:lnTo>
                  <a:pt x="160" y="223"/>
                </a:lnTo>
                <a:lnTo>
                  <a:pt x="198" y="313"/>
                </a:lnTo>
                <a:lnTo>
                  <a:pt x="188" y="369"/>
                </a:lnTo>
                <a:lnTo>
                  <a:pt x="274" y="353"/>
                </a:lnTo>
                <a:lnTo>
                  <a:pt x="231" y="234"/>
                </a:lnTo>
                <a:lnTo>
                  <a:pt x="138" y="147"/>
                </a:lnTo>
                <a:lnTo>
                  <a:pt x="165" y="94"/>
                </a:lnTo>
                <a:lnTo>
                  <a:pt x="112" y="67"/>
                </a:lnTo>
                <a:lnTo>
                  <a:pt x="73" y="0"/>
                </a:lnTo>
                <a:lnTo>
                  <a:pt x="50" y="1"/>
                </a:lnTo>
                <a:lnTo>
                  <a:pt x="52" y="48"/>
                </a:lnTo>
                <a:lnTo>
                  <a:pt x="36" y="36"/>
                </a:lnTo>
                <a:lnTo>
                  <a:pt x="0" y="79"/>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86" name="Freeform 371"/>
          <p:cNvSpPr/>
          <p:nvPr/>
        </p:nvSpPr>
        <p:spPr bwMode="auto">
          <a:xfrm>
            <a:off x="640017" y="2821020"/>
            <a:ext cx="11232" cy="55275"/>
          </a:xfrm>
          <a:custGeom>
            <a:avLst/>
            <a:gdLst>
              <a:gd name="T0" fmla="*/ 0 w 18"/>
              <a:gd name="T1" fmla="*/ 1 h 38"/>
              <a:gd name="T2" fmla="*/ 0 w 18"/>
              <a:gd name="T3" fmla="*/ 0 h 38"/>
              <a:gd name="T4" fmla="*/ 0 w 18"/>
              <a:gd name="T5" fmla="*/ 1 h 38"/>
              <a:gd name="T6" fmla="*/ 0 w 18"/>
              <a:gd name="T7" fmla="*/ 1 h 38"/>
              <a:gd name="T8" fmla="*/ 0 60000 65536"/>
              <a:gd name="T9" fmla="*/ 0 60000 65536"/>
              <a:gd name="T10" fmla="*/ 0 60000 65536"/>
              <a:gd name="T11" fmla="*/ 0 60000 65536"/>
              <a:gd name="T12" fmla="*/ 0 w 18"/>
              <a:gd name="T13" fmla="*/ 0 h 38"/>
              <a:gd name="T14" fmla="*/ 18 w 18"/>
              <a:gd name="T15" fmla="*/ 38 h 38"/>
            </a:gdLst>
            <a:ahLst/>
            <a:cxnLst>
              <a:cxn ang="T8">
                <a:pos x="T0" y="T1"/>
              </a:cxn>
              <a:cxn ang="T9">
                <a:pos x="T2" y="T3"/>
              </a:cxn>
              <a:cxn ang="T10">
                <a:pos x="T4" y="T5"/>
              </a:cxn>
              <a:cxn ang="T11">
                <a:pos x="T6" y="T7"/>
              </a:cxn>
            </a:cxnLst>
            <a:rect l="T12" t="T13" r="T14" b="T15"/>
            <a:pathLst>
              <a:path w="18" h="38">
                <a:moveTo>
                  <a:pt x="0" y="30"/>
                </a:moveTo>
                <a:lnTo>
                  <a:pt x="13" y="0"/>
                </a:lnTo>
                <a:lnTo>
                  <a:pt x="18" y="38"/>
                </a:lnTo>
                <a:lnTo>
                  <a:pt x="0" y="30"/>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87" name="Freeform 372"/>
          <p:cNvSpPr/>
          <p:nvPr/>
        </p:nvSpPr>
        <p:spPr bwMode="auto">
          <a:xfrm>
            <a:off x="2949210" y="3805578"/>
            <a:ext cx="92099" cy="119303"/>
          </a:xfrm>
          <a:custGeom>
            <a:avLst/>
            <a:gdLst>
              <a:gd name="T0" fmla="*/ 0 w 142"/>
              <a:gd name="T1" fmla="*/ 0 h 221"/>
              <a:gd name="T2" fmla="*/ 1 w 142"/>
              <a:gd name="T3" fmla="*/ 0 h 221"/>
              <a:gd name="T4" fmla="*/ 1 w 142"/>
              <a:gd name="T5" fmla="*/ 1 h 221"/>
              <a:gd name="T6" fmla="*/ 2 w 142"/>
              <a:gd name="T7" fmla="*/ 0 h 221"/>
              <a:gd name="T8" fmla="*/ 3 w 142"/>
              <a:gd name="T9" fmla="*/ 1 h 221"/>
              <a:gd name="T10" fmla="*/ 3 w 142"/>
              <a:gd name="T11" fmla="*/ 5 h 221"/>
              <a:gd name="T12" fmla="*/ 3 w 142"/>
              <a:gd name="T13" fmla="*/ 5 h 221"/>
              <a:gd name="T14" fmla="*/ 1 w 142"/>
              <a:gd name="T15" fmla="*/ 4 h 221"/>
              <a:gd name="T16" fmla="*/ 0 w 142"/>
              <a:gd name="T17" fmla="*/ 0 h 2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
              <a:gd name="T28" fmla="*/ 0 h 221"/>
              <a:gd name="T29" fmla="*/ 142 w 142"/>
              <a:gd name="T30" fmla="*/ 221 h 2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 h="221">
                <a:moveTo>
                  <a:pt x="0" y="0"/>
                </a:moveTo>
                <a:lnTo>
                  <a:pt x="29" y="0"/>
                </a:lnTo>
                <a:lnTo>
                  <a:pt x="38" y="41"/>
                </a:lnTo>
                <a:lnTo>
                  <a:pt x="73" y="15"/>
                </a:lnTo>
                <a:lnTo>
                  <a:pt x="122" y="65"/>
                </a:lnTo>
                <a:lnTo>
                  <a:pt x="142" y="221"/>
                </a:lnTo>
                <a:lnTo>
                  <a:pt x="141" y="221"/>
                </a:lnTo>
                <a:lnTo>
                  <a:pt x="42" y="156"/>
                </a:lnTo>
                <a:lnTo>
                  <a:pt x="0" y="0"/>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88" name="Freeform 373"/>
          <p:cNvSpPr/>
          <p:nvPr/>
        </p:nvSpPr>
        <p:spPr bwMode="auto">
          <a:xfrm>
            <a:off x="3180582" y="3792098"/>
            <a:ext cx="231369" cy="143921"/>
          </a:xfrm>
          <a:custGeom>
            <a:avLst/>
            <a:gdLst>
              <a:gd name="T0" fmla="*/ 0 w 362"/>
              <a:gd name="T1" fmla="*/ 6 h 264"/>
              <a:gd name="T2" fmla="*/ 1 w 362"/>
              <a:gd name="T3" fmla="*/ 6 h 264"/>
              <a:gd name="T4" fmla="*/ 3 w 362"/>
              <a:gd name="T5" fmla="*/ 6 h 264"/>
              <a:gd name="T6" fmla="*/ 4 w 362"/>
              <a:gd name="T7" fmla="*/ 6 h 264"/>
              <a:gd name="T8" fmla="*/ 5 w 362"/>
              <a:gd name="T9" fmla="*/ 3 h 264"/>
              <a:gd name="T10" fmla="*/ 7 w 362"/>
              <a:gd name="T11" fmla="*/ 3 h 264"/>
              <a:gd name="T12" fmla="*/ 8 w 362"/>
              <a:gd name="T13" fmla="*/ 2 h 264"/>
              <a:gd name="T14" fmla="*/ 7 w 362"/>
              <a:gd name="T15" fmla="*/ 1 h 264"/>
              <a:gd name="T16" fmla="*/ 7 w 362"/>
              <a:gd name="T17" fmla="*/ 0 h 264"/>
              <a:gd name="T18" fmla="*/ 5 w 362"/>
              <a:gd name="T19" fmla="*/ 2 h 264"/>
              <a:gd name="T20" fmla="*/ 4 w 362"/>
              <a:gd name="T21" fmla="*/ 3 h 264"/>
              <a:gd name="T22" fmla="*/ 4 w 362"/>
              <a:gd name="T23" fmla="*/ 3 h 264"/>
              <a:gd name="T24" fmla="*/ 3 w 362"/>
              <a:gd name="T25" fmla="*/ 4 h 264"/>
              <a:gd name="T26" fmla="*/ 2 w 362"/>
              <a:gd name="T27" fmla="*/ 4 h 264"/>
              <a:gd name="T28" fmla="*/ 1 w 362"/>
              <a:gd name="T29" fmla="*/ 6 h 264"/>
              <a:gd name="T30" fmla="*/ 0 w 362"/>
              <a:gd name="T31" fmla="*/ 6 h 2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2"/>
              <a:gd name="T49" fmla="*/ 0 h 264"/>
              <a:gd name="T50" fmla="*/ 362 w 362"/>
              <a:gd name="T51" fmla="*/ 264 h 2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2" h="264">
                <a:moveTo>
                  <a:pt x="0" y="235"/>
                </a:moveTo>
                <a:lnTo>
                  <a:pt x="33" y="264"/>
                </a:lnTo>
                <a:lnTo>
                  <a:pt x="143" y="253"/>
                </a:lnTo>
                <a:lnTo>
                  <a:pt x="182" y="238"/>
                </a:lnTo>
                <a:lnTo>
                  <a:pt x="234" y="115"/>
                </a:lnTo>
                <a:lnTo>
                  <a:pt x="299" y="120"/>
                </a:lnTo>
                <a:lnTo>
                  <a:pt x="362" y="78"/>
                </a:lnTo>
                <a:lnTo>
                  <a:pt x="304" y="45"/>
                </a:lnTo>
                <a:lnTo>
                  <a:pt x="284" y="0"/>
                </a:lnTo>
                <a:lnTo>
                  <a:pt x="210" y="82"/>
                </a:lnTo>
                <a:lnTo>
                  <a:pt x="185" y="128"/>
                </a:lnTo>
                <a:lnTo>
                  <a:pt x="163" y="103"/>
                </a:lnTo>
                <a:lnTo>
                  <a:pt x="120" y="168"/>
                </a:lnTo>
                <a:lnTo>
                  <a:pt x="70" y="177"/>
                </a:lnTo>
                <a:lnTo>
                  <a:pt x="56" y="238"/>
                </a:lnTo>
                <a:lnTo>
                  <a:pt x="0" y="235"/>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89" name="Freeform 374"/>
          <p:cNvSpPr/>
          <p:nvPr/>
        </p:nvSpPr>
        <p:spPr bwMode="auto">
          <a:xfrm>
            <a:off x="2643714" y="2757355"/>
            <a:ext cx="774973" cy="316245"/>
          </a:xfrm>
          <a:custGeom>
            <a:avLst/>
            <a:gdLst>
              <a:gd name="T0" fmla="*/ 0 w 1209"/>
              <a:gd name="T1" fmla="*/ 4 h 587"/>
              <a:gd name="T2" fmla="*/ 1 w 1209"/>
              <a:gd name="T3" fmla="*/ 6 h 587"/>
              <a:gd name="T4" fmla="*/ 2 w 1209"/>
              <a:gd name="T5" fmla="*/ 6 h 587"/>
              <a:gd name="T6" fmla="*/ 3 w 1209"/>
              <a:gd name="T7" fmla="*/ 9 h 587"/>
              <a:gd name="T8" fmla="*/ 7 w 1209"/>
              <a:gd name="T9" fmla="*/ 10 h 587"/>
              <a:gd name="T10" fmla="*/ 8 w 1209"/>
              <a:gd name="T11" fmla="*/ 12 h 587"/>
              <a:gd name="T12" fmla="*/ 11 w 1209"/>
              <a:gd name="T13" fmla="*/ 12 h 587"/>
              <a:gd name="T14" fmla="*/ 15 w 1209"/>
              <a:gd name="T15" fmla="*/ 14 h 587"/>
              <a:gd name="T16" fmla="*/ 20 w 1209"/>
              <a:gd name="T17" fmla="*/ 12 h 587"/>
              <a:gd name="T18" fmla="*/ 21 w 1209"/>
              <a:gd name="T19" fmla="*/ 11 h 587"/>
              <a:gd name="T20" fmla="*/ 21 w 1209"/>
              <a:gd name="T21" fmla="*/ 9 h 587"/>
              <a:gd name="T22" fmla="*/ 23 w 1209"/>
              <a:gd name="T23" fmla="*/ 10 h 587"/>
              <a:gd name="T24" fmla="*/ 26 w 1209"/>
              <a:gd name="T25" fmla="*/ 7 h 587"/>
              <a:gd name="T26" fmla="*/ 28 w 1209"/>
              <a:gd name="T27" fmla="*/ 7 h 587"/>
              <a:gd name="T28" fmla="*/ 27 w 1209"/>
              <a:gd name="T29" fmla="*/ 5 h 587"/>
              <a:gd name="T30" fmla="*/ 25 w 1209"/>
              <a:gd name="T31" fmla="*/ 6 h 587"/>
              <a:gd name="T32" fmla="*/ 25 w 1209"/>
              <a:gd name="T33" fmla="*/ 4 h 587"/>
              <a:gd name="T34" fmla="*/ 25 w 1209"/>
              <a:gd name="T35" fmla="*/ 3 h 587"/>
              <a:gd name="T36" fmla="*/ 24 w 1209"/>
              <a:gd name="T37" fmla="*/ 3 h 587"/>
              <a:gd name="T38" fmla="*/ 19 w 1209"/>
              <a:gd name="T39" fmla="*/ 4 h 587"/>
              <a:gd name="T40" fmla="*/ 16 w 1209"/>
              <a:gd name="T41" fmla="*/ 2 h 587"/>
              <a:gd name="T42" fmla="*/ 13 w 1209"/>
              <a:gd name="T43" fmla="*/ 2 h 587"/>
              <a:gd name="T44" fmla="*/ 13 w 1209"/>
              <a:gd name="T45" fmla="*/ 1 h 587"/>
              <a:gd name="T46" fmla="*/ 10 w 1209"/>
              <a:gd name="T47" fmla="*/ 0 h 587"/>
              <a:gd name="T48" fmla="*/ 9 w 1209"/>
              <a:gd name="T49" fmla="*/ 1 h 587"/>
              <a:gd name="T50" fmla="*/ 9 w 1209"/>
              <a:gd name="T51" fmla="*/ 3 h 587"/>
              <a:gd name="T52" fmla="*/ 4 w 1209"/>
              <a:gd name="T53" fmla="*/ 2 h 587"/>
              <a:gd name="T54" fmla="*/ 0 w 1209"/>
              <a:gd name="T55" fmla="*/ 4 h 58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209"/>
              <a:gd name="T85" fmla="*/ 0 h 587"/>
              <a:gd name="T86" fmla="*/ 1209 w 1209"/>
              <a:gd name="T87" fmla="*/ 587 h 58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209" h="587">
                <a:moveTo>
                  <a:pt x="0" y="184"/>
                </a:moveTo>
                <a:lnTo>
                  <a:pt x="39" y="242"/>
                </a:lnTo>
                <a:lnTo>
                  <a:pt x="94" y="265"/>
                </a:lnTo>
                <a:lnTo>
                  <a:pt x="113" y="389"/>
                </a:lnTo>
                <a:lnTo>
                  <a:pt x="282" y="439"/>
                </a:lnTo>
                <a:lnTo>
                  <a:pt x="353" y="526"/>
                </a:lnTo>
                <a:lnTo>
                  <a:pt x="494" y="522"/>
                </a:lnTo>
                <a:lnTo>
                  <a:pt x="651" y="587"/>
                </a:lnTo>
                <a:lnTo>
                  <a:pt x="856" y="526"/>
                </a:lnTo>
                <a:lnTo>
                  <a:pt x="920" y="477"/>
                </a:lnTo>
                <a:lnTo>
                  <a:pt x="920" y="408"/>
                </a:lnTo>
                <a:lnTo>
                  <a:pt x="979" y="416"/>
                </a:lnTo>
                <a:lnTo>
                  <a:pt x="1110" y="318"/>
                </a:lnTo>
                <a:lnTo>
                  <a:pt x="1209" y="312"/>
                </a:lnTo>
                <a:lnTo>
                  <a:pt x="1162" y="238"/>
                </a:lnTo>
                <a:lnTo>
                  <a:pt x="1065" y="257"/>
                </a:lnTo>
                <a:lnTo>
                  <a:pt x="1064" y="174"/>
                </a:lnTo>
                <a:lnTo>
                  <a:pt x="1088" y="127"/>
                </a:lnTo>
                <a:lnTo>
                  <a:pt x="1018" y="115"/>
                </a:lnTo>
                <a:lnTo>
                  <a:pt x="838" y="167"/>
                </a:lnTo>
                <a:lnTo>
                  <a:pt x="677" y="90"/>
                </a:lnTo>
                <a:lnTo>
                  <a:pt x="576" y="101"/>
                </a:lnTo>
                <a:lnTo>
                  <a:pt x="539" y="39"/>
                </a:lnTo>
                <a:lnTo>
                  <a:pt x="439" y="0"/>
                </a:lnTo>
                <a:lnTo>
                  <a:pt x="386" y="42"/>
                </a:lnTo>
                <a:lnTo>
                  <a:pt x="383" y="126"/>
                </a:lnTo>
                <a:lnTo>
                  <a:pt x="153" y="89"/>
                </a:lnTo>
                <a:lnTo>
                  <a:pt x="0" y="184"/>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90" name="Freeform 375"/>
          <p:cNvSpPr/>
          <p:nvPr/>
        </p:nvSpPr>
        <p:spPr bwMode="auto">
          <a:xfrm>
            <a:off x="1769907" y="3414555"/>
            <a:ext cx="188689" cy="206411"/>
          </a:xfrm>
          <a:custGeom>
            <a:avLst/>
            <a:gdLst>
              <a:gd name="T0" fmla="*/ 0 w 294"/>
              <a:gd name="T1" fmla="*/ 6 h 383"/>
              <a:gd name="T2" fmla="*/ 1 w 294"/>
              <a:gd name="T3" fmla="*/ 9 h 383"/>
              <a:gd name="T4" fmla="*/ 3 w 294"/>
              <a:gd name="T5" fmla="*/ 9 h 383"/>
              <a:gd name="T6" fmla="*/ 5 w 294"/>
              <a:gd name="T7" fmla="*/ 6 h 383"/>
              <a:gd name="T8" fmla="*/ 5 w 294"/>
              <a:gd name="T9" fmla="*/ 5 h 383"/>
              <a:gd name="T10" fmla="*/ 7 w 294"/>
              <a:gd name="T11" fmla="*/ 3 h 383"/>
              <a:gd name="T12" fmla="*/ 7 w 294"/>
              <a:gd name="T13" fmla="*/ 3 h 383"/>
              <a:gd name="T14" fmla="*/ 6 w 294"/>
              <a:gd name="T15" fmla="*/ 1 h 383"/>
              <a:gd name="T16" fmla="*/ 4 w 294"/>
              <a:gd name="T17" fmla="*/ 0 h 383"/>
              <a:gd name="T18" fmla="*/ 3 w 294"/>
              <a:gd name="T19" fmla="*/ 0 h 383"/>
              <a:gd name="T20" fmla="*/ 4 w 294"/>
              <a:gd name="T21" fmla="*/ 1 h 383"/>
              <a:gd name="T22" fmla="*/ 3 w 294"/>
              <a:gd name="T23" fmla="*/ 2 h 383"/>
              <a:gd name="T24" fmla="*/ 3 w 294"/>
              <a:gd name="T25" fmla="*/ 3 h 383"/>
              <a:gd name="T26" fmla="*/ 3 w 294"/>
              <a:gd name="T27" fmla="*/ 5 h 383"/>
              <a:gd name="T28" fmla="*/ 0 w 294"/>
              <a:gd name="T29" fmla="*/ 6 h 3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4"/>
              <a:gd name="T46" fmla="*/ 0 h 383"/>
              <a:gd name="T47" fmla="*/ 294 w 294"/>
              <a:gd name="T48" fmla="*/ 383 h 38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4" h="383">
                <a:moveTo>
                  <a:pt x="0" y="270"/>
                </a:moveTo>
                <a:lnTo>
                  <a:pt x="40" y="383"/>
                </a:lnTo>
                <a:lnTo>
                  <a:pt x="109" y="364"/>
                </a:lnTo>
                <a:lnTo>
                  <a:pt x="218" y="269"/>
                </a:lnTo>
                <a:lnTo>
                  <a:pt x="217" y="223"/>
                </a:lnTo>
                <a:lnTo>
                  <a:pt x="289" y="139"/>
                </a:lnTo>
                <a:lnTo>
                  <a:pt x="294" y="114"/>
                </a:lnTo>
                <a:lnTo>
                  <a:pt x="255" y="64"/>
                </a:lnTo>
                <a:lnTo>
                  <a:pt x="164" y="0"/>
                </a:lnTo>
                <a:lnTo>
                  <a:pt x="141" y="1"/>
                </a:lnTo>
                <a:lnTo>
                  <a:pt x="153" y="36"/>
                </a:lnTo>
                <a:lnTo>
                  <a:pt x="122" y="101"/>
                </a:lnTo>
                <a:lnTo>
                  <a:pt x="141" y="134"/>
                </a:lnTo>
                <a:lnTo>
                  <a:pt x="111" y="226"/>
                </a:lnTo>
                <a:lnTo>
                  <a:pt x="0" y="270"/>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91" name="Freeform 376"/>
          <p:cNvSpPr/>
          <p:nvPr/>
        </p:nvSpPr>
        <p:spPr bwMode="auto">
          <a:xfrm>
            <a:off x="2457272" y="3315641"/>
            <a:ext cx="193181" cy="98471"/>
          </a:xfrm>
          <a:custGeom>
            <a:avLst/>
            <a:gdLst>
              <a:gd name="T0" fmla="*/ 0 w 305"/>
              <a:gd name="T1" fmla="*/ 2 h 184"/>
              <a:gd name="T2" fmla="*/ 1 w 305"/>
              <a:gd name="T3" fmla="*/ 0 h 184"/>
              <a:gd name="T4" fmla="*/ 4 w 305"/>
              <a:gd name="T5" fmla="*/ 1 h 184"/>
              <a:gd name="T6" fmla="*/ 5 w 305"/>
              <a:gd name="T7" fmla="*/ 3 h 184"/>
              <a:gd name="T8" fmla="*/ 7 w 305"/>
              <a:gd name="T9" fmla="*/ 3 h 184"/>
              <a:gd name="T10" fmla="*/ 7 w 305"/>
              <a:gd name="T11" fmla="*/ 4 h 184"/>
              <a:gd name="T12" fmla="*/ 2 w 305"/>
              <a:gd name="T13" fmla="*/ 3 h 184"/>
              <a:gd name="T14" fmla="*/ 0 w 305"/>
              <a:gd name="T15" fmla="*/ 2 h 184"/>
              <a:gd name="T16" fmla="*/ 0 60000 65536"/>
              <a:gd name="T17" fmla="*/ 0 60000 65536"/>
              <a:gd name="T18" fmla="*/ 0 60000 65536"/>
              <a:gd name="T19" fmla="*/ 0 60000 65536"/>
              <a:gd name="T20" fmla="*/ 0 60000 65536"/>
              <a:gd name="T21" fmla="*/ 0 60000 65536"/>
              <a:gd name="T22" fmla="*/ 0 60000 65536"/>
              <a:gd name="T23" fmla="*/ 0 60000 65536"/>
              <a:gd name="T24" fmla="*/ 0 w 305"/>
              <a:gd name="T25" fmla="*/ 0 h 184"/>
              <a:gd name="T26" fmla="*/ 305 w 305"/>
              <a:gd name="T27" fmla="*/ 184 h 1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5" h="184">
                <a:moveTo>
                  <a:pt x="0" y="72"/>
                </a:moveTo>
                <a:lnTo>
                  <a:pt x="39" y="0"/>
                </a:lnTo>
                <a:lnTo>
                  <a:pt x="158" y="46"/>
                </a:lnTo>
                <a:lnTo>
                  <a:pt x="223" y="117"/>
                </a:lnTo>
                <a:lnTo>
                  <a:pt x="305" y="117"/>
                </a:lnTo>
                <a:lnTo>
                  <a:pt x="302" y="184"/>
                </a:lnTo>
                <a:lnTo>
                  <a:pt x="102" y="141"/>
                </a:lnTo>
                <a:lnTo>
                  <a:pt x="0" y="72"/>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92" name="Freeform 377"/>
          <p:cNvSpPr/>
          <p:nvPr/>
        </p:nvSpPr>
        <p:spPr bwMode="auto">
          <a:xfrm>
            <a:off x="583860" y="2764633"/>
            <a:ext cx="87605" cy="81429"/>
          </a:xfrm>
          <a:custGeom>
            <a:avLst/>
            <a:gdLst>
              <a:gd name="T0" fmla="*/ 0 w 138"/>
              <a:gd name="T1" fmla="*/ 3 h 148"/>
              <a:gd name="T2" fmla="*/ 1 w 138"/>
              <a:gd name="T3" fmla="*/ 2 h 148"/>
              <a:gd name="T4" fmla="*/ 1 w 138"/>
              <a:gd name="T5" fmla="*/ 2 h 148"/>
              <a:gd name="T6" fmla="*/ 1 w 138"/>
              <a:gd name="T7" fmla="*/ 1 h 148"/>
              <a:gd name="T8" fmla="*/ 2 w 138"/>
              <a:gd name="T9" fmla="*/ 1 h 148"/>
              <a:gd name="T10" fmla="*/ 2 w 138"/>
              <a:gd name="T11" fmla="*/ 0 h 148"/>
              <a:gd name="T12" fmla="*/ 3 w 138"/>
              <a:gd name="T13" fmla="*/ 0 h 148"/>
              <a:gd name="T14" fmla="*/ 3 w 138"/>
              <a:gd name="T15" fmla="*/ 1 h 148"/>
              <a:gd name="T16" fmla="*/ 2 w 138"/>
              <a:gd name="T17" fmla="*/ 2 h 148"/>
              <a:gd name="T18" fmla="*/ 2 w 138"/>
              <a:gd name="T19" fmla="*/ 3 h 148"/>
              <a:gd name="T20" fmla="*/ 1 w 138"/>
              <a:gd name="T21" fmla="*/ 3 h 148"/>
              <a:gd name="T22" fmla="*/ 0 w 138"/>
              <a:gd name="T23" fmla="*/ 3 h 1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8"/>
              <a:gd name="T37" fmla="*/ 0 h 148"/>
              <a:gd name="T38" fmla="*/ 138 w 138"/>
              <a:gd name="T39" fmla="*/ 148 h 1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8" h="148">
                <a:moveTo>
                  <a:pt x="0" y="111"/>
                </a:moveTo>
                <a:lnTo>
                  <a:pt x="54" y="92"/>
                </a:lnTo>
                <a:lnTo>
                  <a:pt x="29" y="76"/>
                </a:lnTo>
                <a:lnTo>
                  <a:pt x="53" y="23"/>
                </a:lnTo>
                <a:lnTo>
                  <a:pt x="75" y="57"/>
                </a:lnTo>
                <a:lnTo>
                  <a:pt x="76" y="0"/>
                </a:lnTo>
                <a:lnTo>
                  <a:pt x="138" y="0"/>
                </a:lnTo>
                <a:lnTo>
                  <a:pt x="134" y="57"/>
                </a:lnTo>
                <a:lnTo>
                  <a:pt x="93" y="79"/>
                </a:lnTo>
                <a:lnTo>
                  <a:pt x="95" y="148"/>
                </a:lnTo>
                <a:lnTo>
                  <a:pt x="57" y="106"/>
                </a:lnTo>
                <a:lnTo>
                  <a:pt x="0" y="111"/>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93" name="Freeform 378"/>
          <p:cNvSpPr/>
          <p:nvPr/>
        </p:nvSpPr>
        <p:spPr bwMode="auto">
          <a:xfrm>
            <a:off x="4566547" y="4786821"/>
            <a:ext cx="190935" cy="172326"/>
          </a:xfrm>
          <a:custGeom>
            <a:avLst/>
            <a:gdLst>
              <a:gd name="T0" fmla="*/ 0 w 298"/>
              <a:gd name="T1" fmla="*/ 6 h 322"/>
              <a:gd name="T2" fmla="*/ 1 w 298"/>
              <a:gd name="T3" fmla="*/ 4 h 322"/>
              <a:gd name="T4" fmla="*/ 4 w 298"/>
              <a:gd name="T5" fmla="*/ 3 h 322"/>
              <a:gd name="T6" fmla="*/ 5 w 298"/>
              <a:gd name="T7" fmla="*/ 0 h 322"/>
              <a:gd name="T8" fmla="*/ 6 w 298"/>
              <a:gd name="T9" fmla="*/ 1 h 322"/>
              <a:gd name="T10" fmla="*/ 7 w 298"/>
              <a:gd name="T11" fmla="*/ 0 h 322"/>
              <a:gd name="T12" fmla="*/ 7 w 298"/>
              <a:gd name="T13" fmla="*/ 1 h 322"/>
              <a:gd name="T14" fmla="*/ 6 w 298"/>
              <a:gd name="T15" fmla="*/ 3 h 322"/>
              <a:gd name="T16" fmla="*/ 6 w 298"/>
              <a:gd name="T17" fmla="*/ 4 h 322"/>
              <a:gd name="T18" fmla="*/ 4 w 298"/>
              <a:gd name="T19" fmla="*/ 4 h 322"/>
              <a:gd name="T20" fmla="*/ 4 w 298"/>
              <a:gd name="T21" fmla="*/ 6 h 322"/>
              <a:gd name="T22" fmla="*/ 2 w 298"/>
              <a:gd name="T23" fmla="*/ 7 h 322"/>
              <a:gd name="T24" fmla="*/ 0 w 298"/>
              <a:gd name="T25" fmla="*/ 6 h 3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8"/>
              <a:gd name="T40" fmla="*/ 0 h 322"/>
              <a:gd name="T41" fmla="*/ 298 w 298"/>
              <a:gd name="T42" fmla="*/ 322 h 3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8" h="322">
                <a:moveTo>
                  <a:pt x="0" y="281"/>
                </a:moveTo>
                <a:lnTo>
                  <a:pt x="63" y="182"/>
                </a:lnTo>
                <a:lnTo>
                  <a:pt x="172" y="109"/>
                </a:lnTo>
                <a:lnTo>
                  <a:pt x="223" y="0"/>
                </a:lnTo>
                <a:lnTo>
                  <a:pt x="256" y="32"/>
                </a:lnTo>
                <a:lnTo>
                  <a:pt x="293" y="17"/>
                </a:lnTo>
                <a:lnTo>
                  <a:pt x="298" y="55"/>
                </a:lnTo>
                <a:lnTo>
                  <a:pt x="242" y="134"/>
                </a:lnTo>
                <a:lnTo>
                  <a:pt x="252" y="167"/>
                </a:lnTo>
                <a:lnTo>
                  <a:pt x="190" y="180"/>
                </a:lnTo>
                <a:lnTo>
                  <a:pt x="161" y="289"/>
                </a:lnTo>
                <a:lnTo>
                  <a:pt x="96" y="322"/>
                </a:lnTo>
                <a:lnTo>
                  <a:pt x="0" y="281"/>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94" name="Freeform 379"/>
          <p:cNvSpPr/>
          <p:nvPr/>
        </p:nvSpPr>
        <p:spPr bwMode="auto">
          <a:xfrm>
            <a:off x="4717048" y="4640590"/>
            <a:ext cx="141517" cy="191263"/>
          </a:xfrm>
          <a:custGeom>
            <a:avLst/>
            <a:gdLst>
              <a:gd name="T0" fmla="*/ 0 w 221"/>
              <a:gd name="T1" fmla="*/ 0 h 353"/>
              <a:gd name="T2" fmla="*/ 1 w 221"/>
              <a:gd name="T3" fmla="*/ 1 h 353"/>
              <a:gd name="T4" fmla="*/ 2 w 221"/>
              <a:gd name="T5" fmla="*/ 3 h 353"/>
              <a:gd name="T6" fmla="*/ 3 w 221"/>
              <a:gd name="T7" fmla="*/ 3 h 353"/>
              <a:gd name="T8" fmla="*/ 3 w 221"/>
              <a:gd name="T9" fmla="*/ 3 h 353"/>
              <a:gd name="T10" fmla="*/ 3 w 221"/>
              <a:gd name="T11" fmla="*/ 4 h 353"/>
              <a:gd name="T12" fmla="*/ 5 w 221"/>
              <a:gd name="T13" fmla="*/ 4 h 353"/>
              <a:gd name="T14" fmla="*/ 5 w 221"/>
              <a:gd name="T15" fmla="*/ 5 h 353"/>
              <a:gd name="T16" fmla="*/ 4 w 221"/>
              <a:gd name="T17" fmla="*/ 6 h 353"/>
              <a:gd name="T18" fmla="*/ 3 w 221"/>
              <a:gd name="T19" fmla="*/ 8 h 353"/>
              <a:gd name="T20" fmla="*/ 2 w 221"/>
              <a:gd name="T21" fmla="*/ 8 h 353"/>
              <a:gd name="T22" fmla="*/ 2 w 221"/>
              <a:gd name="T23" fmla="*/ 7 h 353"/>
              <a:gd name="T24" fmla="*/ 1 w 221"/>
              <a:gd name="T25" fmla="*/ 6 h 353"/>
              <a:gd name="T26" fmla="*/ 2 w 221"/>
              <a:gd name="T27" fmla="*/ 4 h 353"/>
              <a:gd name="T28" fmla="*/ 2 w 221"/>
              <a:gd name="T29" fmla="*/ 3 h 353"/>
              <a:gd name="T30" fmla="*/ 0 w 221"/>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1"/>
              <a:gd name="T49" fmla="*/ 0 h 353"/>
              <a:gd name="T50" fmla="*/ 221 w 221"/>
              <a:gd name="T51" fmla="*/ 353 h 35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1" h="353">
                <a:moveTo>
                  <a:pt x="0" y="0"/>
                </a:moveTo>
                <a:lnTo>
                  <a:pt x="63" y="39"/>
                </a:lnTo>
                <a:lnTo>
                  <a:pt x="75" y="117"/>
                </a:lnTo>
                <a:lnTo>
                  <a:pt x="104" y="139"/>
                </a:lnTo>
                <a:lnTo>
                  <a:pt x="119" y="106"/>
                </a:lnTo>
                <a:lnTo>
                  <a:pt x="132" y="161"/>
                </a:lnTo>
                <a:lnTo>
                  <a:pt x="221" y="161"/>
                </a:lnTo>
                <a:lnTo>
                  <a:pt x="204" y="238"/>
                </a:lnTo>
                <a:lnTo>
                  <a:pt x="159" y="250"/>
                </a:lnTo>
                <a:lnTo>
                  <a:pt x="120" y="351"/>
                </a:lnTo>
                <a:lnTo>
                  <a:pt x="78" y="353"/>
                </a:lnTo>
                <a:lnTo>
                  <a:pt x="96" y="316"/>
                </a:lnTo>
                <a:lnTo>
                  <a:pt x="41" y="244"/>
                </a:lnTo>
                <a:lnTo>
                  <a:pt x="86" y="179"/>
                </a:lnTo>
                <a:lnTo>
                  <a:pt x="78" y="127"/>
                </a:lnTo>
                <a:lnTo>
                  <a:pt x="0" y="0"/>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95" name="Freeform 380"/>
          <p:cNvSpPr/>
          <p:nvPr/>
        </p:nvSpPr>
        <p:spPr bwMode="auto">
          <a:xfrm>
            <a:off x="622049" y="2142760"/>
            <a:ext cx="631209" cy="498040"/>
          </a:xfrm>
          <a:custGeom>
            <a:avLst/>
            <a:gdLst>
              <a:gd name="T0" fmla="*/ 0 w 989"/>
              <a:gd name="T1" fmla="*/ 17 h 922"/>
              <a:gd name="T2" fmla="*/ 2 w 989"/>
              <a:gd name="T3" fmla="*/ 17 h 922"/>
              <a:gd name="T4" fmla="*/ 1 w 989"/>
              <a:gd name="T5" fmla="*/ 18 h 922"/>
              <a:gd name="T6" fmla="*/ 2 w 989"/>
              <a:gd name="T7" fmla="*/ 18 h 922"/>
              <a:gd name="T8" fmla="*/ 1 w 989"/>
              <a:gd name="T9" fmla="*/ 19 h 922"/>
              <a:gd name="T10" fmla="*/ 3 w 989"/>
              <a:gd name="T11" fmla="*/ 21 h 922"/>
              <a:gd name="T12" fmla="*/ 5 w 989"/>
              <a:gd name="T13" fmla="*/ 19 h 922"/>
              <a:gd name="T14" fmla="*/ 7 w 989"/>
              <a:gd name="T15" fmla="*/ 19 h 922"/>
              <a:gd name="T16" fmla="*/ 7 w 989"/>
              <a:gd name="T17" fmla="*/ 17 h 922"/>
              <a:gd name="T18" fmla="*/ 6 w 989"/>
              <a:gd name="T19" fmla="*/ 13 h 922"/>
              <a:gd name="T20" fmla="*/ 8 w 989"/>
              <a:gd name="T21" fmla="*/ 11 h 922"/>
              <a:gd name="T22" fmla="*/ 10 w 989"/>
              <a:gd name="T23" fmla="*/ 7 h 922"/>
              <a:gd name="T24" fmla="*/ 11 w 989"/>
              <a:gd name="T25" fmla="*/ 5 h 922"/>
              <a:gd name="T26" fmla="*/ 13 w 989"/>
              <a:gd name="T27" fmla="*/ 5 h 922"/>
              <a:gd name="T28" fmla="*/ 14 w 989"/>
              <a:gd name="T29" fmla="*/ 4 h 922"/>
              <a:gd name="T30" fmla="*/ 15 w 989"/>
              <a:gd name="T31" fmla="*/ 4 h 922"/>
              <a:gd name="T32" fmla="*/ 18 w 989"/>
              <a:gd name="T33" fmla="*/ 4 h 922"/>
              <a:gd name="T34" fmla="*/ 20 w 989"/>
              <a:gd name="T35" fmla="*/ 2 h 922"/>
              <a:gd name="T36" fmla="*/ 21 w 989"/>
              <a:gd name="T37" fmla="*/ 4 h 922"/>
              <a:gd name="T38" fmla="*/ 22 w 989"/>
              <a:gd name="T39" fmla="*/ 3 h 922"/>
              <a:gd name="T40" fmla="*/ 21 w 989"/>
              <a:gd name="T41" fmla="*/ 2 h 922"/>
              <a:gd name="T42" fmla="*/ 21 w 989"/>
              <a:gd name="T43" fmla="*/ 0 h 922"/>
              <a:gd name="T44" fmla="*/ 20 w 989"/>
              <a:gd name="T45" fmla="*/ 0 h 922"/>
              <a:gd name="T46" fmla="*/ 19 w 989"/>
              <a:gd name="T47" fmla="*/ 1 h 922"/>
              <a:gd name="T48" fmla="*/ 19 w 989"/>
              <a:gd name="T49" fmla="*/ 0 h 922"/>
              <a:gd name="T50" fmla="*/ 18 w 989"/>
              <a:gd name="T51" fmla="*/ 0 h 922"/>
              <a:gd name="T52" fmla="*/ 16 w 989"/>
              <a:gd name="T53" fmla="*/ 2 h 922"/>
              <a:gd name="T54" fmla="*/ 15 w 989"/>
              <a:gd name="T55" fmla="*/ 3 h 922"/>
              <a:gd name="T56" fmla="*/ 13 w 989"/>
              <a:gd name="T57" fmla="*/ 3 h 922"/>
              <a:gd name="T58" fmla="*/ 13 w 989"/>
              <a:gd name="T59" fmla="*/ 3 h 922"/>
              <a:gd name="T60" fmla="*/ 13 w 989"/>
              <a:gd name="T61" fmla="*/ 3 h 922"/>
              <a:gd name="T62" fmla="*/ 11 w 989"/>
              <a:gd name="T63" fmla="*/ 4 h 922"/>
              <a:gd name="T64" fmla="*/ 11 w 989"/>
              <a:gd name="T65" fmla="*/ 5 h 922"/>
              <a:gd name="T66" fmla="*/ 9 w 989"/>
              <a:gd name="T67" fmla="*/ 6 h 922"/>
              <a:gd name="T68" fmla="*/ 7 w 989"/>
              <a:gd name="T69" fmla="*/ 8 h 922"/>
              <a:gd name="T70" fmla="*/ 4 w 989"/>
              <a:gd name="T71" fmla="*/ 13 h 922"/>
              <a:gd name="T72" fmla="*/ 5 w 989"/>
              <a:gd name="T73" fmla="*/ 13 h 922"/>
              <a:gd name="T74" fmla="*/ 2 w 989"/>
              <a:gd name="T75" fmla="*/ 14 h 922"/>
              <a:gd name="T76" fmla="*/ 1 w 989"/>
              <a:gd name="T77" fmla="*/ 15 h 922"/>
              <a:gd name="T78" fmla="*/ 0 w 989"/>
              <a:gd name="T79" fmla="*/ 15 h 922"/>
              <a:gd name="T80" fmla="*/ 0 w 989"/>
              <a:gd name="T81" fmla="*/ 16 h 9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89"/>
              <a:gd name="T124" fmla="*/ 0 h 922"/>
              <a:gd name="T125" fmla="*/ 989 w 989"/>
              <a:gd name="T126" fmla="*/ 922 h 92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89" h="922">
                <a:moveTo>
                  <a:pt x="0" y="688"/>
                </a:moveTo>
                <a:lnTo>
                  <a:pt x="4" y="727"/>
                </a:lnTo>
                <a:lnTo>
                  <a:pt x="91" y="702"/>
                </a:lnTo>
                <a:lnTo>
                  <a:pt x="97" y="717"/>
                </a:lnTo>
                <a:lnTo>
                  <a:pt x="3" y="741"/>
                </a:lnTo>
                <a:lnTo>
                  <a:pt x="27" y="757"/>
                </a:lnTo>
                <a:lnTo>
                  <a:pt x="17" y="807"/>
                </a:lnTo>
                <a:lnTo>
                  <a:pt x="80" y="764"/>
                </a:lnTo>
                <a:lnTo>
                  <a:pt x="12" y="834"/>
                </a:lnTo>
                <a:lnTo>
                  <a:pt x="50" y="834"/>
                </a:lnTo>
                <a:lnTo>
                  <a:pt x="27" y="895"/>
                </a:lnTo>
                <a:lnTo>
                  <a:pt x="121" y="922"/>
                </a:lnTo>
                <a:lnTo>
                  <a:pt x="196" y="863"/>
                </a:lnTo>
                <a:lnTo>
                  <a:pt x="213" y="809"/>
                </a:lnTo>
                <a:lnTo>
                  <a:pt x="235" y="863"/>
                </a:lnTo>
                <a:lnTo>
                  <a:pt x="281" y="795"/>
                </a:lnTo>
                <a:lnTo>
                  <a:pt x="270" y="737"/>
                </a:lnTo>
                <a:lnTo>
                  <a:pt x="292" y="712"/>
                </a:lnTo>
                <a:lnTo>
                  <a:pt x="270" y="685"/>
                </a:lnTo>
                <a:lnTo>
                  <a:pt x="277" y="553"/>
                </a:lnTo>
                <a:lnTo>
                  <a:pt x="344" y="523"/>
                </a:lnTo>
                <a:lnTo>
                  <a:pt x="332" y="483"/>
                </a:lnTo>
                <a:lnTo>
                  <a:pt x="364" y="381"/>
                </a:lnTo>
                <a:lnTo>
                  <a:pt x="431" y="309"/>
                </a:lnTo>
                <a:lnTo>
                  <a:pt x="443" y="249"/>
                </a:lnTo>
                <a:lnTo>
                  <a:pt x="488" y="238"/>
                </a:lnTo>
                <a:lnTo>
                  <a:pt x="505" y="198"/>
                </a:lnTo>
                <a:lnTo>
                  <a:pt x="573" y="207"/>
                </a:lnTo>
                <a:lnTo>
                  <a:pt x="574" y="159"/>
                </a:lnTo>
                <a:lnTo>
                  <a:pt x="593" y="159"/>
                </a:lnTo>
                <a:lnTo>
                  <a:pt x="620" y="138"/>
                </a:lnTo>
                <a:lnTo>
                  <a:pt x="665" y="180"/>
                </a:lnTo>
                <a:lnTo>
                  <a:pt x="744" y="188"/>
                </a:lnTo>
                <a:lnTo>
                  <a:pt x="789" y="162"/>
                </a:lnTo>
                <a:lnTo>
                  <a:pt x="801" y="100"/>
                </a:lnTo>
                <a:lnTo>
                  <a:pt x="877" y="83"/>
                </a:lnTo>
                <a:lnTo>
                  <a:pt x="917" y="108"/>
                </a:lnTo>
                <a:lnTo>
                  <a:pt x="912" y="159"/>
                </a:lnTo>
                <a:lnTo>
                  <a:pt x="986" y="100"/>
                </a:lnTo>
                <a:lnTo>
                  <a:pt x="941" y="109"/>
                </a:lnTo>
                <a:lnTo>
                  <a:pt x="952" y="96"/>
                </a:lnTo>
                <a:lnTo>
                  <a:pt x="900" y="79"/>
                </a:lnTo>
                <a:lnTo>
                  <a:pt x="989" y="51"/>
                </a:lnTo>
                <a:lnTo>
                  <a:pt x="917" y="16"/>
                </a:lnTo>
                <a:lnTo>
                  <a:pt x="872" y="51"/>
                </a:lnTo>
                <a:lnTo>
                  <a:pt x="896" y="4"/>
                </a:lnTo>
                <a:lnTo>
                  <a:pt x="861" y="0"/>
                </a:lnTo>
                <a:lnTo>
                  <a:pt x="838" y="51"/>
                </a:lnTo>
                <a:lnTo>
                  <a:pt x="823" y="55"/>
                </a:lnTo>
                <a:lnTo>
                  <a:pt x="823" y="10"/>
                </a:lnTo>
                <a:lnTo>
                  <a:pt x="761" y="83"/>
                </a:lnTo>
                <a:lnTo>
                  <a:pt x="792" y="17"/>
                </a:lnTo>
                <a:lnTo>
                  <a:pt x="761" y="8"/>
                </a:lnTo>
                <a:lnTo>
                  <a:pt x="693" y="88"/>
                </a:lnTo>
                <a:lnTo>
                  <a:pt x="630" y="62"/>
                </a:lnTo>
                <a:lnTo>
                  <a:pt x="646" y="108"/>
                </a:lnTo>
                <a:lnTo>
                  <a:pt x="620" y="83"/>
                </a:lnTo>
                <a:lnTo>
                  <a:pt x="574" y="140"/>
                </a:lnTo>
                <a:lnTo>
                  <a:pt x="580" y="93"/>
                </a:lnTo>
                <a:lnTo>
                  <a:pt x="557" y="132"/>
                </a:lnTo>
                <a:lnTo>
                  <a:pt x="535" y="105"/>
                </a:lnTo>
                <a:lnTo>
                  <a:pt x="550" y="144"/>
                </a:lnTo>
                <a:lnTo>
                  <a:pt x="500" y="128"/>
                </a:lnTo>
                <a:lnTo>
                  <a:pt x="483" y="181"/>
                </a:lnTo>
                <a:lnTo>
                  <a:pt x="438" y="203"/>
                </a:lnTo>
                <a:lnTo>
                  <a:pt x="480" y="205"/>
                </a:lnTo>
                <a:lnTo>
                  <a:pt x="401" y="234"/>
                </a:lnTo>
                <a:lnTo>
                  <a:pt x="387" y="273"/>
                </a:lnTo>
                <a:lnTo>
                  <a:pt x="414" y="273"/>
                </a:lnTo>
                <a:lnTo>
                  <a:pt x="317" y="336"/>
                </a:lnTo>
                <a:lnTo>
                  <a:pt x="283" y="446"/>
                </a:lnTo>
                <a:lnTo>
                  <a:pt x="175" y="537"/>
                </a:lnTo>
                <a:lnTo>
                  <a:pt x="196" y="560"/>
                </a:lnTo>
                <a:lnTo>
                  <a:pt x="238" y="543"/>
                </a:lnTo>
                <a:lnTo>
                  <a:pt x="134" y="570"/>
                </a:lnTo>
                <a:lnTo>
                  <a:pt x="80" y="607"/>
                </a:lnTo>
                <a:lnTo>
                  <a:pt x="91" y="629"/>
                </a:lnTo>
                <a:lnTo>
                  <a:pt x="52" y="629"/>
                </a:lnTo>
                <a:lnTo>
                  <a:pt x="56" y="657"/>
                </a:lnTo>
                <a:lnTo>
                  <a:pt x="5" y="657"/>
                </a:lnTo>
                <a:lnTo>
                  <a:pt x="52" y="673"/>
                </a:lnTo>
                <a:lnTo>
                  <a:pt x="0" y="688"/>
                </a:lnTo>
                <a:close/>
              </a:path>
            </a:pathLst>
          </a:custGeom>
          <a:solidFill>
            <a:srgbClr val="256885"/>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96" name="Freeform 381"/>
          <p:cNvSpPr/>
          <p:nvPr/>
        </p:nvSpPr>
        <p:spPr bwMode="auto">
          <a:xfrm>
            <a:off x="1987798" y="3122958"/>
            <a:ext cx="406580" cy="348438"/>
          </a:xfrm>
          <a:custGeom>
            <a:avLst/>
            <a:gdLst>
              <a:gd name="T0" fmla="*/ 0 w 636"/>
              <a:gd name="T1" fmla="*/ 8 h 645"/>
              <a:gd name="T2" fmla="*/ 1 w 636"/>
              <a:gd name="T3" fmla="*/ 9 h 645"/>
              <a:gd name="T4" fmla="*/ 5 w 636"/>
              <a:gd name="T5" fmla="*/ 8 h 645"/>
              <a:gd name="T6" fmla="*/ 5 w 636"/>
              <a:gd name="T7" fmla="*/ 7 h 645"/>
              <a:gd name="T8" fmla="*/ 7 w 636"/>
              <a:gd name="T9" fmla="*/ 6 h 645"/>
              <a:gd name="T10" fmla="*/ 7 w 636"/>
              <a:gd name="T11" fmla="*/ 5 h 645"/>
              <a:gd name="T12" fmla="*/ 8 w 636"/>
              <a:gd name="T13" fmla="*/ 4 h 645"/>
              <a:gd name="T14" fmla="*/ 8 w 636"/>
              <a:gd name="T15" fmla="*/ 4 h 645"/>
              <a:gd name="T16" fmla="*/ 9 w 636"/>
              <a:gd name="T17" fmla="*/ 3 h 645"/>
              <a:gd name="T18" fmla="*/ 9 w 636"/>
              <a:gd name="T19" fmla="*/ 2 h 645"/>
              <a:gd name="T20" fmla="*/ 9 w 636"/>
              <a:gd name="T21" fmla="*/ 1 h 645"/>
              <a:gd name="T22" fmla="*/ 12 w 636"/>
              <a:gd name="T23" fmla="*/ 0 h 645"/>
              <a:gd name="T24" fmla="*/ 15 w 636"/>
              <a:gd name="T25" fmla="*/ 2 h 645"/>
              <a:gd name="T26" fmla="*/ 14 w 636"/>
              <a:gd name="T27" fmla="*/ 3 h 645"/>
              <a:gd name="T28" fmla="*/ 11 w 636"/>
              <a:gd name="T29" fmla="*/ 3 h 645"/>
              <a:gd name="T30" fmla="*/ 11 w 636"/>
              <a:gd name="T31" fmla="*/ 4 h 645"/>
              <a:gd name="T32" fmla="*/ 13 w 636"/>
              <a:gd name="T33" fmla="*/ 5 h 645"/>
              <a:gd name="T34" fmla="*/ 12 w 636"/>
              <a:gd name="T35" fmla="*/ 6 h 645"/>
              <a:gd name="T36" fmla="*/ 12 w 636"/>
              <a:gd name="T37" fmla="*/ 7 h 645"/>
              <a:gd name="T38" fmla="*/ 9 w 636"/>
              <a:gd name="T39" fmla="*/ 11 h 645"/>
              <a:gd name="T40" fmla="*/ 9 w 636"/>
              <a:gd name="T41" fmla="*/ 10 h 645"/>
              <a:gd name="T42" fmla="*/ 7 w 636"/>
              <a:gd name="T43" fmla="*/ 11 h 645"/>
              <a:gd name="T44" fmla="*/ 9 w 636"/>
              <a:gd name="T45" fmla="*/ 14 h 645"/>
              <a:gd name="T46" fmla="*/ 7 w 636"/>
              <a:gd name="T47" fmla="*/ 14 h 645"/>
              <a:gd name="T48" fmla="*/ 6 w 636"/>
              <a:gd name="T49" fmla="*/ 15 h 645"/>
              <a:gd name="T50" fmla="*/ 5 w 636"/>
              <a:gd name="T51" fmla="*/ 13 h 645"/>
              <a:gd name="T52" fmla="*/ 1 w 636"/>
              <a:gd name="T53" fmla="*/ 13 h 645"/>
              <a:gd name="T54" fmla="*/ 2 w 636"/>
              <a:gd name="T55" fmla="*/ 11 h 645"/>
              <a:gd name="T56" fmla="*/ 0 w 636"/>
              <a:gd name="T57" fmla="*/ 8 h 6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36"/>
              <a:gd name="T88" fmla="*/ 0 h 645"/>
              <a:gd name="T89" fmla="*/ 636 w 636"/>
              <a:gd name="T90" fmla="*/ 645 h 64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36" h="645">
                <a:moveTo>
                  <a:pt x="0" y="354"/>
                </a:moveTo>
                <a:lnTo>
                  <a:pt x="59" y="377"/>
                </a:lnTo>
                <a:lnTo>
                  <a:pt x="198" y="354"/>
                </a:lnTo>
                <a:lnTo>
                  <a:pt x="225" y="289"/>
                </a:lnTo>
                <a:lnTo>
                  <a:pt x="319" y="253"/>
                </a:lnTo>
                <a:lnTo>
                  <a:pt x="326" y="197"/>
                </a:lnTo>
                <a:lnTo>
                  <a:pt x="361" y="182"/>
                </a:lnTo>
                <a:lnTo>
                  <a:pt x="347" y="154"/>
                </a:lnTo>
                <a:lnTo>
                  <a:pt x="379" y="150"/>
                </a:lnTo>
                <a:lnTo>
                  <a:pt x="404" y="96"/>
                </a:lnTo>
                <a:lnTo>
                  <a:pt x="394" y="40"/>
                </a:lnTo>
                <a:lnTo>
                  <a:pt x="524" y="0"/>
                </a:lnTo>
                <a:lnTo>
                  <a:pt x="636" y="84"/>
                </a:lnTo>
                <a:lnTo>
                  <a:pt x="607" y="119"/>
                </a:lnTo>
                <a:lnTo>
                  <a:pt x="497" y="119"/>
                </a:lnTo>
                <a:lnTo>
                  <a:pt x="499" y="191"/>
                </a:lnTo>
                <a:lnTo>
                  <a:pt x="548" y="237"/>
                </a:lnTo>
                <a:lnTo>
                  <a:pt x="521" y="261"/>
                </a:lnTo>
                <a:lnTo>
                  <a:pt x="528" y="300"/>
                </a:lnTo>
                <a:lnTo>
                  <a:pt x="412" y="449"/>
                </a:lnTo>
                <a:lnTo>
                  <a:pt x="364" y="444"/>
                </a:lnTo>
                <a:lnTo>
                  <a:pt x="326" y="481"/>
                </a:lnTo>
                <a:lnTo>
                  <a:pt x="387" y="617"/>
                </a:lnTo>
                <a:lnTo>
                  <a:pt x="302" y="617"/>
                </a:lnTo>
                <a:lnTo>
                  <a:pt x="271" y="645"/>
                </a:lnTo>
                <a:lnTo>
                  <a:pt x="207" y="564"/>
                </a:lnTo>
                <a:lnTo>
                  <a:pt x="27" y="580"/>
                </a:lnTo>
                <a:lnTo>
                  <a:pt x="86" y="487"/>
                </a:lnTo>
                <a:lnTo>
                  <a:pt x="0" y="354"/>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97" name="Freeform 382"/>
          <p:cNvSpPr/>
          <p:nvPr/>
        </p:nvSpPr>
        <p:spPr bwMode="auto">
          <a:xfrm>
            <a:off x="3948815" y="3978278"/>
            <a:ext cx="244847" cy="183687"/>
          </a:xfrm>
          <a:custGeom>
            <a:avLst/>
            <a:gdLst>
              <a:gd name="T0" fmla="*/ 0 w 380"/>
              <a:gd name="T1" fmla="*/ 0 h 340"/>
              <a:gd name="T2" fmla="*/ 0 w 380"/>
              <a:gd name="T3" fmla="*/ 7 h 340"/>
              <a:gd name="T4" fmla="*/ 2 w 380"/>
              <a:gd name="T5" fmla="*/ 7 h 340"/>
              <a:gd name="T6" fmla="*/ 3 w 380"/>
              <a:gd name="T7" fmla="*/ 5 h 340"/>
              <a:gd name="T8" fmla="*/ 5 w 380"/>
              <a:gd name="T9" fmla="*/ 6 h 340"/>
              <a:gd name="T10" fmla="*/ 6 w 380"/>
              <a:gd name="T11" fmla="*/ 8 h 340"/>
              <a:gd name="T12" fmla="*/ 9 w 380"/>
              <a:gd name="T13" fmla="*/ 8 h 340"/>
              <a:gd name="T14" fmla="*/ 6 w 380"/>
              <a:gd name="T15" fmla="*/ 5 h 340"/>
              <a:gd name="T16" fmla="*/ 6 w 380"/>
              <a:gd name="T17" fmla="*/ 3 h 340"/>
              <a:gd name="T18" fmla="*/ 4 w 380"/>
              <a:gd name="T19" fmla="*/ 3 h 340"/>
              <a:gd name="T20" fmla="*/ 3 w 380"/>
              <a:gd name="T21" fmla="*/ 1 h 340"/>
              <a:gd name="T22" fmla="*/ 0 w 380"/>
              <a:gd name="T23" fmla="*/ 0 h 3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0"/>
              <a:gd name="T37" fmla="*/ 0 h 340"/>
              <a:gd name="T38" fmla="*/ 380 w 380"/>
              <a:gd name="T39" fmla="*/ 340 h 3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0" h="340">
                <a:moveTo>
                  <a:pt x="0" y="0"/>
                </a:moveTo>
                <a:lnTo>
                  <a:pt x="6" y="285"/>
                </a:lnTo>
                <a:lnTo>
                  <a:pt x="68" y="293"/>
                </a:lnTo>
                <a:lnTo>
                  <a:pt x="129" y="215"/>
                </a:lnTo>
                <a:lnTo>
                  <a:pt x="195" y="250"/>
                </a:lnTo>
                <a:lnTo>
                  <a:pt x="259" y="327"/>
                </a:lnTo>
                <a:lnTo>
                  <a:pt x="380" y="340"/>
                </a:lnTo>
                <a:lnTo>
                  <a:pt x="243" y="213"/>
                </a:lnTo>
                <a:lnTo>
                  <a:pt x="251" y="151"/>
                </a:lnTo>
                <a:lnTo>
                  <a:pt x="188" y="128"/>
                </a:lnTo>
                <a:lnTo>
                  <a:pt x="126" y="50"/>
                </a:lnTo>
                <a:lnTo>
                  <a:pt x="0" y="0"/>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98" name="Freeform 383"/>
          <p:cNvSpPr/>
          <p:nvPr/>
        </p:nvSpPr>
        <p:spPr bwMode="auto">
          <a:xfrm>
            <a:off x="4126272" y="4023949"/>
            <a:ext cx="101084" cy="55275"/>
          </a:xfrm>
          <a:custGeom>
            <a:avLst/>
            <a:gdLst>
              <a:gd name="T0" fmla="*/ 0 w 159"/>
              <a:gd name="T1" fmla="*/ 1 h 90"/>
              <a:gd name="T2" fmla="*/ 2 w 159"/>
              <a:gd name="T3" fmla="*/ 2 h 90"/>
              <a:gd name="T4" fmla="*/ 4 w 159"/>
              <a:gd name="T5" fmla="*/ 1 h 90"/>
              <a:gd name="T6" fmla="*/ 3 w 159"/>
              <a:gd name="T7" fmla="*/ 0 h 90"/>
              <a:gd name="T8" fmla="*/ 3 w 159"/>
              <a:gd name="T9" fmla="*/ 1 h 90"/>
              <a:gd name="T10" fmla="*/ 0 w 159"/>
              <a:gd name="T11" fmla="*/ 1 h 90"/>
              <a:gd name="T12" fmla="*/ 0 60000 65536"/>
              <a:gd name="T13" fmla="*/ 0 60000 65536"/>
              <a:gd name="T14" fmla="*/ 0 60000 65536"/>
              <a:gd name="T15" fmla="*/ 0 60000 65536"/>
              <a:gd name="T16" fmla="*/ 0 60000 65536"/>
              <a:gd name="T17" fmla="*/ 0 60000 65536"/>
              <a:gd name="T18" fmla="*/ 0 w 159"/>
              <a:gd name="T19" fmla="*/ 0 h 90"/>
              <a:gd name="T20" fmla="*/ 159 w 159"/>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59" h="90">
                <a:moveTo>
                  <a:pt x="0" y="57"/>
                </a:moveTo>
                <a:lnTo>
                  <a:pt x="93" y="90"/>
                </a:lnTo>
                <a:lnTo>
                  <a:pt x="159" y="27"/>
                </a:lnTo>
                <a:lnTo>
                  <a:pt x="132" y="0"/>
                </a:lnTo>
                <a:lnTo>
                  <a:pt x="114" y="35"/>
                </a:lnTo>
                <a:lnTo>
                  <a:pt x="0" y="57"/>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199" name="Freeform 384"/>
          <p:cNvSpPr/>
          <p:nvPr/>
        </p:nvSpPr>
        <p:spPr bwMode="auto">
          <a:xfrm>
            <a:off x="4186922" y="3993717"/>
            <a:ext cx="51665" cy="55275"/>
          </a:xfrm>
          <a:custGeom>
            <a:avLst/>
            <a:gdLst>
              <a:gd name="T0" fmla="*/ 0 w 80"/>
              <a:gd name="T1" fmla="*/ 0 h 86"/>
              <a:gd name="T2" fmla="*/ 1 w 80"/>
              <a:gd name="T3" fmla="*/ 1 h 86"/>
              <a:gd name="T4" fmla="*/ 2 w 80"/>
              <a:gd name="T5" fmla="*/ 2 h 86"/>
              <a:gd name="T6" fmla="*/ 2 w 80"/>
              <a:gd name="T7" fmla="*/ 1 h 86"/>
              <a:gd name="T8" fmla="*/ 0 w 80"/>
              <a:gd name="T9" fmla="*/ 0 h 86"/>
              <a:gd name="T10" fmla="*/ 0 60000 65536"/>
              <a:gd name="T11" fmla="*/ 0 60000 65536"/>
              <a:gd name="T12" fmla="*/ 0 60000 65536"/>
              <a:gd name="T13" fmla="*/ 0 60000 65536"/>
              <a:gd name="T14" fmla="*/ 0 60000 65536"/>
              <a:gd name="T15" fmla="*/ 0 w 80"/>
              <a:gd name="T16" fmla="*/ 0 h 86"/>
              <a:gd name="T17" fmla="*/ 80 w 80"/>
              <a:gd name="T18" fmla="*/ 86 h 86"/>
            </a:gdLst>
            <a:ahLst/>
            <a:cxnLst>
              <a:cxn ang="T10">
                <a:pos x="T0" y="T1"/>
              </a:cxn>
              <a:cxn ang="T11">
                <a:pos x="T2" y="T3"/>
              </a:cxn>
              <a:cxn ang="T12">
                <a:pos x="T4" y="T5"/>
              </a:cxn>
              <a:cxn ang="T13">
                <a:pos x="T6" y="T7"/>
              </a:cxn>
              <a:cxn ang="T14">
                <a:pos x="T8" y="T9"/>
              </a:cxn>
            </a:cxnLst>
            <a:rect l="T15" t="T16" r="T17" b="T18"/>
            <a:pathLst>
              <a:path w="80" h="86">
                <a:moveTo>
                  <a:pt x="0" y="0"/>
                </a:moveTo>
                <a:lnTo>
                  <a:pt x="63" y="39"/>
                </a:lnTo>
                <a:lnTo>
                  <a:pt x="80" y="86"/>
                </a:lnTo>
                <a:lnTo>
                  <a:pt x="79" y="51"/>
                </a:lnTo>
                <a:lnTo>
                  <a:pt x="0" y="0"/>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00" name="Freeform 385"/>
          <p:cNvSpPr/>
          <p:nvPr/>
        </p:nvSpPr>
        <p:spPr bwMode="auto">
          <a:xfrm>
            <a:off x="3362531" y="3716681"/>
            <a:ext cx="58404" cy="68174"/>
          </a:xfrm>
          <a:custGeom>
            <a:avLst/>
            <a:gdLst>
              <a:gd name="T0" fmla="*/ 0 w 89"/>
              <a:gd name="T1" fmla="*/ 3 h 127"/>
              <a:gd name="T2" fmla="*/ 2 w 89"/>
              <a:gd name="T3" fmla="*/ 1 h 127"/>
              <a:gd name="T4" fmla="*/ 2 w 89"/>
              <a:gd name="T5" fmla="*/ 0 h 127"/>
              <a:gd name="T6" fmla="*/ 0 w 89"/>
              <a:gd name="T7" fmla="*/ 3 h 127"/>
              <a:gd name="T8" fmla="*/ 0 60000 65536"/>
              <a:gd name="T9" fmla="*/ 0 60000 65536"/>
              <a:gd name="T10" fmla="*/ 0 60000 65536"/>
              <a:gd name="T11" fmla="*/ 0 60000 65536"/>
              <a:gd name="T12" fmla="*/ 0 w 89"/>
              <a:gd name="T13" fmla="*/ 0 h 127"/>
              <a:gd name="T14" fmla="*/ 89 w 89"/>
              <a:gd name="T15" fmla="*/ 127 h 127"/>
            </a:gdLst>
            <a:ahLst/>
            <a:cxnLst>
              <a:cxn ang="T8">
                <a:pos x="T0" y="T1"/>
              </a:cxn>
              <a:cxn ang="T9">
                <a:pos x="T2" y="T3"/>
              </a:cxn>
              <a:cxn ang="T10">
                <a:pos x="T4" y="T5"/>
              </a:cxn>
              <a:cxn ang="T11">
                <a:pos x="T6" y="T7"/>
              </a:cxn>
            </a:cxnLst>
            <a:rect l="T12" t="T13" r="T14" b="T15"/>
            <a:pathLst>
              <a:path w="89" h="127">
                <a:moveTo>
                  <a:pt x="0" y="127"/>
                </a:moveTo>
                <a:lnTo>
                  <a:pt x="64" y="67"/>
                </a:lnTo>
                <a:lnTo>
                  <a:pt x="89" y="0"/>
                </a:lnTo>
                <a:lnTo>
                  <a:pt x="0" y="127"/>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01" name="Freeform 386"/>
          <p:cNvSpPr/>
          <p:nvPr/>
        </p:nvSpPr>
        <p:spPr bwMode="auto">
          <a:xfrm>
            <a:off x="3429920" y="3556303"/>
            <a:ext cx="101084" cy="145814"/>
          </a:xfrm>
          <a:custGeom>
            <a:avLst/>
            <a:gdLst>
              <a:gd name="T0" fmla="*/ 0 w 156"/>
              <a:gd name="T1" fmla="*/ 3 h 269"/>
              <a:gd name="T2" fmla="*/ 1 w 156"/>
              <a:gd name="T3" fmla="*/ 0 h 269"/>
              <a:gd name="T4" fmla="*/ 2 w 156"/>
              <a:gd name="T5" fmla="*/ 0 h 269"/>
              <a:gd name="T6" fmla="*/ 2 w 156"/>
              <a:gd name="T7" fmla="*/ 2 h 269"/>
              <a:gd name="T8" fmla="*/ 1 w 156"/>
              <a:gd name="T9" fmla="*/ 3 h 269"/>
              <a:gd name="T10" fmla="*/ 1 w 156"/>
              <a:gd name="T11" fmla="*/ 4 h 269"/>
              <a:gd name="T12" fmla="*/ 3 w 156"/>
              <a:gd name="T13" fmla="*/ 5 h 269"/>
              <a:gd name="T14" fmla="*/ 4 w 156"/>
              <a:gd name="T15" fmla="*/ 6 h 269"/>
              <a:gd name="T16" fmla="*/ 3 w 156"/>
              <a:gd name="T17" fmla="*/ 5 h 269"/>
              <a:gd name="T18" fmla="*/ 3 w 156"/>
              <a:gd name="T19" fmla="*/ 6 h 269"/>
              <a:gd name="T20" fmla="*/ 1 w 156"/>
              <a:gd name="T21" fmla="*/ 5 h 269"/>
              <a:gd name="T22" fmla="*/ 0 w 156"/>
              <a:gd name="T23" fmla="*/ 3 h 2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6"/>
              <a:gd name="T37" fmla="*/ 0 h 269"/>
              <a:gd name="T38" fmla="*/ 156 w 156"/>
              <a:gd name="T39" fmla="*/ 269 h 26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6" h="269">
                <a:moveTo>
                  <a:pt x="0" y="106"/>
                </a:moveTo>
                <a:lnTo>
                  <a:pt x="28" y="0"/>
                </a:lnTo>
                <a:lnTo>
                  <a:pt x="85" y="4"/>
                </a:lnTo>
                <a:lnTo>
                  <a:pt x="97" y="72"/>
                </a:lnTo>
                <a:lnTo>
                  <a:pt x="55" y="145"/>
                </a:lnTo>
                <a:lnTo>
                  <a:pt x="65" y="188"/>
                </a:lnTo>
                <a:lnTo>
                  <a:pt x="148" y="212"/>
                </a:lnTo>
                <a:lnTo>
                  <a:pt x="156" y="269"/>
                </a:lnTo>
                <a:lnTo>
                  <a:pt x="103" y="212"/>
                </a:lnTo>
                <a:lnTo>
                  <a:pt x="103" y="240"/>
                </a:lnTo>
                <a:lnTo>
                  <a:pt x="28" y="212"/>
                </a:lnTo>
                <a:lnTo>
                  <a:pt x="0" y="106"/>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02" name="Freeform 387"/>
          <p:cNvSpPr/>
          <p:nvPr/>
        </p:nvSpPr>
        <p:spPr bwMode="auto">
          <a:xfrm>
            <a:off x="3438906" y="3653205"/>
            <a:ext cx="26956" cy="55275"/>
          </a:xfrm>
          <a:custGeom>
            <a:avLst/>
            <a:gdLst>
              <a:gd name="T0" fmla="*/ 0 w 43"/>
              <a:gd name="T1" fmla="*/ 0 h 57"/>
              <a:gd name="T2" fmla="*/ 1 w 43"/>
              <a:gd name="T3" fmla="*/ 0 h 57"/>
              <a:gd name="T4" fmla="*/ 1 w 43"/>
              <a:gd name="T5" fmla="*/ 0 h 57"/>
              <a:gd name="T6" fmla="*/ 1 w 43"/>
              <a:gd name="T7" fmla="*/ 1 h 57"/>
              <a:gd name="T8" fmla="*/ 0 w 43"/>
              <a:gd name="T9" fmla="*/ 0 h 57"/>
              <a:gd name="T10" fmla="*/ 0 60000 65536"/>
              <a:gd name="T11" fmla="*/ 0 60000 65536"/>
              <a:gd name="T12" fmla="*/ 0 60000 65536"/>
              <a:gd name="T13" fmla="*/ 0 60000 65536"/>
              <a:gd name="T14" fmla="*/ 0 60000 65536"/>
              <a:gd name="T15" fmla="*/ 0 w 43"/>
              <a:gd name="T16" fmla="*/ 0 h 57"/>
              <a:gd name="T17" fmla="*/ 43 w 43"/>
              <a:gd name="T18" fmla="*/ 57 h 57"/>
            </a:gdLst>
            <a:ahLst/>
            <a:cxnLst>
              <a:cxn ang="T10">
                <a:pos x="T0" y="T1"/>
              </a:cxn>
              <a:cxn ang="T11">
                <a:pos x="T2" y="T3"/>
              </a:cxn>
              <a:cxn ang="T12">
                <a:pos x="T4" y="T5"/>
              </a:cxn>
              <a:cxn ang="T13">
                <a:pos x="T6" y="T7"/>
              </a:cxn>
              <a:cxn ang="T14">
                <a:pos x="T8" y="T9"/>
              </a:cxn>
            </a:cxnLst>
            <a:rect l="T15" t="T16" r="T17" b="T18"/>
            <a:pathLst>
              <a:path w="43" h="57">
                <a:moveTo>
                  <a:pt x="0" y="0"/>
                </a:moveTo>
                <a:lnTo>
                  <a:pt x="24" y="0"/>
                </a:lnTo>
                <a:lnTo>
                  <a:pt x="43" y="13"/>
                </a:lnTo>
                <a:lnTo>
                  <a:pt x="35" y="57"/>
                </a:lnTo>
                <a:lnTo>
                  <a:pt x="0" y="0"/>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03" name="Freeform 388"/>
          <p:cNvSpPr/>
          <p:nvPr/>
        </p:nvSpPr>
        <p:spPr bwMode="auto">
          <a:xfrm>
            <a:off x="3477092" y="3691394"/>
            <a:ext cx="26956" cy="55275"/>
          </a:xfrm>
          <a:custGeom>
            <a:avLst/>
            <a:gdLst>
              <a:gd name="T0" fmla="*/ 0 w 40"/>
              <a:gd name="T1" fmla="*/ 0 h 70"/>
              <a:gd name="T2" fmla="*/ 0 w 40"/>
              <a:gd name="T3" fmla="*/ 2 h 70"/>
              <a:gd name="T4" fmla="*/ 1 w 40"/>
              <a:gd name="T5" fmla="*/ 1 h 70"/>
              <a:gd name="T6" fmla="*/ 0 w 40"/>
              <a:gd name="T7" fmla="*/ 0 h 70"/>
              <a:gd name="T8" fmla="*/ 0 60000 65536"/>
              <a:gd name="T9" fmla="*/ 0 60000 65536"/>
              <a:gd name="T10" fmla="*/ 0 60000 65536"/>
              <a:gd name="T11" fmla="*/ 0 60000 65536"/>
              <a:gd name="T12" fmla="*/ 0 w 40"/>
              <a:gd name="T13" fmla="*/ 0 h 70"/>
              <a:gd name="T14" fmla="*/ 40 w 40"/>
              <a:gd name="T15" fmla="*/ 70 h 70"/>
            </a:gdLst>
            <a:ahLst/>
            <a:cxnLst>
              <a:cxn ang="T8">
                <a:pos x="T0" y="T1"/>
              </a:cxn>
              <a:cxn ang="T9">
                <a:pos x="T2" y="T3"/>
              </a:cxn>
              <a:cxn ang="T10">
                <a:pos x="T4" y="T5"/>
              </a:cxn>
              <a:cxn ang="T11">
                <a:pos x="T6" y="T7"/>
              </a:cxn>
            </a:cxnLst>
            <a:rect l="T12" t="T13" r="T14" b="T15"/>
            <a:pathLst>
              <a:path w="40" h="70">
                <a:moveTo>
                  <a:pt x="0" y="0"/>
                </a:moveTo>
                <a:lnTo>
                  <a:pt x="5" y="70"/>
                </a:lnTo>
                <a:lnTo>
                  <a:pt x="40" y="42"/>
                </a:lnTo>
                <a:lnTo>
                  <a:pt x="0" y="0"/>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04" name="Freeform 389"/>
          <p:cNvSpPr/>
          <p:nvPr/>
        </p:nvSpPr>
        <p:spPr bwMode="auto">
          <a:xfrm>
            <a:off x="3481584" y="3741775"/>
            <a:ext cx="105576" cy="100364"/>
          </a:xfrm>
          <a:custGeom>
            <a:avLst/>
            <a:gdLst>
              <a:gd name="T0" fmla="*/ 0 w 167"/>
              <a:gd name="T1" fmla="*/ 3 h 186"/>
              <a:gd name="T2" fmla="*/ 1 w 167"/>
              <a:gd name="T3" fmla="*/ 1 h 186"/>
              <a:gd name="T4" fmla="*/ 2 w 167"/>
              <a:gd name="T5" fmla="*/ 2 h 186"/>
              <a:gd name="T6" fmla="*/ 3 w 167"/>
              <a:gd name="T7" fmla="*/ 0 h 186"/>
              <a:gd name="T8" fmla="*/ 4 w 167"/>
              <a:gd name="T9" fmla="*/ 1 h 186"/>
              <a:gd name="T10" fmla="*/ 4 w 167"/>
              <a:gd name="T11" fmla="*/ 4 h 186"/>
              <a:gd name="T12" fmla="*/ 3 w 167"/>
              <a:gd name="T13" fmla="*/ 3 h 186"/>
              <a:gd name="T14" fmla="*/ 3 w 167"/>
              <a:gd name="T15" fmla="*/ 4 h 186"/>
              <a:gd name="T16" fmla="*/ 2 w 167"/>
              <a:gd name="T17" fmla="*/ 4 h 186"/>
              <a:gd name="T18" fmla="*/ 1 w 167"/>
              <a:gd name="T19" fmla="*/ 2 h 186"/>
              <a:gd name="T20" fmla="*/ 0 w 167"/>
              <a:gd name="T21" fmla="*/ 3 h 1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7"/>
              <a:gd name="T34" fmla="*/ 0 h 186"/>
              <a:gd name="T35" fmla="*/ 167 w 167"/>
              <a:gd name="T36" fmla="*/ 186 h 1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7" h="186">
                <a:moveTo>
                  <a:pt x="0" y="127"/>
                </a:moveTo>
                <a:lnTo>
                  <a:pt x="34" y="62"/>
                </a:lnTo>
                <a:lnTo>
                  <a:pt x="78" y="71"/>
                </a:lnTo>
                <a:lnTo>
                  <a:pt x="138" y="0"/>
                </a:lnTo>
                <a:lnTo>
                  <a:pt x="167" y="43"/>
                </a:lnTo>
                <a:lnTo>
                  <a:pt x="162" y="153"/>
                </a:lnTo>
                <a:lnTo>
                  <a:pt x="148" y="107"/>
                </a:lnTo>
                <a:lnTo>
                  <a:pt x="131" y="186"/>
                </a:lnTo>
                <a:lnTo>
                  <a:pt x="90" y="165"/>
                </a:lnTo>
                <a:lnTo>
                  <a:pt x="63" y="82"/>
                </a:lnTo>
                <a:lnTo>
                  <a:pt x="0" y="127"/>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05" name="Freeform 390"/>
          <p:cNvSpPr/>
          <p:nvPr/>
        </p:nvSpPr>
        <p:spPr bwMode="auto">
          <a:xfrm>
            <a:off x="3492815" y="3716853"/>
            <a:ext cx="24709" cy="55275"/>
          </a:xfrm>
          <a:custGeom>
            <a:avLst/>
            <a:gdLst>
              <a:gd name="T0" fmla="*/ 0 w 37"/>
              <a:gd name="T1" fmla="*/ 1 h 74"/>
              <a:gd name="T2" fmla="*/ 0 w 37"/>
              <a:gd name="T3" fmla="*/ 1 h 74"/>
              <a:gd name="T4" fmla="*/ 1 w 37"/>
              <a:gd name="T5" fmla="*/ 0 h 74"/>
              <a:gd name="T6" fmla="*/ 1 w 37"/>
              <a:gd name="T7" fmla="*/ 2 h 74"/>
              <a:gd name="T8" fmla="*/ 0 w 37"/>
              <a:gd name="T9" fmla="*/ 1 h 74"/>
              <a:gd name="T10" fmla="*/ 0 60000 65536"/>
              <a:gd name="T11" fmla="*/ 0 60000 65536"/>
              <a:gd name="T12" fmla="*/ 0 60000 65536"/>
              <a:gd name="T13" fmla="*/ 0 60000 65536"/>
              <a:gd name="T14" fmla="*/ 0 60000 65536"/>
              <a:gd name="T15" fmla="*/ 0 w 37"/>
              <a:gd name="T16" fmla="*/ 0 h 74"/>
              <a:gd name="T17" fmla="*/ 37 w 37"/>
              <a:gd name="T18" fmla="*/ 74 h 74"/>
            </a:gdLst>
            <a:ahLst/>
            <a:cxnLst>
              <a:cxn ang="T10">
                <a:pos x="T0" y="T1"/>
              </a:cxn>
              <a:cxn ang="T11">
                <a:pos x="T2" y="T3"/>
              </a:cxn>
              <a:cxn ang="T12">
                <a:pos x="T4" y="T5"/>
              </a:cxn>
              <a:cxn ang="T13">
                <a:pos x="T6" y="T7"/>
              </a:cxn>
              <a:cxn ang="T14">
                <a:pos x="T8" y="T9"/>
              </a:cxn>
            </a:cxnLst>
            <a:rect l="T15" t="T16" r="T17" b="T18"/>
            <a:pathLst>
              <a:path w="37" h="74">
                <a:moveTo>
                  <a:pt x="0" y="46"/>
                </a:moveTo>
                <a:lnTo>
                  <a:pt x="8" y="34"/>
                </a:lnTo>
                <a:lnTo>
                  <a:pt x="37" y="0"/>
                </a:lnTo>
                <a:lnTo>
                  <a:pt x="25" y="74"/>
                </a:lnTo>
                <a:lnTo>
                  <a:pt x="0" y="46"/>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06" name="Freeform 391"/>
          <p:cNvSpPr/>
          <p:nvPr/>
        </p:nvSpPr>
        <p:spPr bwMode="auto">
          <a:xfrm>
            <a:off x="839937" y="2707531"/>
            <a:ext cx="247093" cy="179900"/>
          </a:xfrm>
          <a:custGeom>
            <a:avLst/>
            <a:gdLst>
              <a:gd name="T0" fmla="*/ 0 w 383"/>
              <a:gd name="T1" fmla="*/ 1 h 337"/>
              <a:gd name="T2" fmla="*/ 1 w 383"/>
              <a:gd name="T3" fmla="*/ 5 h 337"/>
              <a:gd name="T4" fmla="*/ 5 w 383"/>
              <a:gd name="T5" fmla="*/ 7 h 337"/>
              <a:gd name="T6" fmla="*/ 7 w 383"/>
              <a:gd name="T7" fmla="*/ 8 h 337"/>
              <a:gd name="T8" fmla="*/ 9 w 383"/>
              <a:gd name="T9" fmla="*/ 6 h 337"/>
              <a:gd name="T10" fmla="*/ 8 w 383"/>
              <a:gd name="T11" fmla="*/ 3 h 337"/>
              <a:gd name="T12" fmla="*/ 9 w 383"/>
              <a:gd name="T13" fmla="*/ 3 h 337"/>
              <a:gd name="T14" fmla="*/ 9 w 383"/>
              <a:gd name="T15" fmla="*/ 1 h 337"/>
              <a:gd name="T16" fmla="*/ 5 w 383"/>
              <a:gd name="T17" fmla="*/ 0 h 337"/>
              <a:gd name="T18" fmla="*/ 3 w 383"/>
              <a:gd name="T19" fmla="*/ 0 h 337"/>
              <a:gd name="T20" fmla="*/ 0 w 383"/>
              <a:gd name="T21" fmla="*/ 1 h 3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3"/>
              <a:gd name="T34" fmla="*/ 0 h 337"/>
              <a:gd name="T35" fmla="*/ 383 w 383"/>
              <a:gd name="T36" fmla="*/ 337 h 3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3" h="337">
                <a:moveTo>
                  <a:pt x="0" y="61"/>
                </a:moveTo>
                <a:lnTo>
                  <a:pt x="26" y="237"/>
                </a:lnTo>
                <a:lnTo>
                  <a:pt x="222" y="326"/>
                </a:lnTo>
                <a:lnTo>
                  <a:pt x="319" y="337"/>
                </a:lnTo>
                <a:lnTo>
                  <a:pt x="383" y="248"/>
                </a:lnTo>
                <a:lnTo>
                  <a:pt x="349" y="149"/>
                </a:lnTo>
                <a:lnTo>
                  <a:pt x="375" y="124"/>
                </a:lnTo>
                <a:lnTo>
                  <a:pt x="358" y="45"/>
                </a:lnTo>
                <a:lnTo>
                  <a:pt x="213" y="19"/>
                </a:lnTo>
                <a:lnTo>
                  <a:pt x="118" y="0"/>
                </a:lnTo>
                <a:lnTo>
                  <a:pt x="0" y="61"/>
                </a:lnTo>
                <a:close/>
              </a:path>
            </a:pathLst>
          </a:custGeom>
          <a:solidFill>
            <a:srgbClr val="256885"/>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07" name="Freeform 392"/>
          <p:cNvSpPr/>
          <p:nvPr/>
        </p:nvSpPr>
        <p:spPr bwMode="auto">
          <a:xfrm>
            <a:off x="273870" y="3047953"/>
            <a:ext cx="74128" cy="130663"/>
          </a:xfrm>
          <a:custGeom>
            <a:avLst/>
            <a:gdLst>
              <a:gd name="T0" fmla="*/ 0 w 118"/>
              <a:gd name="T1" fmla="*/ 4 h 245"/>
              <a:gd name="T2" fmla="*/ 0 w 118"/>
              <a:gd name="T3" fmla="*/ 0 h 245"/>
              <a:gd name="T4" fmla="*/ 3 w 118"/>
              <a:gd name="T5" fmla="*/ 0 h 245"/>
              <a:gd name="T6" fmla="*/ 2 w 118"/>
              <a:gd name="T7" fmla="*/ 3 h 245"/>
              <a:gd name="T8" fmla="*/ 2 w 118"/>
              <a:gd name="T9" fmla="*/ 5 h 245"/>
              <a:gd name="T10" fmla="*/ 0 w 118"/>
              <a:gd name="T11" fmla="*/ 5 h 245"/>
              <a:gd name="T12" fmla="*/ 1 w 118"/>
              <a:gd name="T13" fmla="*/ 4 h 245"/>
              <a:gd name="T14" fmla="*/ 0 w 118"/>
              <a:gd name="T15" fmla="*/ 4 h 245"/>
              <a:gd name="T16" fmla="*/ 0 60000 65536"/>
              <a:gd name="T17" fmla="*/ 0 60000 65536"/>
              <a:gd name="T18" fmla="*/ 0 60000 65536"/>
              <a:gd name="T19" fmla="*/ 0 60000 65536"/>
              <a:gd name="T20" fmla="*/ 0 60000 65536"/>
              <a:gd name="T21" fmla="*/ 0 60000 65536"/>
              <a:gd name="T22" fmla="*/ 0 60000 65536"/>
              <a:gd name="T23" fmla="*/ 0 60000 65536"/>
              <a:gd name="T24" fmla="*/ 0 w 118"/>
              <a:gd name="T25" fmla="*/ 0 h 245"/>
              <a:gd name="T26" fmla="*/ 118 w 118"/>
              <a:gd name="T27" fmla="*/ 245 h 2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8" h="245">
                <a:moveTo>
                  <a:pt x="0" y="161"/>
                </a:moveTo>
                <a:lnTo>
                  <a:pt x="19" y="0"/>
                </a:lnTo>
                <a:lnTo>
                  <a:pt x="118" y="9"/>
                </a:lnTo>
                <a:lnTo>
                  <a:pt x="76" y="112"/>
                </a:lnTo>
                <a:lnTo>
                  <a:pt x="76" y="238"/>
                </a:lnTo>
                <a:lnTo>
                  <a:pt x="17" y="245"/>
                </a:lnTo>
                <a:lnTo>
                  <a:pt x="25" y="169"/>
                </a:lnTo>
                <a:lnTo>
                  <a:pt x="0" y="161"/>
                </a:lnTo>
                <a:close/>
              </a:path>
            </a:pathLst>
          </a:custGeom>
          <a:solidFill>
            <a:srgbClr val="256885"/>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08" name="Freeform 393"/>
          <p:cNvSpPr/>
          <p:nvPr/>
        </p:nvSpPr>
        <p:spPr bwMode="auto">
          <a:xfrm>
            <a:off x="990442" y="2886942"/>
            <a:ext cx="233615" cy="132558"/>
          </a:xfrm>
          <a:custGeom>
            <a:avLst/>
            <a:gdLst>
              <a:gd name="T0" fmla="*/ 0 w 366"/>
              <a:gd name="T1" fmla="*/ 3 h 247"/>
              <a:gd name="T2" fmla="*/ 2 w 366"/>
              <a:gd name="T3" fmla="*/ 5 h 247"/>
              <a:gd name="T4" fmla="*/ 7 w 366"/>
              <a:gd name="T5" fmla="*/ 6 h 247"/>
              <a:gd name="T6" fmla="*/ 9 w 366"/>
              <a:gd name="T7" fmla="*/ 4 h 247"/>
              <a:gd name="T8" fmla="*/ 7 w 366"/>
              <a:gd name="T9" fmla="*/ 4 h 247"/>
              <a:gd name="T10" fmla="*/ 7 w 366"/>
              <a:gd name="T11" fmla="*/ 2 h 247"/>
              <a:gd name="T12" fmla="*/ 6 w 366"/>
              <a:gd name="T13" fmla="*/ 0 h 247"/>
              <a:gd name="T14" fmla="*/ 2 w 366"/>
              <a:gd name="T15" fmla="*/ 0 h 247"/>
              <a:gd name="T16" fmla="*/ 0 w 366"/>
              <a:gd name="T17" fmla="*/ 3 h 2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6"/>
              <a:gd name="T28" fmla="*/ 0 h 247"/>
              <a:gd name="T29" fmla="*/ 366 w 366"/>
              <a:gd name="T30" fmla="*/ 247 h 2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6" h="247">
                <a:moveTo>
                  <a:pt x="0" y="123"/>
                </a:moveTo>
                <a:lnTo>
                  <a:pt x="100" y="223"/>
                </a:lnTo>
                <a:lnTo>
                  <a:pt x="324" y="247"/>
                </a:lnTo>
                <a:lnTo>
                  <a:pt x="366" y="162"/>
                </a:lnTo>
                <a:lnTo>
                  <a:pt x="308" y="158"/>
                </a:lnTo>
                <a:lnTo>
                  <a:pt x="301" y="81"/>
                </a:lnTo>
                <a:lnTo>
                  <a:pt x="251" y="0"/>
                </a:lnTo>
                <a:lnTo>
                  <a:pt x="100" y="18"/>
                </a:lnTo>
                <a:lnTo>
                  <a:pt x="0" y="123"/>
                </a:lnTo>
                <a:close/>
              </a:path>
            </a:pathLst>
          </a:custGeom>
          <a:solidFill>
            <a:srgbClr val="256885"/>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09" name="Freeform 394"/>
          <p:cNvSpPr/>
          <p:nvPr/>
        </p:nvSpPr>
        <p:spPr bwMode="auto">
          <a:xfrm>
            <a:off x="1343108" y="3223145"/>
            <a:ext cx="516648" cy="418505"/>
          </a:xfrm>
          <a:custGeom>
            <a:avLst/>
            <a:gdLst>
              <a:gd name="T0" fmla="*/ 0 w 805"/>
              <a:gd name="T1" fmla="*/ 5 h 776"/>
              <a:gd name="T2" fmla="*/ 0 w 805"/>
              <a:gd name="T3" fmla="*/ 3 h 776"/>
              <a:gd name="T4" fmla="*/ 1 w 805"/>
              <a:gd name="T5" fmla="*/ 3 h 776"/>
              <a:gd name="T6" fmla="*/ 3 w 805"/>
              <a:gd name="T7" fmla="*/ 3 h 776"/>
              <a:gd name="T8" fmla="*/ 3 w 805"/>
              <a:gd name="T9" fmla="*/ 2 h 776"/>
              <a:gd name="T10" fmla="*/ 2 w 805"/>
              <a:gd name="T11" fmla="*/ 1 h 776"/>
              <a:gd name="T12" fmla="*/ 4 w 805"/>
              <a:gd name="T13" fmla="*/ 0 h 776"/>
              <a:gd name="T14" fmla="*/ 8 w 805"/>
              <a:gd name="T15" fmla="*/ 2 h 776"/>
              <a:gd name="T16" fmla="*/ 8 w 805"/>
              <a:gd name="T17" fmla="*/ 3 h 776"/>
              <a:gd name="T18" fmla="*/ 9 w 805"/>
              <a:gd name="T19" fmla="*/ 3 h 776"/>
              <a:gd name="T20" fmla="*/ 10 w 805"/>
              <a:gd name="T21" fmla="*/ 4 h 776"/>
              <a:gd name="T22" fmla="*/ 11 w 805"/>
              <a:gd name="T23" fmla="*/ 3 h 776"/>
              <a:gd name="T24" fmla="*/ 12 w 805"/>
              <a:gd name="T25" fmla="*/ 4 h 776"/>
              <a:gd name="T26" fmla="*/ 14 w 805"/>
              <a:gd name="T27" fmla="*/ 8 h 776"/>
              <a:gd name="T28" fmla="*/ 15 w 805"/>
              <a:gd name="T29" fmla="*/ 9 h 776"/>
              <a:gd name="T30" fmla="*/ 15 w 805"/>
              <a:gd name="T31" fmla="*/ 10 h 776"/>
              <a:gd name="T32" fmla="*/ 18 w 805"/>
              <a:gd name="T33" fmla="*/ 10 h 776"/>
              <a:gd name="T34" fmla="*/ 19 w 805"/>
              <a:gd name="T35" fmla="*/ 11 h 776"/>
              <a:gd name="T36" fmla="*/ 18 w 805"/>
              <a:gd name="T37" fmla="*/ 13 h 776"/>
              <a:gd name="T38" fmla="*/ 15 w 805"/>
              <a:gd name="T39" fmla="*/ 14 h 776"/>
              <a:gd name="T40" fmla="*/ 13 w 805"/>
              <a:gd name="T41" fmla="*/ 15 h 776"/>
              <a:gd name="T42" fmla="*/ 10 w 805"/>
              <a:gd name="T43" fmla="*/ 18 h 776"/>
              <a:gd name="T44" fmla="*/ 10 w 805"/>
              <a:gd name="T45" fmla="*/ 17 h 776"/>
              <a:gd name="T46" fmla="*/ 9 w 805"/>
              <a:gd name="T47" fmla="*/ 16 h 776"/>
              <a:gd name="T48" fmla="*/ 7 w 805"/>
              <a:gd name="T49" fmla="*/ 17 h 776"/>
              <a:gd name="T50" fmla="*/ 5 w 805"/>
              <a:gd name="T51" fmla="*/ 14 h 776"/>
              <a:gd name="T52" fmla="*/ 4 w 805"/>
              <a:gd name="T53" fmla="*/ 13 h 776"/>
              <a:gd name="T54" fmla="*/ 3 w 805"/>
              <a:gd name="T55" fmla="*/ 9 h 776"/>
              <a:gd name="T56" fmla="*/ 0 w 805"/>
              <a:gd name="T57" fmla="*/ 5 h 7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05"/>
              <a:gd name="T88" fmla="*/ 0 h 776"/>
              <a:gd name="T89" fmla="*/ 805 w 805"/>
              <a:gd name="T90" fmla="*/ 776 h 77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05" h="776">
                <a:moveTo>
                  <a:pt x="0" y="202"/>
                </a:moveTo>
                <a:lnTo>
                  <a:pt x="12" y="135"/>
                </a:lnTo>
                <a:lnTo>
                  <a:pt x="54" y="149"/>
                </a:lnTo>
                <a:lnTo>
                  <a:pt x="107" y="107"/>
                </a:lnTo>
                <a:lnTo>
                  <a:pt x="130" y="78"/>
                </a:lnTo>
                <a:lnTo>
                  <a:pt x="85" y="32"/>
                </a:lnTo>
                <a:lnTo>
                  <a:pt x="171" y="0"/>
                </a:lnTo>
                <a:lnTo>
                  <a:pt x="344" y="89"/>
                </a:lnTo>
                <a:lnTo>
                  <a:pt x="345" y="120"/>
                </a:lnTo>
                <a:lnTo>
                  <a:pt x="388" y="143"/>
                </a:lnTo>
                <a:lnTo>
                  <a:pt x="420" y="165"/>
                </a:lnTo>
                <a:lnTo>
                  <a:pt x="454" y="149"/>
                </a:lnTo>
                <a:lnTo>
                  <a:pt x="524" y="174"/>
                </a:lnTo>
                <a:lnTo>
                  <a:pt x="617" y="352"/>
                </a:lnTo>
                <a:lnTo>
                  <a:pt x="627" y="365"/>
                </a:lnTo>
                <a:lnTo>
                  <a:pt x="664" y="436"/>
                </a:lnTo>
                <a:lnTo>
                  <a:pt x="786" y="450"/>
                </a:lnTo>
                <a:lnTo>
                  <a:pt x="805" y="483"/>
                </a:lnTo>
                <a:lnTo>
                  <a:pt x="775" y="575"/>
                </a:lnTo>
                <a:lnTo>
                  <a:pt x="664" y="619"/>
                </a:lnTo>
                <a:lnTo>
                  <a:pt x="542" y="652"/>
                </a:lnTo>
                <a:lnTo>
                  <a:pt x="443" y="776"/>
                </a:lnTo>
                <a:lnTo>
                  <a:pt x="443" y="729"/>
                </a:lnTo>
                <a:lnTo>
                  <a:pt x="373" y="697"/>
                </a:lnTo>
                <a:lnTo>
                  <a:pt x="306" y="739"/>
                </a:lnTo>
                <a:lnTo>
                  <a:pt x="234" y="599"/>
                </a:lnTo>
                <a:lnTo>
                  <a:pt x="180" y="544"/>
                </a:lnTo>
                <a:lnTo>
                  <a:pt x="146" y="398"/>
                </a:lnTo>
                <a:lnTo>
                  <a:pt x="0" y="202"/>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10" name="Freeform 395"/>
          <p:cNvSpPr/>
          <p:nvPr/>
        </p:nvSpPr>
        <p:spPr bwMode="auto">
          <a:xfrm>
            <a:off x="1118459" y="1751730"/>
            <a:ext cx="4173621" cy="1312323"/>
          </a:xfrm>
          <a:custGeom>
            <a:avLst/>
            <a:gdLst>
              <a:gd name="T0" fmla="*/ 3 w 6518"/>
              <a:gd name="T1" fmla="*/ 35 h 2431"/>
              <a:gd name="T2" fmla="*/ 8 w 6518"/>
              <a:gd name="T3" fmla="*/ 31 h 2431"/>
              <a:gd name="T4" fmla="*/ 8 w 6518"/>
              <a:gd name="T5" fmla="*/ 18 h 2431"/>
              <a:gd name="T6" fmla="*/ 14 w 6518"/>
              <a:gd name="T7" fmla="*/ 17 h 2431"/>
              <a:gd name="T8" fmla="*/ 16 w 6518"/>
              <a:gd name="T9" fmla="*/ 26 h 2431"/>
              <a:gd name="T10" fmla="*/ 18 w 6518"/>
              <a:gd name="T11" fmla="*/ 23 h 2431"/>
              <a:gd name="T12" fmla="*/ 23 w 6518"/>
              <a:gd name="T13" fmla="*/ 20 h 2431"/>
              <a:gd name="T14" fmla="*/ 35 w 6518"/>
              <a:gd name="T15" fmla="*/ 17 h 2431"/>
              <a:gd name="T16" fmla="*/ 44 w 6518"/>
              <a:gd name="T17" fmla="*/ 17 h 2431"/>
              <a:gd name="T18" fmla="*/ 44 w 6518"/>
              <a:gd name="T19" fmla="*/ 10 h 2431"/>
              <a:gd name="T20" fmla="*/ 47 w 6518"/>
              <a:gd name="T21" fmla="*/ 19 h 2431"/>
              <a:gd name="T22" fmla="*/ 49 w 6518"/>
              <a:gd name="T23" fmla="*/ 17 h 2431"/>
              <a:gd name="T24" fmla="*/ 51 w 6518"/>
              <a:gd name="T25" fmla="*/ 17 h 2431"/>
              <a:gd name="T26" fmla="*/ 49 w 6518"/>
              <a:gd name="T27" fmla="*/ 13 h 2431"/>
              <a:gd name="T28" fmla="*/ 56 w 6518"/>
              <a:gd name="T29" fmla="*/ 12 h 2431"/>
              <a:gd name="T30" fmla="*/ 59 w 6518"/>
              <a:gd name="T31" fmla="*/ 8 h 2431"/>
              <a:gd name="T32" fmla="*/ 67 w 6518"/>
              <a:gd name="T33" fmla="*/ 3 h 2431"/>
              <a:gd name="T34" fmla="*/ 72 w 6518"/>
              <a:gd name="T35" fmla="*/ 1 h 2431"/>
              <a:gd name="T36" fmla="*/ 83 w 6518"/>
              <a:gd name="T37" fmla="*/ 4 h 2431"/>
              <a:gd name="T38" fmla="*/ 77 w 6518"/>
              <a:gd name="T39" fmla="*/ 9 h 2431"/>
              <a:gd name="T40" fmla="*/ 84 w 6518"/>
              <a:gd name="T41" fmla="*/ 9 h 2431"/>
              <a:gd name="T42" fmla="*/ 92 w 6518"/>
              <a:gd name="T43" fmla="*/ 8 h 2431"/>
              <a:gd name="T44" fmla="*/ 102 w 6518"/>
              <a:gd name="T45" fmla="*/ 12 h 2431"/>
              <a:gd name="T46" fmla="*/ 114 w 6518"/>
              <a:gd name="T47" fmla="*/ 12 h 2431"/>
              <a:gd name="T48" fmla="*/ 126 w 6518"/>
              <a:gd name="T49" fmla="*/ 16 h 2431"/>
              <a:gd name="T50" fmla="*/ 133 w 6518"/>
              <a:gd name="T51" fmla="*/ 15 h 2431"/>
              <a:gd name="T52" fmla="*/ 148 w 6518"/>
              <a:gd name="T53" fmla="*/ 21 h 2431"/>
              <a:gd name="T54" fmla="*/ 147 w 6518"/>
              <a:gd name="T55" fmla="*/ 25 h 2431"/>
              <a:gd name="T56" fmla="*/ 143 w 6518"/>
              <a:gd name="T57" fmla="*/ 22 h 2431"/>
              <a:gd name="T58" fmla="*/ 141 w 6518"/>
              <a:gd name="T59" fmla="*/ 28 h 2431"/>
              <a:gd name="T60" fmla="*/ 129 w 6518"/>
              <a:gd name="T61" fmla="*/ 31 h 2431"/>
              <a:gd name="T62" fmla="*/ 126 w 6518"/>
              <a:gd name="T63" fmla="*/ 37 h 2431"/>
              <a:gd name="T64" fmla="*/ 121 w 6518"/>
              <a:gd name="T65" fmla="*/ 45 h 2431"/>
              <a:gd name="T66" fmla="*/ 128 w 6518"/>
              <a:gd name="T67" fmla="*/ 29 h 2431"/>
              <a:gd name="T68" fmla="*/ 119 w 6518"/>
              <a:gd name="T69" fmla="*/ 32 h 2431"/>
              <a:gd name="T70" fmla="*/ 109 w 6518"/>
              <a:gd name="T71" fmla="*/ 33 h 2431"/>
              <a:gd name="T72" fmla="*/ 105 w 6518"/>
              <a:gd name="T73" fmla="*/ 41 h 2431"/>
              <a:gd name="T74" fmla="*/ 107 w 6518"/>
              <a:gd name="T75" fmla="*/ 45 h 2431"/>
              <a:gd name="T76" fmla="*/ 99 w 6518"/>
              <a:gd name="T77" fmla="*/ 55 h 2431"/>
              <a:gd name="T78" fmla="*/ 94 w 6518"/>
              <a:gd name="T79" fmla="*/ 42 h 2431"/>
              <a:gd name="T80" fmla="*/ 84 w 6518"/>
              <a:gd name="T81" fmla="*/ 46 h 2431"/>
              <a:gd name="T82" fmla="*/ 69 w 6518"/>
              <a:gd name="T83" fmla="*/ 46 h 2431"/>
              <a:gd name="T84" fmla="*/ 53 w 6518"/>
              <a:gd name="T85" fmla="*/ 46 h 2431"/>
              <a:gd name="T86" fmla="*/ 46 w 6518"/>
              <a:gd name="T87" fmla="*/ 42 h 2431"/>
              <a:gd name="T88" fmla="*/ 38 w 6518"/>
              <a:gd name="T89" fmla="*/ 39 h 2431"/>
              <a:gd name="T90" fmla="*/ 32 w 6518"/>
              <a:gd name="T91" fmla="*/ 40 h 2431"/>
              <a:gd name="T92" fmla="*/ 33 w 6518"/>
              <a:gd name="T93" fmla="*/ 45 h 2431"/>
              <a:gd name="T94" fmla="*/ 29 w 6518"/>
              <a:gd name="T95" fmla="*/ 44 h 2431"/>
              <a:gd name="T96" fmla="*/ 24 w 6518"/>
              <a:gd name="T97" fmla="*/ 46 h 2431"/>
              <a:gd name="T98" fmla="*/ 23 w 6518"/>
              <a:gd name="T99" fmla="*/ 48 h 2431"/>
              <a:gd name="T100" fmla="*/ 25 w 6518"/>
              <a:gd name="T101" fmla="*/ 51 h 2431"/>
              <a:gd name="T102" fmla="*/ 23 w 6518"/>
              <a:gd name="T103" fmla="*/ 55 h 2431"/>
              <a:gd name="T104" fmla="*/ 17 w 6518"/>
              <a:gd name="T105" fmla="*/ 54 h 2431"/>
              <a:gd name="T106" fmla="*/ 17 w 6518"/>
              <a:gd name="T107" fmla="*/ 47 h 2431"/>
              <a:gd name="T108" fmla="*/ 12 w 6518"/>
              <a:gd name="T109" fmla="*/ 43 h 2431"/>
              <a:gd name="T110" fmla="*/ 10 w 6518"/>
              <a:gd name="T111" fmla="*/ 42 h 2431"/>
              <a:gd name="T112" fmla="*/ 6 w 6518"/>
              <a:gd name="T113" fmla="*/ 38 h 2431"/>
              <a:gd name="T114" fmla="*/ 4 w 6518"/>
              <a:gd name="T115" fmla="*/ 41 h 243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518"/>
              <a:gd name="T175" fmla="*/ 0 h 2431"/>
              <a:gd name="T176" fmla="*/ 6518 w 6518"/>
              <a:gd name="T177" fmla="*/ 2431 h 243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518" h="2431">
                <a:moveTo>
                  <a:pt x="0" y="1726"/>
                </a:moveTo>
                <a:lnTo>
                  <a:pt x="55" y="1671"/>
                </a:lnTo>
                <a:lnTo>
                  <a:pt x="36" y="1694"/>
                </a:lnTo>
                <a:lnTo>
                  <a:pt x="61" y="1701"/>
                </a:lnTo>
                <a:lnTo>
                  <a:pt x="55" y="1587"/>
                </a:lnTo>
                <a:lnTo>
                  <a:pt x="77" y="1534"/>
                </a:lnTo>
                <a:lnTo>
                  <a:pt x="108" y="1526"/>
                </a:lnTo>
                <a:lnTo>
                  <a:pt x="171" y="1575"/>
                </a:lnTo>
                <a:lnTo>
                  <a:pt x="182" y="1482"/>
                </a:lnTo>
                <a:lnTo>
                  <a:pt x="158" y="1483"/>
                </a:lnTo>
                <a:lnTo>
                  <a:pt x="147" y="1429"/>
                </a:lnTo>
                <a:lnTo>
                  <a:pt x="405" y="1377"/>
                </a:lnTo>
                <a:lnTo>
                  <a:pt x="339" y="1358"/>
                </a:lnTo>
                <a:lnTo>
                  <a:pt x="343" y="1330"/>
                </a:lnTo>
                <a:lnTo>
                  <a:pt x="305" y="1340"/>
                </a:lnTo>
                <a:lnTo>
                  <a:pt x="452" y="1197"/>
                </a:lnTo>
                <a:lnTo>
                  <a:pt x="389" y="1047"/>
                </a:lnTo>
                <a:lnTo>
                  <a:pt x="401" y="976"/>
                </a:lnTo>
                <a:lnTo>
                  <a:pt x="361" y="896"/>
                </a:lnTo>
                <a:lnTo>
                  <a:pt x="398" y="850"/>
                </a:lnTo>
                <a:lnTo>
                  <a:pt x="339" y="786"/>
                </a:lnTo>
                <a:lnTo>
                  <a:pt x="355" y="736"/>
                </a:lnTo>
                <a:lnTo>
                  <a:pt x="429" y="677"/>
                </a:lnTo>
                <a:lnTo>
                  <a:pt x="469" y="670"/>
                </a:lnTo>
                <a:lnTo>
                  <a:pt x="516" y="683"/>
                </a:lnTo>
                <a:lnTo>
                  <a:pt x="475" y="696"/>
                </a:lnTo>
                <a:lnTo>
                  <a:pt x="505" y="719"/>
                </a:lnTo>
                <a:lnTo>
                  <a:pt x="620" y="727"/>
                </a:lnTo>
                <a:lnTo>
                  <a:pt x="819" y="847"/>
                </a:lnTo>
                <a:lnTo>
                  <a:pt x="824" y="907"/>
                </a:lnTo>
                <a:lnTo>
                  <a:pt x="738" y="958"/>
                </a:lnTo>
                <a:lnTo>
                  <a:pt x="471" y="886"/>
                </a:lnTo>
                <a:lnTo>
                  <a:pt x="578" y="972"/>
                </a:lnTo>
                <a:lnTo>
                  <a:pt x="574" y="1074"/>
                </a:lnTo>
                <a:lnTo>
                  <a:pt x="682" y="1122"/>
                </a:lnTo>
                <a:lnTo>
                  <a:pt x="712" y="1114"/>
                </a:lnTo>
                <a:lnTo>
                  <a:pt x="698" y="1074"/>
                </a:lnTo>
                <a:lnTo>
                  <a:pt x="647" y="1057"/>
                </a:lnTo>
                <a:lnTo>
                  <a:pt x="659" y="1023"/>
                </a:lnTo>
                <a:lnTo>
                  <a:pt x="710" y="1061"/>
                </a:lnTo>
                <a:lnTo>
                  <a:pt x="813" y="1074"/>
                </a:lnTo>
                <a:lnTo>
                  <a:pt x="768" y="993"/>
                </a:lnTo>
                <a:lnTo>
                  <a:pt x="867" y="926"/>
                </a:lnTo>
                <a:lnTo>
                  <a:pt x="937" y="972"/>
                </a:lnTo>
                <a:lnTo>
                  <a:pt x="934" y="792"/>
                </a:lnTo>
                <a:lnTo>
                  <a:pt x="903" y="765"/>
                </a:lnTo>
                <a:lnTo>
                  <a:pt x="1023" y="805"/>
                </a:lnTo>
                <a:lnTo>
                  <a:pt x="1032" y="827"/>
                </a:lnTo>
                <a:lnTo>
                  <a:pt x="969" y="859"/>
                </a:lnTo>
                <a:lnTo>
                  <a:pt x="1032" y="917"/>
                </a:lnTo>
                <a:lnTo>
                  <a:pt x="1086" y="850"/>
                </a:lnTo>
                <a:lnTo>
                  <a:pt x="1303" y="743"/>
                </a:lnTo>
                <a:lnTo>
                  <a:pt x="1337" y="739"/>
                </a:lnTo>
                <a:lnTo>
                  <a:pt x="1303" y="755"/>
                </a:lnTo>
                <a:lnTo>
                  <a:pt x="1340" y="807"/>
                </a:lnTo>
                <a:lnTo>
                  <a:pt x="1500" y="739"/>
                </a:lnTo>
                <a:lnTo>
                  <a:pt x="1536" y="789"/>
                </a:lnTo>
                <a:lnTo>
                  <a:pt x="1575" y="748"/>
                </a:lnTo>
                <a:lnTo>
                  <a:pt x="1553" y="693"/>
                </a:lnTo>
                <a:lnTo>
                  <a:pt x="1578" y="674"/>
                </a:lnTo>
                <a:lnTo>
                  <a:pt x="1699" y="701"/>
                </a:lnTo>
                <a:lnTo>
                  <a:pt x="1858" y="803"/>
                </a:lnTo>
                <a:lnTo>
                  <a:pt x="1888" y="754"/>
                </a:lnTo>
                <a:lnTo>
                  <a:pt x="1855" y="704"/>
                </a:lnTo>
                <a:lnTo>
                  <a:pt x="1807" y="688"/>
                </a:lnTo>
                <a:lnTo>
                  <a:pt x="1824" y="608"/>
                </a:lnTo>
                <a:lnTo>
                  <a:pt x="1795" y="597"/>
                </a:lnTo>
                <a:lnTo>
                  <a:pt x="1803" y="560"/>
                </a:lnTo>
                <a:lnTo>
                  <a:pt x="1861" y="521"/>
                </a:lnTo>
                <a:lnTo>
                  <a:pt x="1899" y="424"/>
                </a:lnTo>
                <a:lnTo>
                  <a:pt x="1981" y="425"/>
                </a:lnTo>
                <a:lnTo>
                  <a:pt x="2024" y="439"/>
                </a:lnTo>
                <a:lnTo>
                  <a:pt x="1990" y="543"/>
                </a:lnTo>
                <a:lnTo>
                  <a:pt x="2028" y="593"/>
                </a:lnTo>
                <a:lnTo>
                  <a:pt x="2017" y="736"/>
                </a:lnTo>
                <a:lnTo>
                  <a:pt x="2056" y="784"/>
                </a:lnTo>
                <a:lnTo>
                  <a:pt x="2039" y="836"/>
                </a:lnTo>
                <a:lnTo>
                  <a:pt x="1977" y="877"/>
                </a:lnTo>
                <a:lnTo>
                  <a:pt x="1996" y="896"/>
                </a:lnTo>
                <a:lnTo>
                  <a:pt x="1914" y="915"/>
                </a:lnTo>
                <a:lnTo>
                  <a:pt x="2002" y="949"/>
                </a:lnTo>
                <a:lnTo>
                  <a:pt x="2105" y="836"/>
                </a:lnTo>
                <a:lnTo>
                  <a:pt x="2091" y="765"/>
                </a:lnTo>
                <a:lnTo>
                  <a:pt x="2123" y="754"/>
                </a:lnTo>
                <a:lnTo>
                  <a:pt x="2176" y="740"/>
                </a:lnTo>
                <a:lnTo>
                  <a:pt x="2204" y="781"/>
                </a:lnTo>
                <a:lnTo>
                  <a:pt x="2201" y="835"/>
                </a:lnTo>
                <a:lnTo>
                  <a:pt x="2263" y="851"/>
                </a:lnTo>
                <a:lnTo>
                  <a:pt x="2212" y="834"/>
                </a:lnTo>
                <a:lnTo>
                  <a:pt x="2236" y="801"/>
                </a:lnTo>
                <a:lnTo>
                  <a:pt x="2214" y="754"/>
                </a:lnTo>
                <a:lnTo>
                  <a:pt x="2067" y="723"/>
                </a:lnTo>
                <a:lnTo>
                  <a:pt x="2091" y="612"/>
                </a:lnTo>
                <a:lnTo>
                  <a:pt x="2039" y="543"/>
                </a:lnTo>
                <a:lnTo>
                  <a:pt x="2112" y="479"/>
                </a:lnTo>
                <a:lnTo>
                  <a:pt x="2106" y="433"/>
                </a:lnTo>
                <a:lnTo>
                  <a:pt x="2137" y="459"/>
                </a:lnTo>
                <a:lnTo>
                  <a:pt x="2120" y="550"/>
                </a:lnTo>
                <a:lnTo>
                  <a:pt x="2145" y="560"/>
                </a:lnTo>
                <a:lnTo>
                  <a:pt x="2246" y="587"/>
                </a:lnTo>
                <a:lnTo>
                  <a:pt x="2153" y="514"/>
                </a:lnTo>
                <a:lnTo>
                  <a:pt x="2221" y="517"/>
                </a:lnTo>
                <a:lnTo>
                  <a:pt x="2206" y="487"/>
                </a:lnTo>
                <a:lnTo>
                  <a:pt x="2246" y="472"/>
                </a:lnTo>
                <a:lnTo>
                  <a:pt x="2429" y="532"/>
                </a:lnTo>
                <a:lnTo>
                  <a:pt x="2394" y="568"/>
                </a:lnTo>
                <a:lnTo>
                  <a:pt x="2389" y="628"/>
                </a:lnTo>
                <a:lnTo>
                  <a:pt x="2427" y="660"/>
                </a:lnTo>
                <a:lnTo>
                  <a:pt x="2446" y="532"/>
                </a:lnTo>
                <a:lnTo>
                  <a:pt x="2347" y="466"/>
                </a:lnTo>
                <a:lnTo>
                  <a:pt x="2325" y="375"/>
                </a:lnTo>
                <a:lnTo>
                  <a:pt x="2558" y="344"/>
                </a:lnTo>
                <a:lnTo>
                  <a:pt x="2529" y="260"/>
                </a:lnTo>
                <a:lnTo>
                  <a:pt x="2558" y="279"/>
                </a:lnTo>
                <a:lnTo>
                  <a:pt x="2599" y="247"/>
                </a:lnTo>
                <a:lnTo>
                  <a:pt x="2568" y="237"/>
                </a:lnTo>
                <a:lnTo>
                  <a:pt x="2816" y="171"/>
                </a:lnTo>
                <a:lnTo>
                  <a:pt x="2794" y="152"/>
                </a:lnTo>
                <a:lnTo>
                  <a:pt x="2909" y="145"/>
                </a:lnTo>
                <a:lnTo>
                  <a:pt x="2908" y="167"/>
                </a:lnTo>
                <a:lnTo>
                  <a:pt x="2934" y="167"/>
                </a:lnTo>
                <a:lnTo>
                  <a:pt x="3018" y="137"/>
                </a:lnTo>
                <a:lnTo>
                  <a:pt x="3057" y="153"/>
                </a:lnTo>
                <a:lnTo>
                  <a:pt x="3019" y="117"/>
                </a:lnTo>
                <a:lnTo>
                  <a:pt x="3113" y="110"/>
                </a:lnTo>
                <a:lnTo>
                  <a:pt x="3116" y="64"/>
                </a:lnTo>
                <a:lnTo>
                  <a:pt x="3223" y="0"/>
                </a:lnTo>
                <a:lnTo>
                  <a:pt x="3300" y="38"/>
                </a:lnTo>
                <a:lnTo>
                  <a:pt x="3235" y="71"/>
                </a:lnTo>
                <a:lnTo>
                  <a:pt x="3348" y="69"/>
                </a:lnTo>
                <a:lnTo>
                  <a:pt x="3301" y="117"/>
                </a:lnTo>
                <a:lnTo>
                  <a:pt x="3491" y="92"/>
                </a:lnTo>
                <a:lnTo>
                  <a:pt x="3593" y="167"/>
                </a:lnTo>
                <a:lnTo>
                  <a:pt x="3577" y="194"/>
                </a:lnTo>
                <a:lnTo>
                  <a:pt x="3543" y="176"/>
                </a:lnTo>
                <a:lnTo>
                  <a:pt x="3590" y="201"/>
                </a:lnTo>
                <a:lnTo>
                  <a:pt x="3568" y="244"/>
                </a:lnTo>
                <a:lnTo>
                  <a:pt x="3223" y="456"/>
                </a:lnTo>
                <a:lnTo>
                  <a:pt x="3335" y="428"/>
                </a:lnTo>
                <a:lnTo>
                  <a:pt x="3311" y="401"/>
                </a:lnTo>
                <a:lnTo>
                  <a:pt x="3485" y="362"/>
                </a:lnTo>
                <a:lnTo>
                  <a:pt x="3437" y="367"/>
                </a:lnTo>
                <a:lnTo>
                  <a:pt x="3448" y="332"/>
                </a:lnTo>
                <a:lnTo>
                  <a:pt x="3543" y="362"/>
                </a:lnTo>
                <a:lnTo>
                  <a:pt x="3560" y="332"/>
                </a:lnTo>
                <a:lnTo>
                  <a:pt x="3579" y="401"/>
                </a:lnTo>
                <a:lnTo>
                  <a:pt x="3626" y="406"/>
                </a:lnTo>
                <a:lnTo>
                  <a:pt x="3582" y="376"/>
                </a:lnTo>
                <a:lnTo>
                  <a:pt x="3675" y="362"/>
                </a:lnTo>
                <a:lnTo>
                  <a:pt x="3786" y="375"/>
                </a:lnTo>
                <a:lnTo>
                  <a:pt x="3778" y="401"/>
                </a:lnTo>
                <a:lnTo>
                  <a:pt x="3871" y="424"/>
                </a:lnTo>
                <a:lnTo>
                  <a:pt x="3954" y="418"/>
                </a:lnTo>
                <a:lnTo>
                  <a:pt x="3958" y="353"/>
                </a:lnTo>
                <a:lnTo>
                  <a:pt x="3983" y="347"/>
                </a:lnTo>
                <a:lnTo>
                  <a:pt x="4193" y="418"/>
                </a:lnTo>
                <a:lnTo>
                  <a:pt x="4167" y="532"/>
                </a:lnTo>
                <a:lnTo>
                  <a:pt x="4264" y="608"/>
                </a:lnTo>
                <a:lnTo>
                  <a:pt x="4319" y="504"/>
                </a:lnTo>
                <a:lnTo>
                  <a:pt x="4354" y="550"/>
                </a:lnTo>
                <a:lnTo>
                  <a:pt x="4424" y="532"/>
                </a:lnTo>
                <a:lnTo>
                  <a:pt x="4519" y="568"/>
                </a:lnTo>
                <a:lnTo>
                  <a:pt x="4593" y="547"/>
                </a:lnTo>
                <a:lnTo>
                  <a:pt x="4589" y="504"/>
                </a:lnTo>
                <a:lnTo>
                  <a:pt x="4640" y="431"/>
                </a:lnTo>
                <a:lnTo>
                  <a:pt x="4957" y="482"/>
                </a:lnTo>
                <a:lnTo>
                  <a:pt x="4978" y="516"/>
                </a:lnTo>
                <a:lnTo>
                  <a:pt x="4938" y="531"/>
                </a:lnTo>
                <a:lnTo>
                  <a:pt x="5042" y="547"/>
                </a:lnTo>
                <a:lnTo>
                  <a:pt x="5080" y="597"/>
                </a:lnTo>
                <a:lnTo>
                  <a:pt x="5319" y="587"/>
                </a:lnTo>
                <a:lnTo>
                  <a:pt x="5362" y="628"/>
                </a:lnTo>
                <a:lnTo>
                  <a:pt x="5345" y="677"/>
                </a:lnTo>
                <a:lnTo>
                  <a:pt x="5415" y="712"/>
                </a:lnTo>
                <a:lnTo>
                  <a:pt x="5451" y="685"/>
                </a:lnTo>
                <a:lnTo>
                  <a:pt x="5622" y="705"/>
                </a:lnTo>
                <a:lnTo>
                  <a:pt x="5655" y="677"/>
                </a:lnTo>
                <a:lnTo>
                  <a:pt x="5677" y="721"/>
                </a:lnTo>
                <a:lnTo>
                  <a:pt x="5747" y="757"/>
                </a:lnTo>
                <a:lnTo>
                  <a:pt x="5780" y="732"/>
                </a:lnTo>
                <a:lnTo>
                  <a:pt x="5744" y="693"/>
                </a:lnTo>
                <a:lnTo>
                  <a:pt x="5765" y="660"/>
                </a:lnTo>
                <a:lnTo>
                  <a:pt x="6062" y="711"/>
                </a:lnTo>
                <a:lnTo>
                  <a:pt x="6258" y="838"/>
                </a:lnTo>
                <a:lnTo>
                  <a:pt x="6302" y="838"/>
                </a:lnTo>
                <a:lnTo>
                  <a:pt x="6352" y="942"/>
                </a:lnTo>
                <a:lnTo>
                  <a:pt x="6328" y="886"/>
                </a:lnTo>
                <a:lnTo>
                  <a:pt x="6361" y="881"/>
                </a:lnTo>
                <a:lnTo>
                  <a:pt x="6383" y="903"/>
                </a:lnTo>
                <a:lnTo>
                  <a:pt x="6439" y="896"/>
                </a:lnTo>
                <a:lnTo>
                  <a:pt x="6518" y="954"/>
                </a:lnTo>
                <a:lnTo>
                  <a:pt x="6404" y="1020"/>
                </a:lnTo>
                <a:lnTo>
                  <a:pt x="6428" y="1039"/>
                </a:lnTo>
                <a:lnTo>
                  <a:pt x="6387" y="1051"/>
                </a:lnTo>
                <a:lnTo>
                  <a:pt x="6420" y="1076"/>
                </a:lnTo>
                <a:lnTo>
                  <a:pt x="6352" y="1077"/>
                </a:lnTo>
                <a:lnTo>
                  <a:pt x="6327" y="1039"/>
                </a:lnTo>
                <a:lnTo>
                  <a:pt x="6303" y="1054"/>
                </a:lnTo>
                <a:lnTo>
                  <a:pt x="6258" y="993"/>
                </a:lnTo>
                <a:lnTo>
                  <a:pt x="6179" y="995"/>
                </a:lnTo>
                <a:lnTo>
                  <a:pt x="6158" y="958"/>
                </a:lnTo>
                <a:lnTo>
                  <a:pt x="6178" y="942"/>
                </a:lnTo>
                <a:lnTo>
                  <a:pt x="6150" y="942"/>
                </a:lnTo>
                <a:lnTo>
                  <a:pt x="6124" y="954"/>
                </a:lnTo>
                <a:lnTo>
                  <a:pt x="6151" y="996"/>
                </a:lnTo>
                <a:lnTo>
                  <a:pt x="6135" y="1023"/>
                </a:lnTo>
                <a:lnTo>
                  <a:pt x="6069" y="1065"/>
                </a:lnTo>
                <a:lnTo>
                  <a:pt x="6024" y="1055"/>
                </a:lnTo>
                <a:lnTo>
                  <a:pt x="6099" y="1173"/>
                </a:lnTo>
                <a:lnTo>
                  <a:pt x="6085" y="1219"/>
                </a:lnTo>
                <a:lnTo>
                  <a:pt x="6009" y="1187"/>
                </a:lnTo>
                <a:lnTo>
                  <a:pt x="6012" y="1206"/>
                </a:lnTo>
                <a:lnTo>
                  <a:pt x="5875" y="1264"/>
                </a:lnTo>
                <a:lnTo>
                  <a:pt x="5751" y="1384"/>
                </a:lnTo>
                <a:lnTo>
                  <a:pt x="5669" y="1338"/>
                </a:lnTo>
                <a:lnTo>
                  <a:pt x="5593" y="1387"/>
                </a:lnTo>
                <a:lnTo>
                  <a:pt x="5593" y="1344"/>
                </a:lnTo>
                <a:lnTo>
                  <a:pt x="5549" y="1388"/>
                </a:lnTo>
                <a:lnTo>
                  <a:pt x="5493" y="1386"/>
                </a:lnTo>
                <a:lnTo>
                  <a:pt x="5436" y="1502"/>
                </a:lnTo>
                <a:lnTo>
                  <a:pt x="5483" y="1526"/>
                </a:lnTo>
                <a:lnTo>
                  <a:pt x="5465" y="1564"/>
                </a:lnTo>
                <a:lnTo>
                  <a:pt x="5486" y="1625"/>
                </a:lnTo>
                <a:lnTo>
                  <a:pt x="5446" y="1614"/>
                </a:lnTo>
                <a:lnTo>
                  <a:pt x="5423" y="1668"/>
                </a:lnTo>
                <a:lnTo>
                  <a:pt x="5437" y="1714"/>
                </a:lnTo>
                <a:lnTo>
                  <a:pt x="5353" y="1753"/>
                </a:lnTo>
                <a:lnTo>
                  <a:pt x="5362" y="1808"/>
                </a:lnTo>
                <a:lnTo>
                  <a:pt x="5306" y="1822"/>
                </a:lnTo>
                <a:lnTo>
                  <a:pt x="5293" y="1881"/>
                </a:lnTo>
                <a:lnTo>
                  <a:pt x="5241" y="1943"/>
                </a:lnTo>
                <a:lnTo>
                  <a:pt x="5196" y="1714"/>
                </a:lnTo>
                <a:lnTo>
                  <a:pt x="5200" y="1591"/>
                </a:lnTo>
                <a:lnTo>
                  <a:pt x="5241" y="1518"/>
                </a:lnTo>
                <a:lnTo>
                  <a:pt x="5299" y="1503"/>
                </a:lnTo>
                <a:lnTo>
                  <a:pt x="5434" y="1350"/>
                </a:lnTo>
                <a:lnTo>
                  <a:pt x="5498" y="1318"/>
                </a:lnTo>
                <a:lnTo>
                  <a:pt x="5520" y="1230"/>
                </a:lnTo>
                <a:lnTo>
                  <a:pt x="5549" y="1207"/>
                </a:lnTo>
                <a:lnTo>
                  <a:pt x="5497" y="1206"/>
                </a:lnTo>
                <a:lnTo>
                  <a:pt x="5482" y="1279"/>
                </a:lnTo>
                <a:lnTo>
                  <a:pt x="5367" y="1340"/>
                </a:lnTo>
                <a:lnTo>
                  <a:pt x="5378" y="1246"/>
                </a:lnTo>
                <a:lnTo>
                  <a:pt x="5254" y="1268"/>
                </a:lnTo>
                <a:lnTo>
                  <a:pt x="5138" y="1387"/>
                </a:lnTo>
                <a:lnTo>
                  <a:pt x="5161" y="1438"/>
                </a:lnTo>
                <a:lnTo>
                  <a:pt x="5037" y="1455"/>
                </a:lnTo>
                <a:lnTo>
                  <a:pt x="5021" y="1440"/>
                </a:lnTo>
                <a:lnTo>
                  <a:pt x="5063" y="1432"/>
                </a:lnTo>
                <a:lnTo>
                  <a:pt x="4959" y="1400"/>
                </a:lnTo>
                <a:lnTo>
                  <a:pt x="4929" y="1432"/>
                </a:lnTo>
                <a:lnTo>
                  <a:pt x="4694" y="1433"/>
                </a:lnTo>
                <a:lnTo>
                  <a:pt x="4417" y="1709"/>
                </a:lnTo>
                <a:lnTo>
                  <a:pt x="4473" y="1721"/>
                </a:lnTo>
                <a:lnTo>
                  <a:pt x="4473" y="1771"/>
                </a:lnTo>
                <a:lnTo>
                  <a:pt x="4507" y="1740"/>
                </a:lnTo>
                <a:lnTo>
                  <a:pt x="4497" y="1783"/>
                </a:lnTo>
                <a:lnTo>
                  <a:pt x="4537" y="1759"/>
                </a:lnTo>
                <a:lnTo>
                  <a:pt x="4535" y="1786"/>
                </a:lnTo>
                <a:lnTo>
                  <a:pt x="4546" y="1740"/>
                </a:lnTo>
                <a:lnTo>
                  <a:pt x="4589" y="1741"/>
                </a:lnTo>
                <a:lnTo>
                  <a:pt x="4647" y="1801"/>
                </a:lnTo>
                <a:lnTo>
                  <a:pt x="4592" y="1806"/>
                </a:lnTo>
                <a:lnTo>
                  <a:pt x="4641" y="1824"/>
                </a:lnTo>
                <a:lnTo>
                  <a:pt x="4653" y="1866"/>
                </a:lnTo>
                <a:lnTo>
                  <a:pt x="4614" y="1952"/>
                </a:lnTo>
                <a:lnTo>
                  <a:pt x="4606" y="2082"/>
                </a:lnTo>
                <a:lnTo>
                  <a:pt x="4411" y="2358"/>
                </a:lnTo>
                <a:lnTo>
                  <a:pt x="4342" y="2396"/>
                </a:lnTo>
                <a:lnTo>
                  <a:pt x="4287" y="2358"/>
                </a:lnTo>
                <a:lnTo>
                  <a:pt x="4240" y="2412"/>
                </a:lnTo>
                <a:lnTo>
                  <a:pt x="4237" y="2401"/>
                </a:lnTo>
                <a:lnTo>
                  <a:pt x="4262" y="2358"/>
                </a:lnTo>
                <a:lnTo>
                  <a:pt x="4249" y="2289"/>
                </a:lnTo>
                <a:lnTo>
                  <a:pt x="4334" y="2261"/>
                </a:lnTo>
                <a:lnTo>
                  <a:pt x="4403" y="2077"/>
                </a:lnTo>
                <a:lnTo>
                  <a:pt x="4257" y="2121"/>
                </a:lnTo>
                <a:lnTo>
                  <a:pt x="4237" y="2052"/>
                </a:lnTo>
                <a:lnTo>
                  <a:pt x="4120" y="2010"/>
                </a:lnTo>
                <a:lnTo>
                  <a:pt x="4050" y="1821"/>
                </a:lnTo>
                <a:lnTo>
                  <a:pt x="3972" y="1786"/>
                </a:lnTo>
                <a:lnTo>
                  <a:pt x="3834" y="1837"/>
                </a:lnTo>
                <a:lnTo>
                  <a:pt x="3859" y="1878"/>
                </a:lnTo>
                <a:lnTo>
                  <a:pt x="3802" y="1990"/>
                </a:lnTo>
                <a:lnTo>
                  <a:pt x="3748" y="2020"/>
                </a:lnTo>
                <a:lnTo>
                  <a:pt x="3691" y="1993"/>
                </a:lnTo>
                <a:lnTo>
                  <a:pt x="3621" y="1981"/>
                </a:lnTo>
                <a:lnTo>
                  <a:pt x="3441" y="2033"/>
                </a:lnTo>
                <a:lnTo>
                  <a:pt x="3280" y="1956"/>
                </a:lnTo>
                <a:lnTo>
                  <a:pt x="3179" y="1967"/>
                </a:lnTo>
                <a:lnTo>
                  <a:pt x="3142" y="1905"/>
                </a:lnTo>
                <a:lnTo>
                  <a:pt x="3042" y="1866"/>
                </a:lnTo>
                <a:lnTo>
                  <a:pt x="2989" y="1908"/>
                </a:lnTo>
                <a:lnTo>
                  <a:pt x="2986" y="1992"/>
                </a:lnTo>
                <a:lnTo>
                  <a:pt x="2756" y="1955"/>
                </a:lnTo>
                <a:lnTo>
                  <a:pt x="2633" y="2033"/>
                </a:lnTo>
                <a:lnTo>
                  <a:pt x="2568" y="2063"/>
                </a:lnTo>
                <a:lnTo>
                  <a:pt x="2488" y="2002"/>
                </a:lnTo>
                <a:lnTo>
                  <a:pt x="2435" y="2036"/>
                </a:lnTo>
                <a:lnTo>
                  <a:pt x="2339" y="1993"/>
                </a:lnTo>
                <a:lnTo>
                  <a:pt x="2302" y="1990"/>
                </a:lnTo>
                <a:lnTo>
                  <a:pt x="2275" y="1923"/>
                </a:lnTo>
                <a:lnTo>
                  <a:pt x="2221" y="1923"/>
                </a:lnTo>
                <a:lnTo>
                  <a:pt x="2202" y="1935"/>
                </a:lnTo>
                <a:lnTo>
                  <a:pt x="2159" y="1885"/>
                </a:lnTo>
                <a:lnTo>
                  <a:pt x="2130" y="1898"/>
                </a:lnTo>
                <a:lnTo>
                  <a:pt x="2106" y="1914"/>
                </a:lnTo>
                <a:lnTo>
                  <a:pt x="1996" y="1812"/>
                </a:lnTo>
                <a:lnTo>
                  <a:pt x="1965" y="1802"/>
                </a:lnTo>
                <a:lnTo>
                  <a:pt x="1893" y="1724"/>
                </a:lnTo>
                <a:lnTo>
                  <a:pt x="1825" y="1771"/>
                </a:lnTo>
                <a:lnTo>
                  <a:pt x="1813" y="1739"/>
                </a:lnTo>
                <a:lnTo>
                  <a:pt x="1713" y="1733"/>
                </a:lnTo>
                <a:lnTo>
                  <a:pt x="1674" y="1678"/>
                </a:lnTo>
                <a:lnTo>
                  <a:pt x="1622" y="1682"/>
                </a:lnTo>
                <a:lnTo>
                  <a:pt x="1601" y="1705"/>
                </a:lnTo>
                <a:lnTo>
                  <a:pt x="1536" y="1718"/>
                </a:lnTo>
                <a:lnTo>
                  <a:pt x="1517" y="1705"/>
                </a:lnTo>
                <a:lnTo>
                  <a:pt x="1493" y="1749"/>
                </a:lnTo>
                <a:lnTo>
                  <a:pt x="1471" y="1739"/>
                </a:lnTo>
                <a:lnTo>
                  <a:pt x="1392" y="1751"/>
                </a:lnTo>
                <a:lnTo>
                  <a:pt x="1367" y="1739"/>
                </a:lnTo>
                <a:lnTo>
                  <a:pt x="1357" y="1751"/>
                </a:lnTo>
                <a:lnTo>
                  <a:pt x="1398" y="1802"/>
                </a:lnTo>
                <a:lnTo>
                  <a:pt x="1369" y="1832"/>
                </a:lnTo>
                <a:lnTo>
                  <a:pt x="1370" y="1874"/>
                </a:lnTo>
                <a:lnTo>
                  <a:pt x="1416" y="1875"/>
                </a:lnTo>
                <a:lnTo>
                  <a:pt x="1438" y="1914"/>
                </a:lnTo>
                <a:lnTo>
                  <a:pt x="1424" y="1944"/>
                </a:lnTo>
                <a:lnTo>
                  <a:pt x="1392" y="1923"/>
                </a:lnTo>
                <a:lnTo>
                  <a:pt x="1367" y="1943"/>
                </a:lnTo>
                <a:lnTo>
                  <a:pt x="1339" y="1927"/>
                </a:lnTo>
                <a:lnTo>
                  <a:pt x="1325" y="1898"/>
                </a:lnTo>
                <a:lnTo>
                  <a:pt x="1295" y="1914"/>
                </a:lnTo>
                <a:lnTo>
                  <a:pt x="1273" y="1900"/>
                </a:lnTo>
                <a:lnTo>
                  <a:pt x="1245" y="1923"/>
                </a:lnTo>
                <a:lnTo>
                  <a:pt x="1211" y="1929"/>
                </a:lnTo>
                <a:lnTo>
                  <a:pt x="1190" y="1898"/>
                </a:lnTo>
                <a:lnTo>
                  <a:pt x="1066" y="1890"/>
                </a:lnTo>
                <a:lnTo>
                  <a:pt x="1054" y="1905"/>
                </a:lnTo>
                <a:lnTo>
                  <a:pt x="1042" y="1904"/>
                </a:lnTo>
                <a:lnTo>
                  <a:pt x="1020" y="1937"/>
                </a:lnTo>
                <a:lnTo>
                  <a:pt x="1023" y="1970"/>
                </a:lnTo>
                <a:lnTo>
                  <a:pt x="1008" y="1973"/>
                </a:lnTo>
                <a:lnTo>
                  <a:pt x="999" y="1944"/>
                </a:lnTo>
                <a:lnTo>
                  <a:pt x="980" y="1947"/>
                </a:lnTo>
                <a:lnTo>
                  <a:pt x="975" y="2042"/>
                </a:lnTo>
                <a:lnTo>
                  <a:pt x="993" y="2070"/>
                </a:lnTo>
                <a:lnTo>
                  <a:pt x="993" y="2096"/>
                </a:lnTo>
                <a:lnTo>
                  <a:pt x="1015" y="2092"/>
                </a:lnTo>
                <a:lnTo>
                  <a:pt x="1042" y="2079"/>
                </a:lnTo>
                <a:lnTo>
                  <a:pt x="1064" y="2121"/>
                </a:lnTo>
                <a:lnTo>
                  <a:pt x="1078" y="2148"/>
                </a:lnTo>
                <a:lnTo>
                  <a:pt x="1097" y="2184"/>
                </a:lnTo>
                <a:lnTo>
                  <a:pt x="1126" y="2193"/>
                </a:lnTo>
                <a:lnTo>
                  <a:pt x="1089" y="2221"/>
                </a:lnTo>
                <a:lnTo>
                  <a:pt x="1065" y="2194"/>
                </a:lnTo>
                <a:lnTo>
                  <a:pt x="1040" y="2300"/>
                </a:lnTo>
                <a:lnTo>
                  <a:pt x="1070" y="2328"/>
                </a:lnTo>
                <a:lnTo>
                  <a:pt x="1095" y="2431"/>
                </a:lnTo>
                <a:lnTo>
                  <a:pt x="1071" y="2412"/>
                </a:lnTo>
                <a:lnTo>
                  <a:pt x="1047" y="2401"/>
                </a:lnTo>
                <a:lnTo>
                  <a:pt x="1015" y="2396"/>
                </a:lnTo>
                <a:lnTo>
                  <a:pt x="993" y="2384"/>
                </a:lnTo>
                <a:lnTo>
                  <a:pt x="973" y="2381"/>
                </a:lnTo>
                <a:lnTo>
                  <a:pt x="958" y="2345"/>
                </a:lnTo>
                <a:lnTo>
                  <a:pt x="918" y="2366"/>
                </a:lnTo>
                <a:lnTo>
                  <a:pt x="883" y="2365"/>
                </a:lnTo>
                <a:lnTo>
                  <a:pt x="856" y="2334"/>
                </a:lnTo>
                <a:lnTo>
                  <a:pt x="796" y="2303"/>
                </a:lnTo>
                <a:lnTo>
                  <a:pt x="737" y="2309"/>
                </a:lnTo>
                <a:lnTo>
                  <a:pt x="671" y="2258"/>
                </a:lnTo>
                <a:lnTo>
                  <a:pt x="722" y="2212"/>
                </a:lnTo>
                <a:lnTo>
                  <a:pt x="727" y="2170"/>
                </a:lnTo>
                <a:lnTo>
                  <a:pt x="726" y="2131"/>
                </a:lnTo>
                <a:lnTo>
                  <a:pt x="733" y="2098"/>
                </a:lnTo>
                <a:lnTo>
                  <a:pt x="765" y="2088"/>
                </a:lnTo>
                <a:lnTo>
                  <a:pt x="745" y="2027"/>
                </a:lnTo>
                <a:lnTo>
                  <a:pt x="708" y="2010"/>
                </a:lnTo>
                <a:lnTo>
                  <a:pt x="688" y="2000"/>
                </a:lnTo>
                <a:lnTo>
                  <a:pt x="660" y="2009"/>
                </a:lnTo>
                <a:lnTo>
                  <a:pt x="605" y="1992"/>
                </a:lnTo>
                <a:lnTo>
                  <a:pt x="562" y="1931"/>
                </a:lnTo>
                <a:lnTo>
                  <a:pt x="524" y="1913"/>
                </a:lnTo>
                <a:lnTo>
                  <a:pt x="505" y="1858"/>
                </a:lnTo>
                <a:lnTo>
                  <a:pt x="475" y="1851"/>
                </a:lnTo>
                <a:lnTo>
                  <a:pt x="444" y="1870"/>
                </a:lnTo>
                <a:lnTo>
                  <a:pt x="423" y="1881"/>
                </a:lnTo>
                <a:lnTo>
                  <a:pt x="412" y="1856"/>
                </a:lnTo>
                <a:lnTo>
                  <a:pt x="399" y="1831"/>
                </a:lnTo>
                <a:lnTo>
                  <a:pt x="441" y="1825"/>
                </a:lnTo>
                <a:lnTo>
                  <a:pt x="439" y="1810"/>
                </a:lnTo>
                <a:lnTo>
                  <a:pt x="429" y="1797"/>
                </a:lnTo>
                <a:lnTo>
                  <a:pt x="412" y="1785"/>
                </a:lnTo>
                <a:lnTo>
                  <a:pt x="391" y="1718"/>
                </a:lnTo>
                <a:lnTo>
                  <a:pt x="355" y="1686"/>
                </a:lnTo>
                <a:lnTo>
                  <a:pt x="322" y="1684"/>
                </a:lnTo>
                <a:lnTo>
                  <a:pt x="287" y="1684"/>
                </a:lnTo>
                <a:lnTo>
                  <a:pt x="265" y="1664"/>
                </a:lnTo>
                <a:lnTo>
                  <a:pt x="241" y="1660"/>
                </a:lnTo>
                <a:lnTo>
                  <a:pt x="222" y="1660"/>
                </a:lnTo>
                <a:lnTo>
                  <a:pt x="210" y="1678"/>
                </a:lnTo>
                <a:lnTo>
                  <a:pt x="186" y="1703"/>
                </a:lnTo>
                <a:lnTo>
                  <a:pt x="181" y="1730"/>
                </a:lnTo>
                <a:lnTo>
                  <a:pt x="173" y="1739"/>
                </a:lnTo>
                <a:lnTo>
                  <a:pt x="159" y="1783"/>
                </a:lnTo>
                <a:lnTo>
                  <a:pt x="150" y="1768"/>
                </a:lnTo>
                <a:lnTo>
                  <a:pt x="145" y="1752"/>
                </a:lnTo>
                <a:lnTo>
                  <a:pt x="0" y="1726"/>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11" name="Freeform 396"/>
          <p:cNvSpPr/>
          <p:nvPr/>
        </p:nvSpPr>
        <p:spPr bwMode="auto">
          <a:xfrm>
            <a:off x="1637375" y="1807438"/>
            <a:ext cx="121300" cy="55275"/>
          </a:xfrm>
          <a:custGeom>
            <a:avLst/>
            <a:gdLst>
              <a:gd name="T0" fmla="*/ 0 w 190"/>
              <a:gd name="T1" fmla="*/ 2 h 94"/>
              <a:gd name="T2" fmla="*/ 1 w 190"/>
              <a:gd name="T3" fmla="*/ 1 h 94"/>
              <a:gd name="T4" fmla="*/ 0 w 190"/>
              <a:gd name="T5" fmla="*/ 1 h 94"/>
              <a:gd name="T6" fmla="*/ 3 w 190"/>
              <a:gd name="T7" fmla="*/ 0 h 94"/>
              <a:gd name="T8" fmla="*/ 4 w 190"/>
              <a:gd name="T9" fmla="*/ 0 h 94"/>
              <a:gd name="T10" fmla="*/ 3 w 190"/>
              <a:gd name="T11" fmla="*/ 1 h 94"/>
              <a:gd name="T12" fmla="*/ 4 w 190"/>
              <a:gd name="T13" fmla="*/ 1 h 94"/>
              <a:gd name="T14" fmla="*/ 1 w 190"/>
              <a:gd name="T15" fmla="*/ 2 h 94"/>
              <a:gd name="T16" fmla="*/ 1 w 190"/>
              <a:gd name="T17" fmla="*/ 2 h 94"/>
              <a:gd name="T18" fmla="*/ 1 w 190"/>
              <a:gd name="T19" fmla="*/ 2 h 94"/>
              <a:gd name="T20" fmla="*/ 0 w 190"/>
              <a:gd name="T21" fmla="*/ 2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0"/>
              <a:gd name="T34" fmla="*/ 0 h 94"/>
              <a:gd name="T35" fmla="*/ 190 w 190"/>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0" h="94">
                <a:moveTo>
                  <a:pt x="0" y="67"/>
                </a:moveTo>
                <a:lnTo>
                  <a:pt x="39" y="46"/>
                </a:lnTo>
                <a:lnTo>
                  <a:pt x="11" y="27"/>
                </a:lnTo>
                <a:lnTo>
                  <a:pt x="146" y="0"/>
                </a:lnTo>
                <a:lnTo>
                  <a:pt x="168" y="1"/>
                </a:lnTo>
                <a:lnTo>
                  <a:pt x="142" y="25"/>
                </a:lnTo>
                <a:lnTo>
                  <a:pt x="190" y="23"/>
                </a:lnTo>
                <a:lnTo>
                  <a:pt x="66" y="79"/>
                </a:lnTo>
                <a:lnTo>
                  <a:pt x="39" y="94"/>
                </a:lnTo>
                <a:lnTo>
                  <a:pt x="45" y="71"/>
                </a:lnTo>
                <a:lnTo>
                  <a:pt x="0" y="67"/>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12" name="Freeform 397"/>
          <p:cNvSpPr/>
          <p:nvPr/>
        </p:nvSpPr>
        <p:spPr bwMode="auto">
          <a:xfrm>
            <a:off x="1673313" y="2248194"/>
            <a:ext cx="49419" cy="55275"/>
          </a:xfrm>
          <a:custGeom>
            <a:avLst/>
            <a:gdLst>
              <a:gd name="T0" fmla="*/ 0 w 75"/>
              <a:gd name="T1" fmla="*/ 1 h 49"/>
              <a:gd name="T2" fmla="*/ 1 w 75"/>
              <a:gd name="T3" fmla="*/ 0 h 49"/>
              <a:gd name="T4" fmla="*/ 2 w 75"/>
              <a:gd name="T5" fmla="*/ 1 h 49"/>
              <a:gd name="T6" fmla="*/ 0 w 75"/>
              <a:gd name="T7" fmla="*/ 1 h 49"/>
              <a:gd name="T8" fmla="*/ 0 60000 65536"/>
              <a:gd name="T9" fmla="*/ 0 60000 65536"/>
              <a:gd name="T10" fmla="*/ 0 60000 65536"/>
              <a:gd name="T11" fmla="*/ 0 60000 65536"/>
              <a:gd name="T12" fmla="*/ 0 w 75"/>
              <a:gd name="T13" fmla="*/ 0 h 49"/>
              <a:gd name="T14" fmla="*/ 75 w 75"/>
              <a:gd name="T15" fmla="*/ 49 h 49"/>
            </a:gdLst>
            <a:ahLst/>
            <a:cxnLst>
              <a:cxn ang="T8">
                <a:pos x="T0" y="T1"/>
              </a:cxn>
              <a:cxn ang="T9">
                <a:pos x="T2" y="T3"/>
              </a:cxn>
              <a:cxn ang="T10">
                <a:pos x="T4" y="T5"/>
              </a:cxn>
              <a:cxn ang="T11">
                <a:pos x="T6" y="T7"/>
              </a:cxn>
            </a:cxnLst>
            <a:rect l="T12" t="T13" r="T14" b="T15"/>
            <a:pathLst>
              <a:path w="75" h="49">
                <a:moveTo>
                  <a:pt x="0" y="49"/>
                </a:moveTo>
                <a:lnTo>
                  <a:pt x="22" y="0"/>
                </a:lnTo>
                <a:lnTo>
                  <a:pt x="75" y="27"/>
                </a:lnTo>
                <a:lnTo>
                  <a:pt x="0" y="49"/>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13" name="Freeform 398"/>
          <p:cNvSpPr/>
          <p:nvPr/>
        </p:nvSpPr>
        <p:spPr bwMode="auto">
          <a:xfrm>
            <a:off x="1758673" y="2125214"/>
            <a:ext cx="148256" cy="109834"/>
          </a:xfrm>
          <a:custGeom>
            <a:avLst/>
            <a:gdLst>
              <a:gd name="T0" fmla="*/ 0 w 229"/>
              <a:gd name="T1" fmla="*/ 2 h 204"/>
              <a:gd name="T2" fmla="*/ 0 w 229"/>
              <a:gd name="T3" fmla="*/ 3 h 204"/>
              <a:gd name="T4" fmla="*/ 1 w 229"/>
              <a:gd name="T5" fmla="*/ 3 h 204"/>
              <a:gd name="T6" fmla="*/ 2 w 229"/>
              <a:gd name="T7" fmla="*/ 4 h 204"/>
              <a:gd name="T8" fmla="*/ 2 w 229"/>
              <a:gd name="T9" fmla="*/ 3 h 204"/>
              <a:gd name="T10" fmla="*/ 2 w 229"/>
              <a:gd name="T11" fmla="*/ 5 h 204"/>
              <a:gd name="T12" fmla="*/ 5 w 229"/>
              <a:gd name="T13" fmla="*/ 5 h 204"/>
              <a:gd name="T14" fmla="*/ 4 w 229"/>
              <a:gd name="T15" fmla="*/ 4 h 204"/>
              <a:gd name="T16" fmla="*/ 3 w 229"/>
              <a:gd name="T17" fmla="*/ 3 h 204"/>
              <a:gd name="T18" fmla="*/ 3 w 229"/>
              <a:gd name="T19" fmla="*/ 1 h 204"/>
              <a:gd name="T20" fmla="*/ 5 w 229"/>
              <a:gd name="T21" fmla="*/ 0 h 204"/>
              <a:gd name="T22" fmla="*/ 1 w 229"/>
              <a:gd name="T23" fmla="*/ 0 h 204"/>
              <a:gd name="T24" fmla="*/ 1 w 229"/>
              <a:gd name="T25" fmla="*/ 2 h 204"/>
              <a:gd name="T26" fmla="*/ 0 w 229"/>
              <a:gd name="T27" fmla="*/ 2 h 2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9"/>
              <a:gd name="T43" fmla="*/ 0 h 204"/>
              <a:gd name="T44" fmla="*/ 229 w 229"/>
              <a:gd name="T45" fmla="*/ 204 h 2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9" h="204">
                <a:moveTo>
                  <a:pt x="0" y="103"/>
                </a:moveTo>
                <a:lnTo>
                  <a:pt x="16" y="146"/>
                </a:lnTo>
                <a:lnTo>
                  <a:pt x="41" y="131"/>
                </a:lnTo>
                <a:lnTo>
                  <a:pt x="71" y="159"/>
                </a:lnTo>
                <a:lnTo>
                  <a:pt x="91" y="146"/>
                </a:lnTo>
                <a:lnTo>
                  <a:pt x="82" y="196"/>
                </a:lnTo>
                <a:lnTo>
                  <a:pt x="229" y="204"/>
                </a:lnTo>
                <a:lnTo>
                  <a:pt x="175" y="167"/>
                </a:lnTo>
                <a:lnTo>
                  <a:pt x="147" y="105"/>
                </a:lnTo>
                <a:lnTo>
                  <a:pt x="148" y="38"/>
                </a:lnTo>
                <a:lnTo>
                  <a:pt x="186" y="0"/>
                </a:lnTo>
                <a:lnTo>
                  <a:pt x="57" y="13"/>
                </a:lnTo>
                <a:lnTo>
                  <a:pt x="25" y="103"/>
                </a:lnTo>
                <a:lnTo>
                  <a:pt x="0" y="103"/>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14" name="Freeform 399"/>
          <p:cNvSpPr/>
          <p:nvPr/>
        </p:nvSpPr>
        <p:spPr bwMode="auto">
          <a:xfrm>
            <a:off x="1808092" y="1964755"/>
            <a:ext cx="377379" cy="178006"/>
          </a:xfrm>
          <a:custGeom>
            <a:avLst/>
            <a:gdLst>
              <a:gd name="T0" fmla="*/ 0 w 587"/>
              <a:gd name="T1" fmla="*/ 7 h 330"/>
              <a:gd name="T2" fmla="*/ 1 w 587"/>
              <a:gd name="T3" fmla="*/ 7 h 330"/>
              <a:gd name="T4" fmla="*/ 0 w 587"/>
              <a:gd name="T5" fmla="*/ 7 h 330"/>
              <a:gd name="T6" fmla="*/ 3 w 587"/>
              <a:gd name="T7" fmla="*/ 8 h 330"/>
              <a:gd name="T8" fmla="*/ 3 w 587"/>
              <a:gd name="T9" fmla="*/ 7 h 330"/>
              <a:gd name="T10" fmla="*/ 3 w 587"/>
              <a:gd name="T11" fmla="*/ 7 h 330"/>
              <a:gd name="T12" fmla="*/ 3 w 587"/>
              <a:gd name="T13" fmla="*/ 7 h 330"/>
              <a:gd name="T14" fmla="*/ 4 w 587"/>
              <a:gd name="T15" fmla="*/ 7 h 330"/>
              <a:gd name="T16" fmla="*/ 3 w 587"/>
              <a:gd name="T17" fmla="*/ 6 h 330"/>
              <a:gd name="T18" fmla="*/ 4 w 587"/>
              <a:gd name="T19" fmla="*/ 6 h 330"/>
              <a:gd name="T20" fmla="*/ 5 w 587"/>
              <a:gd name="T21" fmla="*/ 6 h 330"/>
              <a:gd name="T22" fmla="*/ 4 w 587"/>
              <a:gd name="T23" fmla="*/ 5 h 330"/>
              <a:gd name="T24" fmla="*/ 5 w 587"/>
              <a:gd name="T25" fmla="*/ 5 h 330"/>
              <a:gd name="T26" fmla="*/ 5 w 587"/>
              <a:gd name="T27" fmla="*/ 5 h 330"/>
              <a:gd name="T28" fmla="*/ 6 w 587"/>
              <a:gd name="T29" fmla="*/ 5 h 330"/>
              <a:gd name="T30" fmla="*/ 6 w 587"/>
              <a:gd name="T31" fmla="*/ 4 h 330"/>
              <a:gd name="T32" fmla="*/ 13 w 587"/>
              <a:gd name="T33" fmla="*/ 2 h 330"/>
              <a:gd name="T34" fmla="*/ 14 w 587"/>
              <a:gd name="T35" fmla="*/ 1 h 330"/>
              <a:gd name="T36" fmla="*/ 13 w 587"/>
              <a:gd name="T37" fmla="*/ 0 h 330"/>
              <a:gd name="T38" fmla="*/ 9 w 587"/>
              <a:gd name="T39" fmla="*/ 1 h 330"/>
              <a:gd name="T40" fmla="*/ 7 w 587"/>
              <a:gd name="T41" fmla="*/ 1 h 330"/>
              <a:gd name="T42" fmla="*/ 3 w 587"/>
              <a:gd name="T43" fmla="*/ 4 h 330"/>
              <a:gd name="T44" fmla="*/ 2 w 587"/>
              <a:gd name="T45" fmla="*/ 4 h 330"/>
              <a:gd name="T46" fmla="*/ 2 w 587"/>
              <a:gd name="T47" fmla="*/ 5 h 330"/>
              <a:gd name="T48" fmla="*/ 3 w 587"/>
              <a:gd name="T49" fmla="*/ 5 h 330"/>
              <a:gd name="T50" fmla="*/ 2 w 587"/>
              <a:gd name="T51" fmla="*/ 5 h 330"/>
              <a:gd name="T52" fmla="*/ 2 w 587"/>
              <a:gd name="T53" fmla="*/ 5 h 330"/>
              <a:gd name="T54" fmla="*/ 1 w 587"/>
              <a:gd name="T55" fmla="*/ 6 h 330"/>
              <a:gd name="T56" fmla="*/ 2 w 587"/>
              <a:gd name="T57" fmla="*/ 6 h 330"/>
              <a:gd name="T58" fmla="*/ 0 w 587"/>
              <a:gd name="T59" fmla="*/ 7 h 3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87"/>
              <a:gd name="T91" fmla="*/ 0 h 330"/>
              <a:gd name="T92" fmla="*/ 587 w 587"/>
              <a:gd name="T93" fmla="*/ 330 h 3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87" h="330">
                <a:moveTo>
                  <a:pt x="0" y="284"/>
                </a:moveTo>
                <a:lnTo>
                  <a:pt x="58" y="293"/>
                </a:lnTo>
                <a:lnTo>
                  <a:pt x="18" y="321"/>
                </a:lnTo>
                <a:lnTo>
                  <a:pt x="117" y="330"/>
                </a:lnTo>
                <a:lnTo>
                  <a:pt x="120" y="293"/>
                </a:lnTo>
                <a:lnTo>
                  <a:pt x="149" y="298"/>
                </a:lnTo>
                <a:lnTo>
                  <a:pt x="119" y="279"/>
                </a:lnTo>
                <a:lnTo>
                  <a:pt x="158" y="286"/>
                </a:lnTo>
                <a:lnTo>
                  <a:pt x="149" y="244"/>
                </a:lnTo>
                <a:lnTo>
                  <a:pt x="167" y="270"/>
                </a:lnTo>
                <a:lnTo>
                  <a:pt x="196" y="245"/>
                </a:lnTo>
                <a:lnTo>
                  <a:pt x="177" y="217"/>
                </a:lnTo>
                <a:lnTo>
                  <a:pt x="239" y="222"/>
                </a:lnTo>
                <a:lnTo>
                  <a:pt x="221" y="205"/>
                </a:lnTo>
                <a:lnTo>
                  <a:pt x="249" y="209"/>
                </a:lnTo>
                <a:lnTo>
                  <a:pt x="265" y="175"/>
                </a:lnTo>
                <a:lnTo>
                  <a:pt x="558" y="71"/>
                </a:lnTo>
                <a:lnTo>
                  <a:pt x="587" y="30"/>
                </a:lnTo>
                <a:lnTo>
                  <a:pt x="530" y="0"/>
                </a:lnTo>
                <a:lnTo>
                  <a:pt x="409" y="67"/>
                </a:lnTo>
                <a:lnTo>
                  <a:pt x="282" y="67"/>
                </a:lnTo>
                <a:lnTo>
                  <a:pt x="147" y="155"/>
                </a:lnTo>
                <a:lnTo>
                  <a:pt x="71" y="165"/>
                </a:lnTo>
                <a:lnTo>
                  <a:pt x="76" y="205"/>
                </a:lnTo>
                <a:lnTo>
                  <a:pt x="116" y="209"/>
                </a:lnTo>
                <a:lnTo>
                  <a:pt x="70" y="210"/>
                </a:lnTo>
                <a:lnTo>
                  <a:pt x="91" y="226"/>
                </a:lnTo>
                <a:lnTo>
                  <a:pt x="58" y="245"/>
                </a:lnTo>
                <a:lnTo>
                  <a:pt x="97" y="263"/>
                </a:lnTo>
                <a:lnTo>
                  <a:pt x="0" y="284"/>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15" name="Freeform 400"/>
          <p:cNvSpPr/>
          <p:nvPr/>
        </p:nvSpPr>
        <p:spPr bwMode="auto">
          <a:xfrm>
            <a:off x="2025984" y="1770841"/>
            <a:ext cx="71881" cy="55275"/>
          </a:xfrm>
          <a:custGeom>
            <a:avLst/>
            <a:gdLst>
              <a:gd name="T0" fmla="*/ 0 w 115"/>
              <a:gd name="T1" fmla="*/ 1 h 66"/>
              <a:gd name="T2" fmla="*/ 1 w 115"/>
              <a:gd name="T3" fmla="*/ 1 h 66"/>
              <a:gd name="T4" fmla="*/ 3 w 115"/>
              <a:gd name="T5" fmla="*/ 1 h 66"/>
              <a:gd name="T6" fmla="*/ 1 w 115"/>
              <a:gd name="T7" fmla="*/ 0 h 66"/>
              <a:gd name="T8" fmla="*/ 0 w 115"/>
              <a:gd name="T9" fmla="*/ 1 h 66"/>
              <a:gd name="T10" fmla="*/ 0 60000 65536"/>
              <a:gd name="T11" fmla="*/ 0 60000 65536"/>
              <a:gd name="T12" fmla="*/ 0 60000 65536"/>
              <a:gd name="T13" fmla="*/ 0 60000 65536"/>
              <a:gd name="T14" fmla="*/ 0 60000 65536"/>
              <a:gd name="T15" fmla="*/ 0 w 115"/>
              <a:gd name="T16" fmla="*/ 0 h 66"/>
              <a:gd name="T17" fmla="*/ 115 w 115"/>
              <a:gd name="T18" fmla="*/ 66 h 66"/>
            </a:gdLst>
            <a:ahLst/>
            <a:cxnLst>
              <a:cxn ang="T10">
                <a:pos x="T0" y="T1"/>
              </a:cxn>
              <a:cxn ang="T11">
                <a:pos x="T2" y="T3"/>
              </a:cxn>
              <a:cxn ang="T12">
                <a:pos x="T4" y="T5"/>
              </a:cxn>
              <a:cxn ang="T13">
                <a:pos x="T6" y="T7"/>
              </a:cxn>
              <a:cxn ang="T14">
                <a:pos x="T8" y="T9"/>
              </a:cxn>
            </a:cxnLst>
            <a:rect l="T15" t="T16" r="T17" b="T18"/>
            <a:pathLst>
              <a:path w="115" h="66">
                <a:moveTo>
                  <a:pt x="0" y="47"/>
                </a:moveTo>
                <a:lnTo>
                  <a:pt x="32" y="66"/>
                </a:lnTo>
                <a:lnTo>
                  <a:pt x="115" y="43"/>
                </a:lnTo>
                <a:lnTo>
                  <a:pt x="66" y="0"/>
                </a:lnTo>
                <a:lnTo>
                  <a:pt x="0" y="47"/>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16" name="Freeform 401"/>
          <p:cNvSpPr/>
          <p:nvPr/>
        </p:nvSpPr>
        <p:spPr bwMode="auto">
          <a:xfrm>
            <a:off x="2722336" y="1820168"/>
            <a:ext cx="65143" cy="55275"/>
          </a:xfrm>
          <a:custGeom>
            <a:avLst/>
            <a:gdLst>
              <a:gd name="T0" fmla="*/ 0 w 103"/>
              <a:gd name="T1" fmla="*/ 0 h 42"/>
              <a:gd name="T2" fmla="*/ 1 w 103"/>
              <a:gd name="T3" fmla="*/ 1 h 42"/>
              <a:gd name="T4" fmla="*/ 1 w 103"/>
              <a:gd name="T5" fmla="*/ 1 h 42"/>
              <a:gd name="T6" fmla="*/ 2 w 103"/>
              <a:gd name="T7" fmla="*/ 1 h 42"/>
              <a:gd name="T8" fmla="*/ 2 w 103"/>
              <a:gd name="T9" fmla="*/ 1 h 42"/>
              <a:gd name="T10" fmla="*/ 0 w 103"/>
              <a:gd name="T11" fmla="*/ 0 h 42"/>
              <a:gd name="T12" fmla="*/ 0 60000 65536"/>
              <a:gd name="T13" fmla="*/ 0 60000 65536"/>
              <a:gd name="T14" fmla="*/ 0 60000 65536"/>
              <a:gd name="T15" fmla="*/ 0 60000 65536"/>
              <a:gd name="T16" fmla="*/ 0 60000 65536"/>
              <a:gd name="T17" fmla="*/ 0 60000 65536"/>
              <a:gd name="T18" fmla="*/ 0 w 103"/>
              <a:gd name="T19" fmla="*/ 0 h 42"/>
              <a:gd name="T20" fmla="*/ 103 w 103"/>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103" h="42">
                <a:moveTo>
                  <a:pt x="0" y="0"/>
                </a:moveTo>
                <a:lnTo>
                  <a:pt x="46" y="34"/>
                </a:lnTo>
                <a:lnTo>
                  <a:pt x="31" y="42"/>
                </a:lnTo>
                <a:lnTo>
                  <a:pt x="70" y="41"/>
                </a:lnTo>
                <a:lnTo>
                  <a:pt x="103" y="20"/>
                </a:lnTo>
                <a:lnTo>
                  <a:pt x="0" y="0"/>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17" name="Freeform 402"/>
          <p:cNvSpPr/>
          <p:nvPr/>
        </p:nvSpPr>
        <p:spPr bwMode="auto">
          <a:xfrm>
            <a:off x="2735813" y="1791662"/>
            <a:ext cx="154995" cy="66277"/>
          </a:xfrm>
          <a:custGeom>
            <a:avLst/>
            <a:gdLst>
              <a:gd name="T0" fmla="*/ 0 w 242"/>
              <a:gd name="T1" fmla="*/ 2 h 123"/>
              <a:gd name="T2" fmla="*/ 1 w 242"/>
              <a:gd name="T3" fmla="*/ 1 h 123"/>
              <a:gd name="T4" fmla="*/ 4 w 242"/>
              <a:gd name="T5" fmla="*/ 0 h 123"/>
              <a:gd name="T6" fmla="*/ 6 w 242"/>
              <a:gd name="T7" fmla="*/ 1 h 123"/>
              <a:gd name="T8" fmla="*/ 5 w 242"/>
              <a:gd name="T9" fmla="*/ 2 h 123"/>
              <a:gd name="T10" fmla="*/ 5 w 242"/>
              <a:gd name="T11" fmla="*/ 2 h 123"/>
              <a:gd name="T12" fmla="*/ 2 w 242"/>
              <a:gd name="T13" fmla="*/ 3 h 123"/>
              <a:gd name="T14" fmla="*/ 0 w 242"/>
              <a:gd name="T15" fmla="*/ 2 h 123"/>
              <a:gd name="T16" fmla="*/ 0 60000 65536"/>
              <a:gd name="T17" fmla="*/ 0 60000 65536"/>
              <a:gd name="T18" fmla="*/ 0 60000 65536"/>
              <a:gd name="T19" fmla="*/ 0 60000 65536"/>
              <a:gd name="T20" fmla="*/ 0 60000 65536"/>
              <a:gd name="T21" fmla="*/ 0 60000 65536"/>
              <a:gd name="T22" fmla="*/ 0 60000 65536"/>
              <a:gd name="T23" fmla="*/ 0 60000 65536"/>
              <a:gd name="T24" fmla="*/ 0 w 242"/>
              <a:gd name="T25" fmla="*/ 0 h 123"/>
              <a:gd name="T26" fmla="*/ 242 w 242"/>
              <a:gd name="T27" fmla="*/ 123 h 1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2" h="123">
                <a:moveTo>
                  <a:pt x="0" y="100"/>
                </a:moveTo>
                <a:lnTo>
                  <a:pt x="65" y="33"/>
                </a:lnTo>
                <a:lnTo>
                  <a:pt x="156" y="0"/>
                </a:lnTo>
                <a:lnTo>
                  <a:pt x="242" y="59"/>
                </a:lnTo>
                <a:lnTo>
                  <a:pt x="212" y="71"/>
                </a:lnTo>
                <a:lnTo>
                  <a:pt x="220" y="98"/>
                </a:lnTo>
                <a:lnTo>
                  <a:pt x="95" y="123"/>
                </a:lnTo>
                <a:lnTo>
                  <a:pt x="0" y="100"/>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18" name="Freeform 403"/>
          <p:cNvSpPr/>
          <p:nvPr/>
        </p:nvSpPr>
        <p:spPr bwMode="auto">
          <a:xfrm>
            <a:off x="2767261" y="1839475"/>
            <a:ext cx="175211" cy="75747"/>
          </a:xfrm>
          <a:custGeom>
            <a:avLst/>
            <a:gdLst>
              <a:gd name="T0" fmla="*/ 0 w 274"/>
              <a:gd name="T1" fmla="*/ 1 h 142"/>
              <a:gd name="T2" fmla="*/ 1 w 274"/>
              <a:gd name="T3" fmla="*/ 1 h 142"/>
              <a:gd name="T4" fmla="*/ 2 w 274"/>
              <a:gd name="T5" fmla="*/ 3 h 142"/>
              <a:gd name="T6" fmla="*/ 3 w 274"/>
              <a:gd name="T7" fmla="*/ 2 h 142"/>
              <a:gd name="T8" fmla="*/ 5 w 274"/>
              <a:gd name="T9" fmla="*/ 3 h 142"/>
              <a:gd name="T10" fmla="*/ 6 w 274"/>
              <a:gd name="T11" fmla="*/ 3 h 142"/>
              <a:gd name="T12" fmla="*/ 5 w 274"/>
              <a:gd name="T13" fmla="*/ 2 h 142"/>
              <a:gd name="T14" fmla="*/ 6 w 274"/>
              <a:gd name="T15" fmla="*/ 2 h 142"/>
              <a:gd name="T16" fmla="*/ 6 w 274"/>
              <a:gd name="T17" fmla="*/ 1 h 142"/>
              <a:gd name="T18" fmla="*/ 5 w 274"/>
              <a:gd name="T19" fmla="*/ 0 h 142"/>
              <a:gd name="T20" fmla="*/ 4 w 274"/>
              <a:gd name="T21" fmla="*/ 1 h 142"/>
              <a:gd name="T22" fmla="*/ 5 w 274"/>
              <a:gd name="T23" fmla="*/ 1 h 142"/>
              <a:gd name="T24" fmla="*/ 4 w 274"/>
              <a:gd name="T25" fmla="*/ 0 h 142"/>
              <a:gd name="T26" fmla="*/ 2 w 274"/>
              <a:gd name="T27" fmla="*/ 0 h 142"/>
              <a:gd name="T28" fmla="*/ 0 w 274"/>
              <a:gd name="T29" fmla="*/ 1 h 1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4"/>
              <a:gd name="T46" fmla="*/ 0 h 142"/>
              <a:gd name="T47" fmla="*/ 274 w 274"/>
              <a:gd name="T48" fmla="*/ 142 h 1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4" h="142">
                <a:moveTo>
                  <a:pt x="0" y="61"/>
                </a:moveTo>
                <a:lnTo>
                  <a:pt x="50" y="68"/>
                </a:lnTo>
                <a:lnTo>
                  <a:pt x="85" y="118"/>
                </a:lnTo>
                <a:lnTo>
                  <a:pt x="114" y="103"/>
                </a:lnTo>
                <a:lnTo>
                  <a:pt x="225" y="142"/>
                </a:lnTo>
                <a:lnTo>
                  <a:pt x="264" y="126"/>
                </a:lnTo>
                <a:lnTo>
                  <a:pt x="235" y="88"/>
                </a:lnTo>
                <a:lnTo>
                  <a:pt x="258" y="98"/>
                </a:lnTo>
                <a:lnTo>
                  <a:pt x="274" y="39"/>
                </a:lnTo>
                <a:lnTo>
                  <a:pt x="215" y="12"/>
                </a:lnTo>
                <a:lnTo>
                  <a:pt x="156" y="52"/>
                </a:lnTo>
                <a:lnTo>
                  <a:pt x="203" y="31"/>
                </a:lnTo>
                <a:lnTo>
                  <a:pt x="173" y="0"/>
                </a:lnTo>
                <a:lnTo>
                  <a:pt x="79" y="11"/>
                </a:lnTo>
                <a:lnTo>
                  <a:pt x="0" y="61"/>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19" name="Freeform 404"/>
          <p:cNvSpPr/>
          <p:nvPr/>
        </p:nvSpPr>
        <p:spPr bwMode="auto">
          <a:xfrm>
            <a:off x="2931243" y="1870695"/>
            <a:ext cx="146009" cy="79534"/>
          </a:xfrm>
          <a:custGeom>
            <a:avLst/>
            <a:gdLst>
              <a:gd name="T0" fmla="*/ 0 w 226"/>
              <a:gd name="T1" fmla="*/ 3 h 145"/>
              <a:gd name="T2" fmla="*/ 0 w 226"/>
              <a:gd name="T3" fmla="*/ 3 h 145"/>
              <a:gd name="T4" fmla="*/ 5 w 226"/>
              <a:gd name="T5" fmla="*/ 3 h 145"/>
              <a:gd name="T6" fmla="*/ 5 w 226"/>
              <a:gd name="T7" fmla="*/ 2 h 145"/>
              <a:gd name="T8" fmla="*/ 4 w 226"/>
              <a:gd name="T9" fmla="*/ 1 h 145"/>
              <a:gd name="T10" fmla="*/ 3 w 226"/>
              <a:gd name="T11" fmla="*/ 1 h 145"/>
              <a:gd name="T12" fmla="*/ 3 w 226"/>
              <a:gd name="T13" fmla="*/ 0 h 145"/>
              <a:gd name="T14" fmla="*/ 3 w 226"/>
              <a:gd name="T15" fmla="*/ 0 h 145"/>
              <a:gd name="T16" fmla="*/ 1 w 226"/>
              <a:gd name="T17" fmla="*/ 3 h 145"/>
              <a:gd name="T18" fmla="*/ 0 w 226"/>
              <a:gd name="T19" fmla="*/ 3 h 1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6"/>
              <a:gd name="T31" fmla="*/ 0 h 145"/>
              <a:gd name="T32" fmla="*/ 226 w 226"/>
              <a:gd name="T33" fmla="*/ 145 h 1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6" h="145">
                <a:moveTo>
                  <a:pt x="0" y="125"/>
                </a:moveTo>
                <a:lnTo>
                  <a:pt x="17" y="145"/>
                </a:lnTo>
                <a:lnTo>
                  <a:pt x="209" y="117"/>
                </a:lnTo>
                <a:lnTo>
                  <a:pt x="226" y="69"/>
                </a:lnTo>
                <a:lnTo>
                  <a:pt x="172" y="30"/>
                </a:lnTo>
                <a:lnTo>
                  <a:pt x="126" y="45"/>
                </a:lnTo>
                <a:lnTo>
                  <a:pt x="134" y="12"/>
                </a:lnTo>
                <a:lnTo>
                  <a:pt x="110" y="0"/>
                </a:lnTo>
                <a:lnTo>
                  <a:pt x="20" y="108"/>
                </a:lnTo>
                <a:lnTo>
                  <a:pt x="0" y="125"/>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20" name="Freeform 405"/>
          <p:cNvSpPr/>
          <p:nvPr/>
        </p:nvSpPr>
        <p:spPr bwMode="auto">
          <a:xfrm>
            <a:off x="3836498" y="2011322"/>
            <a:ext cx="166227" cy="75747"/>
          </a:xfrm>
          <a:custGeom>
            <a:avLst/>
            <a:gdLst>
              <a:gd name="T0" fmla="*/ 0 w 258"/>
              <a:gd name="T1" fmla="*/ 2 h 136"/>
              <a:gd name="T2" fmla="*/ 1 w 258"/>
              <a:gd name="T3" fmla="*/ 0 h 136"/>
              <a:gd name="T4" fmla="*/ 2 w 258"/>
              <a:gd name="T5" fmla="*/ 0 h 136"/>
              <a:gd name="T6" fmla="*/ 3 w 258"/>
              <a:gd name="T7" fmla="*/ 1 h 136"/>
              <a:gd name="T8" fmla="*/ 4 w 258"/>
              <a:gd name="T9" fmla="*/ 0 h 136"/>
              <a:gd name="T10" fmla="*/ 5 w 258"/>
              <a:gd name="T11" fmla="*/ 1 h 136"/>
              <a:gd name="T12" fmla="*/ 5 w 258"/>
              <a:gd name="T13" fmla="*/ 2 h 136"/>
              <a:gd name="T14" fmla="*/ 6 w 258"/>
              <a:gd name="T15" fmla="*/ 3 h 136"/>
              <a:gd name="T16" fmla="*/ 3 w 258"/>
              <a:gd name="T17" fmla="*/ 3 h 136"/>
              <a:gd name="T18" fmla="*/ 3 w 258"/>
              <a:gd name="T19" fmla="*/ 3 h 136"/>
              <a:gd name="T20" fmla="*/ 2 w 258"/>
              <a:gd name="T21" fmla="*/ 4 h 136"/>
              <a:gd name="T22" fmla="*/ 0 w 258"/>
              <a:gd name="T23" fmla="*/ 2 h 1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8"/>
              <a:gd name="T37" fmla="*/ 0 h 136"/>
              <a:gd name="T38" fmla="*/ 258 w 258"/>
              <a:gd name="T39" fmla="*/ 136 h 1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8" h="136">
                <a:moveTo>
                  <a:pt x="0" y="73"/>
                </a:moveTo>
                <a:lnTo>
                  <a:pt x="53" y="5"/>
                </a:lnTo>
                <a:lnTo>
                  <a:pt x="88" y="0"/>
                </a:lnTo>
                <a:lnTo>
                  <a:pt x="147" y="50"/>
                </a:lnTo>
                <a:lnTo>
                  <a:pt x="157" y="13"/>
                </a:lnTo>
                <a:lnTo>
                  <a:pt x="220" y="44"/>
                </a:lnTo>
                <a:lnTo>
                  <a:pt x="216" y="93"/>
                </a:lnTo>
                <a:lnTo>
                  <a:pt x="258" y="112"/>
                </a:lnTo>
                <a:lnTo>
                  <a:pt x="123" y="120"/>
                </a:lnTo>
                <a:lnTo>
                  <a:pt x="115" y="98"/>
                </a:lnTo>
                <a:lnTo>
                  <a:pt x="92" y="136"/>
                </a:lnTo>
                <a:lnTo>
                  <a:pt x="0" y="73"/>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21" name="Freeform 406"/>
          <p:cNvSpPr/>
          <p:nvPr/>
        </p:nvSpPr>
        <p:spPr bwMode="auto">
          <a:xfrm>
            <a:off x="3953308" y="2014293"/>
            <a:ext cx="101084" cy="55275"/>
          </a:xfrm>
          <a:custGeom>
            <a:avLst/>
            <a:gdLst>
              <a:gd name="T0" fmla="*/ 0 w 158"/>
              <a:gd name="T1" fmla="*/ 0 h 92"/>
              <a:gd name="T2" fmla="*/ 1 w 158"/>
              <a:gd name="T3" fmla="*/ 1 h 92"/>
              <a:gd name="T4" fmla="*/ 1 w 158"/>
              <a:gd name="T5" fmla="*/ 2 h 92"/>
              <a:gd name="T6" fmla="*/ 1 w 158"/>
              <a:gd name="T7" fmla="*/ 2 h 92"/>
              <a:gd name="T8" fmla="*/ 3 w 158"/>
              <a:gd name="T9" fmla="*/ 2 h 92"/>
              <a:gd name="T10" fmla="*/ 4 w 158"/>
              <a:gd name="T11" fmla="*/ 1 h 92"/>
              <a:gd name="T12" fmla="*/ 0 w 158"/>
              <a:gd name="T13" fmla="*/ 0 h 92"/>
              <a:gd name="T14" fmla="*/ 0 60000 65536"/>
              <a:gd name="T15" fmla="*/ 0 60000 65536"/>
              <a:gd name="T16" fmla="*/ 0 60000 65536"/>
              <a:gd name="T17" fmla="*/ 0 60000 65536"/>
              <a:gd name="T18" fmla="*/ 0 60000 65536"/>
              <a:gd name="T19" fmla="*/ 0 60000 65536"/>
              <a:gd name="T20" fmla="*/ 0 60000 65536"/>
              <a:gd name="T21" fmla="*/ 0 w 158"/>
              <a:gd name="T22" fmla="*/ 0 h 92"/>
              <a:gd name="T23" fmla="*/ 158 w 158"/>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92">
                <a:moveTo>
                  <a:pt x="0" y="0"/>
                </a:moveTo>
                <a:lnTo>
                  <a:pt x="50" y="33"/>
                </a:lnTo>
                <a:lnTo>
                  <a:pt x="39" y="65"/>
                </a:lnTo>
                <a:lnTo>
                  <a:pt x="64" y="92"/>
                </a:lnTo>
                <a:lnTo>
                  <a:pt x="110" y="92"/>
                </a:lnTo>
                <a:lnTo>
                  <a:pt x="158" y="57"/>
                </a:lnTo>
                <a:lnTo>
                  <a:pt x="0" y="0"/>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22" name="Freeform 407"/>
          <p:cNvSpPr/>
          <p:nvPr/>
        </p:nvSpPr>
        <p:spPr bwMode="auto">
          <a:xfrm>
            <a:off x="3964539" y="2705664"/>
            <a:ext cx="71881" cy="261328"/>
          </a:xfrm>
          <a:custGeom>
            <a:avLst/>
            <a:gdLst>
              <a:gd name="T0" fmla="*/ 0 w 115"/>
              <a:gd name="T1" fmla="*/ 3 h 483"/>
              <a:gd name="T2" fmla="*/ 0 w 115"/>
              <a:gd name="T3" fmla="*/ 4 h 483"/>
              <a:gd name="T4" fmla="*/ 0 w 115"/>
              <a:gd name="T5" fmla="*/ 11 h 483"/>
              <a:gd name="T6" fmla="*/ 1 w 115"/>
              <a:gd name="T7" fmla="*/ 10 h 483"/>
              <a:gd name="T8" fmla="*/ 1 w 115"/>
              <a:gd name="T9" fmla="*/ 11 h 483"/>
              <a:gd name="T10" fmla="*/ 1 w 115"/>
              <a:gd name="T11" fmla="*/ 9 h 483"/>
              <a:gd name="T12" fmla="*/ 1 w 115"/>
              <a:gd name="T13" fmla="*/ 7 h 483"/>
              <a:gd name="T14" fmla="*/ 3 w 115"/>
              <a:gd name="T15" fmla="*/ 8 h 483"/>
              <a:gd name="T16" fmla="*/ 1 w 115"/>
              <a:gd name="T17" fmla="*/ 4 h 483"/>
              <a:gd name="T18" fmla="*/ 1 w 115"/>
              <a:gd name="T19" fmla="*/ 0 h 483"/>
              <a:gd name="T20" fmla="*/ 0 w 115"/>
              <a:gd name="T21" fmla="*/ 3 h 4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483"/>
              <a:gd name="T35" fmla="*/ 115 w 115"/>
              <a:gd name="T36" fmla="*/ 483 h 4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483">
                <a:moveTo>
                  <a:pt x="0" y="123"/>
                </a:moveTo>
                <a:lnTo>
                  <a:pt x="19" y="182"/>
                </a:lnTo>
                <a:lnTo>
                  <a:pt x="19" y="483"/>
                </a:lnTo>
                <a:lnTo>
                  <a:pt x="39" y="446"/>
                </a:lnTo>
                <a:lnTo>
                  <a:pt x="70" y="469"/>
                </a:lnTo>
                <a:lnTo>
                  <a:pt x="32" y="387"/>
                </a:lnTo>
                <a:lnTo>
                  <a:pt x="53" y="304"/>
                </a:lnTo>
                <a:lnTo>
                  <a:pt x="115" y="329"/>
                </a:lnTo>
                <a:lnTo>
                  <a:pt x="57" y="169"/>
                </a:lnTo>
                <a:lnTo>
                  <a:pt x="39" y="0"/>
                </a:lnTo>
                <a:lnTo>
                  <a:pt x="0" y="123"/>
                </a:lnTo>
                <a:close/>
              </a:path>
            </a:pathLst>
          </a:custGeom>
          <a:solidFill>
            <a:srgbClr val="256885"/>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23" name="Freeform 408"/>
          <p:cNvSpPr/>
          <p:nvPr/>
        </p:nvSpPr>
        <p:spPr bwMode="auto">
          <a:xfrm>
            <a:off x="4074606" y="2027021"/>
            <a:ext cx="112315" cy="55275"/>
          </a:xfrm>
          <a:custGeom>
            <a:avLst/>
            <a:gdLst>
              <a:gd name="T0" fmla="*/ 0 w 179"/>
              <a:gd name="T1" fmla="*/ 0 h 70"/>
              <a:gd name="T2" fmla="*/ 1 w 179"/>
              <a:gd name="T3" fmla="*/ 1 h 70"/>
              <a:gd name="T4" fmla="*/ 3 w 179"/>
              <a:gd name="T5" fmla="*/ 2 h 70"/>
              <a:gd name="T6" fmla="*/ 4 w 179"/>
              <a:gd name="T7" fmla="*/ 1 h 70"/>
              <a:gd name="T8" fmla="*/ 0 w 179"/>
              <a:gd name="T9" fmla="*/ 0 h 70"/>
              <a:gd name="T10" fmla="*/ 0 60000 65536"/>
              <a:gd name="T11" fmla="*/ 0 60000 65536"/>
              <a:gd name="T12" fmla="*/ 0 60000 65536"/>
              <a:gd name="T13" fmla="*/ 0 60000 65536"/>
              <a:gd name="T14" fmla="*/ 0 60000 65536"/>
              <a:gd name="T15" fmla="*/ 0 w 179"/>
              <a:gd name="T16" fmla="*/ 0 h 70"/>
              <a:gd name="T17" fmla="*/ 179 w 179"/>
              <a:gd name="T18" fmla="*/ 70 h 70"/>
            </a:gdLst>
            <a:ahLst/>
            <a:cxnLst>
              <a:cxn ang="T10">
                <a:pos x="T0" y="T1"/>
              </a:cxn>
              <a:cxn ang="T11">
                <a:pos x="T2" y="T3"/>
              </a:cxn>
              <a:cxn ang="T12">
                <a:pos x="T4" y="T5"/>
              </a:cxn>
              <a:cxn ang="T13">
                <a:pos x="T6" y="T7"/>
              </a:cxn>
              <a:cxn ang="T14">
                <a:pos x="T8" y="T9"/>
              </a:cxn>
            </a:cxnLst>
            <a:rect l="T15" t="T16" r="T17" b="T18"/>
            <a:pathLst>
              <a:path w="179" h="70">
                <a:moveTo>
                  <a:pt x="0" y="0"/>
                </a:moveTo>
                <a:lnTo>
                  <a:pt x="31" y="47"/>
                </a:lnTo>
                <a:lnTo>
                  <a:pt x="112" y="70"/>
                </a:lnTo>
                <a:lnTo>
                  <a:pt x="179" y="55"/>
                </a:lnTo>
                <a:lnTo>
                  <a:pt x="0" y="0"/>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24" name="Freeform 409"/>
          <p:cNvSpPr/>
          <p:nvPr/>
        </p:nvSpPr>
        <p:spPr bwMode="auto">
          <a:xfrm>
            <a:off x="278363" y="2990392"/>
            <a:ext cx="298757" cy="212093"/>
          </a:xfrm>
          <a:custGeom>
            <a:avLst/>
            <a:gdLst>
              <a:gd name="T0" fmla="*/ 0 w 469"/>
              <a:gd name="T1" fmla="*/ 1 h 392"/>
              <a:gd name="T2" fmla="*/ 0 w 469"/>
              <a:gd name="T3" fmla="*/ 2 h 392"/>
              <a:gd name="T4" fmla="*/ 3 w 469"/>
              <a:gd name="T5" fmla="*/ 3 h 392"/>
              <a:gd name="T6" fmla="*/ 2 w 469"/>
              <a:gd name="T7" fmla="*/ 5 h 392"/>
              <a:gd name="T8" fmla="*/ 2 w 469"/>
              <a:gd name="T9" fmla="*/ 8 h 392"/>
              <a:gd name="T10" fmla="*/ 3 w 469"/>
              <a:gd name="T11" fmla="*/ 9 h 392"/>
              <a:gd name="T12" fmla="*/ 6 w 469"/>
              <a:gd name="T13" fmla="*/ 8 h 392"/>
              <a:gd name="T14" fmla="*/ 8 w 469"/>
              <a:gd name="T15" fmla="*/ 6 h 392"/>
              <a:gd name="T16" fmla="*/ 8 w 469"/>
              <a:gd name="T17" fmla="*/ 5 h 392"/>
              <a:gd name="T18" fmla="*/ 9 w 469"/>
              <a:gd name="T19" fmla="*/ 3 h 392"/>
              <a:gd name="T20" fmla="*/ 11 w 469"/>
              <a:gd name="T21" fmla="*/ 2 h 392"/>
              <a:gd name="T22" fmla="*/ 11 w 469"/>
              <a:gd name="T23" fmla="*/ 1 h 392"/>
              <a:gd name="T24" fmla="*/ 9 w 469"/>
              <a:gd name="T25" fmla="*/ 1 h 392"/>
              <a:gd name="T26" fmla="*/ 9 w 469"/>
              <a:gd name="T27" fmla="*/ 1 h 392"/>
              <a:gd name="T28" fmla="*/ 6 w 469"/>
              <a:gd name="T29" fmla="*/ 0 h 392"/>
              <a:gd name="T30" fmla="*/ 1 w 469"/>
              <a:gd name="T31" fmla="*/ 0 h 392"/>
              <a:gd name="T32" fmla="*/ 0 w 469"/>
              <a:gd name="T33" fmla="*/ 1 h 3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9"/>
              <a:gd name="T52" fmla="*/ 0 h 392"/>
              <a:gd name="T53" fmla="*/ 469 w 469"/>
              <a:gd name="T54" fmla="*/ 392 h 3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9" h="392">
                <a:moveTo>
                  <a:pt x="0" y="33"/>
                </a:moveTo>
                <a:lnTo>
                  <a:pt x="13" y="97"/>
                </a:lnTo>
                <a:lnTo>
                  <a:pt x="112" y="106"/>
                </a:lnTo>
                <a:lnTo>
                  <a:pt x="70" y="209"/>
                </a:lnTo>
                <a:lnTo>
                  <a:pt x="70" y="335"/>
                </a:lnTo>
                <a:lnTo>
                  <a:pt x="138" y="392"/>
                </a:lnTo>
                <a:lnTo>
                  <a:pt x="275" y="355"/>
                </a:lnTo>
                <a:lnTo>
                  <a:pt x="354" y="261"/>
                </a:lnTo>
                <a:lnTo>
                  <a:pt x="338" y="223"/>
                </a:lnTo>
                <a:lnTo>
                  <a:pt x="379" y="152"/>
                </a:lnTo>
                <a:lnTo>
                  <a:pt x="468" y="98"/>
                </a:lnTo>
                <a:lnTo>
                  <a:pt x="469" y="67"/>
                </a:lnTo>
                <a:lnTo>
                  <a:pt x="412" y="60"/>
                </a:lnTo>
                <a:lnTo>
                  <a:pt x="400" y="55"/>
                </a:lnTo>
                <a:lnTo>
                  <a:pt x="279" y="13"/>
                </a:lnTo>
                <a:lnTo>
                  <a:pt x="39" y="0"/>
                </a:lnTo>
                <a:lnTo>
                  <a:pt x="0" y="33"/>
                </a:lnTo>
                <a:close/>
              </a:path>
            </a:pathLst>
          </a:custGeom>
          <a:solidFill>
            <a:srgbClr val="256885"/>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25" name="Freeform 410"/>
          <p:cNvSpPr/>
          <p:nvPr/>
        </p:nvSpPr>
        <p:spPr bwMode="auto">
          <a:xfrm>
            <a:off x="761319" y="1827611"/>
            <a:ext cx="258324" cy="179900"/>
          </a:xfrm>
          <a:custGeom>
            <a:avLst/>
            <a:gdLst>
              <a:gd name="T0" fmla="*/ 0 w 404"/>
              <a:gd name="T1" fmla="*/ 1 h 334"/>
              <a:gd name="T2" fmla="*/ 0 w 404"/>
              <a:gd name="T3" fmla="*/ 2 h 334"/>
              <a:gd name="T4" fmla="*/ 1 w 404"/>
              <a:gd name="T5" fmla="*/ 2 h 334"/>
              <a:gd name="T6" fmla="*/ 1 w 404"/>
              <a:gd name="T7" fmla="*/ 2 h 334"/>
              <a:gd name="T8" fmla="*/ 1 w 404"/>
              <a:gd name="T9" fmla="*/ 3 h 334"/>
              <a:gd name="T10" fmla="*/ 0 w 404"/>
              <a:gd name="T11" fmla="*/ 3 h 334"/>
              <a:gd name="T12" fmla="*/ 2 w 404"/>
              <a:gd name="T13" fmla="*/ 3 h 334"/>
              <a:gd name="T14" fmla="*/ 1 w 404"/>
              <a:gd name="T15" fmla="*/ 4 h 334"/>
              <a:gd name="T16" fmla="*/ 2 w 404"/>
              <a:gd name="T17" fmla="*/ 4 h 334"/>
              <a:gd name="T18" fmla="*/ 3 w 404"/>
              <a:gd name="T19" fmla="*/ 4 h 334"/>
              <a:gd name="T20" fmla="*/ 3 w 404"/>
              <a:gd name="T21" fmla="*/ 3 h 334"/>
              <a:gd name="T22" fmla="*/ 4 w 404"/>
              <a:gd name="T23" fmla="*/ 3 h 334"/>
              <a:gd name="T24" fmla="*/ 4 w 404"/>
              <a:gd name="T25" fmla="*/ 4 h 334"/>
              <a:gd name="T26" fmla="*/ 5 w 404"/>
              <a:gd name="T27" fmla="*/ 3 h 334"/>
              <a:gd name="T28" fmla="*/ 5 w 404"/>
              <a:gd name="T29" fmla="*/ 4 h 334"/>
              <a:gd name="T30" fmla="*/ 6 w 404"/>
              <a:gd name="T31" fmla="*/ 4 h 334"/>
              <a:gd name="T32" fmla="*/ 3 w 404"/>
              <a:gd name="T33" fmla="*/ 5 h 334"/>
              <a:gd name="T34" fmla="*/ 3 w 404"/>
              <a:gd name="T35" fmla="*/ 5 h 334"/>
              <a:gd name="T36" fmla="*/ 5 w 404"/>
              <a:gd name="T37" fmla="*/ 5 h 334"/>
              <a:gd name="T38" fmla="*/ 4 w 404"/>
              <a:gd name="T39" fmla="*/ 5 h 334"/>
              <a:gd name="T40" fmla="*/ 5 w 404"/>
              <a:gd name="T41" fmla="*/ 6 h 334"/>
              <a:gd name="T42" fmla="*/ 3 w 404"/>
              <a:gd name="T43" fmla="*/ 6 h 334"/>
              <a:gd name="T44" fmla="*/ 5 w 404"/>
              <a:gd name="T45" fmla="*/ 8 h 334"/>
              <a:gd name="T46" fmla="*/ 7 w 404"/>
              <a:gd name="T47" fmla="*/ 4 h 334"/>
              <a:gd name="T48" fmla="*/ 9 w 404"/>
              <a:gd name="T49" fmla="*/ 3 h 334"/>
              <a:gd name="T50" fmla="*/ 7 w 404"/>
              <a:gd name="T51" fmla="*/ 2 h 334"/>
              <a:gd name="T52" fmla="*/ 7 w 404"/>
              <a:gd name="T53" fmla="*/ 1 h 334"/>
              <a:gd name="T54" fmla="*/ 6 w 404"/>
              <a:gd name="T55" fmla="*/ 2 h 334"/>
              <a:gd name="T56" fmla="*/ 6 w 404"/>
              <a:gd name="T57" fmla="*/ 1 h 334"/>
              <a:gd name="T58" fmla="*/ 5 w 404"/>
              <a:gd name="T59" fmla="*/ 0 h 334"/>
              <a:gd name="T60" fmla="*/ 4 w 404"/>
              <a:gd name="T61" fmla="*/ 1 h 334"/>
              <a:gd name="T62" fmla="*/ 5 w 404"/>
              <a:gd name="T63" fmla="*/ 3 h 334"/>
              <a:gd name="T64" fmla="*/ 3 w 404"/>
              <a:gd name="T65" fmla="*/ 1 h 334"/>
              <a:gd name="T66" fmla="*/ 3 w 404"/>
              <a:gd name="T67" fmla="*/ 1 h 334"/>
              <a:gd name="T68" fmla="*/ 3 w 404"/>
              <a:gd name="T69" fmla="*/ 2 h 334"/>
              <a:gd name="T70" fmla="*/ 1 w 404"/>
              <a:gd name="T71" fmla="*/ 1 h 334"/>
              <a:gd name="T72" fmla="*/ 3 w 404"/>
              <a:gd name="T73" fmla="*/ 1 h 334"/>
              <a:gd name="T74" fmla="*/ 0 w 404"/>
              <a:gd name="T75" fmla="*/ 1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4"/>
              <a:gd name="T115" fmla="*/ 0 h 334"/>
              <a:gd name="T116" fmla="*/ 404 w 40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4" h="334">
                <a:moveTo>
                  <a:pt x="0" y="41"/>
                </a:moveTo>
                <a:lnTo>
                  <a:pt x="2" y="81"/>
                </a:lnTo>
                <a:lnTo>
                  <a:pt x="43" y="81"/>
                </a:lnTo>
                <a:lnTo>
                  <a:pt x="30" y="100"/>
                </a:lnTo>
                <a:lnTo>
                  <a:pt x="64" y="115"/>
                </a:lnTo>
                <a:lnTo>
                  <a:pt x="19" y="112"/>
                </a:lnTo>
                <a:lnTo>
                  <a:pt x="94" y="147"/>
                </a:lnTo>
                <a:lnTo>
                  <a:pt x="66" y="160"/>
                </a:lnTo>
                <a:lnTo>
                  <a:pt x="86" y="187"/>
                </a:lnTo>
                <a:lnTo>
                  <a:pt x="151" y="170"/>
                </a:lnTo>
                <a:lnTo>
                  <a:pt x="150" y="135"/>
                </a:lnTo>
                <a:lnTo>
                  <a:pt x="176" y="123"/>
                </a:lnTo>
                <a:lnTo>
                  <a:pt x="182" y="162"/>
                </a:lnTo>
                <a:lnTo>
                  <a:pt x="224" y="135"/>
                </a:lnTo>
                <a:lnTo>
                  <a:pt x="215" y="162"/>
                </a:lnTo>
                <a:lnTo>
                  <a:pt x="250" y="164"/>
                </a:lnTo>
                <a:lnTo>
                  <a:pt x="113" y="203"/>
                </a:lnTo>
                <a:lnTo>
                  <a:pt x="118" y="230"/>
                </a:lnTo>
                <a:lnTo>
                  <a:pt x="235" y="211"/>
                </a:lnTo>
                <a:lnTo>
                  <a:pt x="157" y="237"/>
                </a:lnTo>
                <a:lnTo>
                  <a:pt x="201" y="252"/>
                </a:lnTo>
                <a:lnTo>
                  <a:pt x="120" y="265"/>
                </a:lnTo>
                <a:lnTo>
                  <a:pt x="238" y="334"/>
                </a:lnTo>
                <a:lnTo>
                  <a:pt x="314" y="162"/>
                </a:lnTo>
                <a:lnTo>
                  <a:pt x="404" y="122"/>
                </a:lnTo>
                <a:lnTo>
                  <a:pt x="306" y="92"/>
                </a:lnTo>
                <a:lnTo>
                  <a:pt x="291" y="47"/>
                </a:lnTo>
                <a:lnTo>
                  <a:pt x="261" y="73"/>
                </a:lnTo>
                <a:lnTo>
                  <a:pt x="276" y="34"/>
                </a:lnTo>
                <a:lnTo>
                  <a:pt x="208" y="0"/>
                </a:lnTo>
                <a:lnTo>
                  <a:pt x="185" y="34"/>
                </a:lnTo>
                <a:lnTo>
                  <a:pt x="216" y="115"/>
                </a:lnTo>
                <a:lnTo>
                  <a:pt x="143" y="30"/>
                </a:lnTo>
                <a:lnTo>
                  <a:pt x="118" y="47"/>
                </a:lnTo>
                <a:lnTo>
                  <a:pt x="134" y="89"/>
                </a:lnTo>
                <a:lnTo>
                  <a:pt x="62" y="51"/>
                </a:lnTo>
                <a:lnTo>
                  <a:pt x="113" y="27"/>
                </a:lnTo>
                <a:lnTo>
                  <a:pt x="0" y="41"/>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26" name="Freeform 411"/>
          <p:cNvSpPr/>
          <p:nvPr/>
        </p:nvSpPr>
        <p:spPr bwMode="auto">
          <a:xfrm>
            <a:off x="927544" y="1823563"/>
            <a:ext cx="233615" cy="75747"/>
          </a:xfrm>
          <a:custGeom>
            <a:avLst/>
            <a:gdLst>
              <a:gd name="T0" fmla="*/ 0 w 365"/>
              <a:gd name="T1" fmla="*/ 1 h 141"/>
              <a:gd name="T2" fmla="*/ 1 w 365"/>
              <a:gd name="T3" fmla="*/ 1 h 141"/>
              <a:gd name="T4" fmla="*/ 0 w 365"/>
              <a:gd name="T5" fmla="*/ 1 h 141"/>
              <a:gd name="T6" fmla="*/ 1 w 365"/>
              <a:gd name="T7" fmla="*/ 2 h 141"/>
              <a:gd name="T8" fmla="*/ 4 w 365"/>
              <a:gd name="T9" fmla="*/ 2 h 141"/>
              <a:gd name="T10" fmla="*/ 2 w 365"/>
              <a:gd name="T11" fmla="*/ 2 h 141"/>
              <a:gd name="T12" fmla="*/ 5 w 365"/>
              <a:gd name="T13" fmla="*/ 3 h 141"/>
              <a:gd name="T14" fmla="*/ 7 w 365"/>
              <a:gd name="T15" fmla="*/ 3 h 141"/>
              <a:gd name="T16" fmla="*/ 9 w 365"/>
              <a:gd name="T17" fmla="*/ 1 h 141"/>
              <a:gd name="T18" fmla="*/ 8 w 365"/>
              <a:gd name="T19" fmla="*/ 1 h 141"/>
              <a:gd name="T20" fmla="*/ 6 w 365"/>
              <a:gd name="T21" fmla="*/ 1 h 141"/>
              <a:gd name="T22" fmla="*/ 7 w 365"/>
              <a:gd name="T23" fmla="*/ 0 h 141"/>
              <a:gd name="T24" fmla="*/ 5 w 365"/>
              <a:gd name="T25" fmla="*/ 1 h 141"/>
              <a:gd name="T26" fmla="*/ 5 w 365"/>
              <a:gd name="T27" fmla="*/ 0 h 141"/>
              <a:gd name="T28" fmla="*/ 4 w 365"/>
              <a:gd name="T29" fmla="*/ 1 h 141"/>
              <a:gd name="T30" fmla="*/ 2 w 365"/>
              <a:gd name="T31" fmla="*/ 0 h 141"/>
              <a:gd name="T32" fmla="*/ 2 w 365"/>
              <a:gd name="T33" fmla="*/ 1 h 141"/>
              <a:gd name="T34" fmla="*/ 1 w 365"/>
              <a:gd name="T35" fmla="*/ 0 h 141"/>
              <a:gd name="T36" fmla="*/ 2 w 365"/>
              <a:gd name="T37" fmla="*/ 1 h 141"/>
              <a:gd name="T38" fmla="*/ 0 w 365"/>
              <a:gd name="T39" fmla="*/ 1 h 1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5"/>
              <a:gd name="T61" fmla="*/ 0 h 141"/>
              <a:gd name="T62" fmla="*/ 365 w 365"/>
              <a:gd name="T63" fmla="*/ 141 h 1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5" h="141">
                <a:moveTo>
                  <a:pt x="0" y="38"/>
                </a:moveTo>
                <a:lnTo>
                  <a:pt x="53" y="49"/>
                </a:lnTo>
                <a:lnTo>
                  <a:pt x="19" y="66"/>
                </a:lnTo>
                <a:lnTo>
                  <a:pt x="33" y="76"/>
                </a:lnTo>
                <a:lnTo>
                  <a:pt x="168" y="74"/>
                </a:lnTo>
                <a:lnTo>
                  <a:pt x="83" y="96"/>
                </a:lnTo>
                <a:lnTo>
                  <a:pt x="219" y="141"/>
                </a:lnTo>
                <a:lnTo>
                  <a:pt x="309" y="115"/>
                </a:lnTo>
                <a:lnTo>
                  <a:pt x="365" y="66"/>
                </a:lnTo>
                <a:lnTo>
                  <a:pt x="351" y="43"/>
                </a:lnTo>
                <a:lnTo>
                  <a:pt x="265" y="45"/>
                </a:lnTo>
                <a:lnTo>
                  <a:pt x="277" y="19"/>
                </a:lnTo>
                <a:lnTo>
                  <a:pt x="209" y="45"/>
                </a:lnTo>
                <a:lnTo>
                  <a:pt x="198" y="0"/>
                </a:lnTo>
                <a:lnTo>
                  <a:pt x="182" y="57"/>
                </a:lnTo>
                <a:lnTo>
                  <a:pt x="83" y="0"/>
                </a:lnTo>
                <a:lnTo>
                  <a:pt x="85" y="35"/>
                </a:lnTo>
                <a:lnTo>
                  <a:pt x="57" y="19"/>
                </a:lnTo>
                <a:lnTo>
                  <a:pt x="69" y="51"/>
                </a:lnTo>
                <a:lnTo>
                  <a:pt x="0" y="38"/>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27" name="Freeform 412"/>
          <p:cNvSpPr/>
          <p:nvPr/>
        </p:nvSpPr>
        <p:spPr bwMode="auto">
          <a:xfrm>
            <a:off x="1008409" y="1925186"/>
            <a:ext cx="98837" cy="55275"/>
          </a:xfrm>
          <a:custGeom>
            <a:avLst/>
            <a:gdLst>
              <a:gd name="T0" fmla="*/ 0 w 157"/>
              <a:gd name="T1" fmla="*/ 2 h 92"/>
              <a:gd name="T2" fmla="*/ 0 w 157"/>
              <a:gd name="T3" fmla="*/ 1 h 92"/>
              <a:gd name="T4" fmla="*/ 2 w 157"/>
              <a:gd name="T5" fmla="*/ 0 h 92"/>
              <a:gd name="T6" fmla="*/ 2 w 157"/>
              <a:gd name="T7" fmla="*/ 1 h 92"/>
              <a:gd name="T8" fmla="*/ 3 w 157"/>
              <a:gd name="T9" fmla="*/ 1 h 92"/>
              <a:gd name="T10" fmla="*/ 1 w 157"/>
              <a:gd name="T11" fmla="*/ 2 h 92"/>
              <a:gd name="T12" fmla="*/ 2 w 157"/>
              <a:gd name="T13" fmla="*/ 1 h 92"/>
              <a:gd name="T14" fmla="*/ 0 w 157"/>
              <a:gd name="T15" fmla="*/ 2 h 92"/>
              <a:gd name="T16" fmla="*/ 0 60000 65536"/>
              <a:gd name="T17" fmla="*/ 0 60000 65536"/>
              <a:gd name="T18" fmla="*/ 0 60000 65536"/>
              <a:gd name="T19" fmla="*/ 0 60000 65536"/>
              <a:gd name="T20" fmla="*/ 0 60000 65536"/>
              <a:gd name="T21" fmla="*/ 0 60000 65536"/>
              <a:gd name="T22" fmla="*/ 0 60000 65536"/>
              <a:gd name="T23" fmla="*/ 0 60000 65536"/>
              <a:gd name="T24" fmla="*/ 0 w 157"/>
              <a:gd name="T25" fmla="*/ 0 h 92"/>
              <a:gd name="T26" fmla="*/ 157 w 157"/>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7" h="92">
                <a:moveTo>
                  <a:pt x="0" y="73"/>
                </a:moveTo>
                <a:lnTo>
                  <a:pt x="14" y="26"/>
                </a:lnTo>
                <a:lnTo>
                  <a:pt x="78" y="0"/>
                </a:lnTo>
                <a:lnTo>
                  <a:pt x="88" y="26"/>
                </a:lnTo>
                <a:lnTo>
                  <a:pt x="157" y="48"/>
                </a:lnTo>
                <a:lnTo>
                  <a:pt x="62" y="92"/>
                </a:lnTo>
                <a:lnTo>
                  <a:pt x="78" y="68"/>
                </a:lnTo>
                <a:lnTo>
                  <a:pt x="0" y="73"/>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28" name="Freeform 413"/>
          <p:cNvSpPr/>
          <p:nvPr/>
        </p:nvSpPr>
        <p:spPr bwMode="auto">
          <a:xfrm>
            <a:off x="772550" y="2215048"/>
            <a:ext cx="314481" cy="503720"/>
          </a:xfrm>
          <a:custGeom>
            <a:avLst/>
            <a:gdLst>
              <a:gd name="T0" fmla="*/ 0 w 492"/>
              <a:gd name="T1" fmla="*/ 16 h 935"/>
              <a:gd name="T2" fmla="*/ 0 w 492"/>
              <a:gd name="T3" fmla="*/ 18 h 935"/>
              <a:gd name="T4" fmla="*/ 1 w 492"/>
              <a:gd name="T5" fmla="*/ 20 h 935"/>
              <a:gd name="T6" fmla="*/ 1 w 492"/>
              <a:gd name="T7" fmla="*/ 22 h 935"/>
              <a:gd name="T8" fmla="*/ 4 w 492"/>
              <a:gd name="T9" fmla="*/ 20 h 935"/>
              <a:gd name="T10" fmla="*/ 5 w 492"/>
              <a:gd name="T11" fmla="*/ 17 h 935"/>
              <a:gd name="T12" fmla="*/ 4 w 492"/>
              <a:gd name="T13" fmla="*/ 17 h 935"/>
              <a:gd name="T14" fmla="*/ 6 w 492"/>
              <a:gd name="T15" fmla="*/ 16 h 935"/>
              <a:gd name="T16" fmla="*/ 4 w 492"/>
              <a:gd name="T17" fmla="*/ 16 h 935"/>
              <a:gd name="T18" fmla="*/ 6 w 492"/>
              <a:gd name="T19" fmla="*/ 16 h 935"/>
              <a:gd name="T20" fmla="*/ 7 w 492"/>
              <a:gd name="T21" fmla="*/ 15 h 935"/>
              <a:gd name="T22" fmla="*/ 5 w 492"/>
              <a:gd name="T23" fmla="*/ 14 h 935"/>
              <a:gd name="T24" fmla="*/ 4 w 492"/>
              <a:gd name="T25" fmla="*/ 15 h 935"/>
              <a:gd name="T26" fmla="*/ 5 w 492"/>
              <a:gd name="T27" fmla="*/ 14 h 935"/>
              <a:gd name="T28" fmla="*/ 5 w 492"/>
              <a:gd name="T29" fmla="*/ 11 h 935"/>
              <a:gd name="T30" fmla="*/ 9 w 492"/>
              <a:gd name="T31" fmla="*/ 8 h 935"/>
              <a:gd name="T32" fmla="*/ 9 w 492"/>
              <a:gd name="T33" fmla="*/ 7 h 935"/>
              <a:gd name="T34" fmla="*/ 9 w 492"/>
              <a:gd name="T35" fmla="*/ 6 h 935"/>
              <a:gd name="T36" fmla="*/ 11 w 492"/>
              <a:gd name="T37" fmla="*/ 5 h 935"/>
              <a:gd name="T38" fmla="*/ 11 w 492"/>
              <a:gd name="T39" fmla="*/ 2 h 935"/>
              <a:gd name="T40" fmla="*/ 8 w 492"/>
              <a:gd name="T41" fmla="*/ 0 h 935"/>
              <a:gd name="T42" fmla="*/ 8 w 492"/>
              <a:gd name="T43" fmla="*/ 0 h 935"/>
              <a:gd name="T44" fmla="*/ 8 w 492"/>
              <a:gd name="T45" fmla="*/ 1 h 935"/>
              <a:gd name="T46" fmla="*/ 6 w 492"/>
              <a:gd name="T47" fmla="*/ 1 h 935"/>
              <a:gd name="T48" fmla="*/ 6 w 492"/>
              <a:gd name="T49" fmla="*/ 2 h 935"/>
              <a:gd name="T50" fmla="*/ 5 w 492"/>
              <a:gd name="T51" fmla="*/ 2 h 935"/>
              <a:gd name="T52" fmla="*/ 5 w 492"/>
              <a:gd name="T53" fmla="*/ 3 h 935"/>
              <a:gd name="T54" fmla="*/ 3 w 492"/>
              <a:gd name="T55" fmla="*/ 5 h 935"/>
              <a:gd name="T56" fmla="*/ 2 w 492"/>
              <a:gd name="T57" fmla="*/ 7 h 935"/>
              <a:gd name="T58" fmla="*/ 3 w 492"/>
              <a:gd name="T59" fmla="*/ 9 h 935"/>
              <a:gd name="T60" fmla="*/ 1 w 492"/>
              <a:gd name="T61" fmla="*/ 9 h 935"/>
              <a:gd name="T62" fmla="*/ 1 w 492"/>
              <a:gd name="T63" fmla="*/ 12 h 935"/>
              <a:gd name="T64" fmla="*/ 1 w 492"/>
              <a:gd name="T65" fmla="*/ 13 h 935"/>
              <a:gd name="T66" fmla="*/ 1 w 492"/>
              <a:gd name="T67" fmla="*/ 13 h 935"/>
              <a:gd name="T68" fmla="*/ 1 w 492"/>
              <a:gd name="T69" fmla="*/ 15 h 935"/>
              <a:gd name="T70" fmla="*/ 0 w 492"/>
              <a:gd name="T71" fmla="*/ 16 h 9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92"/>
              <a:gd name="T109" fmla="*/ 0 h 935"/>
              <a:gd name="T110" fmla="*/ 492 w 492"/>
              <a:gd name="T111" fmla="*/ 935 h 93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92" h="935">
                <a:moveTo>
                  <a:pt x="0" y="704"/>
                </a:moveTo>
                <a:lnTo>
                  <a:pt x="19" y="810"/>
                </a:lnTo>
                <a:lnTo>
                  <a:pt x="63" y="862"/>
                </a:lnTo>
                <a:lnTo>
                  <a:pt x="59" y="935"/>
                </a:lnTo>
                <a:lnTo>
                  <a:pt x="179" y="885"/>
                </a:lnTo>
                <a:lnTo>
                  <a:pt x="209" y="739"/>
                </a:lnTo>
                <a:lnTo>
                  <a:pt x="187" y="732"/>
                </a:lnTo>
                <a:lnTo>
                  <a:pt x="275" y="686"/>
                </a:lnTo>
                <a:lnTo>
                  <a:pt x="191" y="675"/>
                </a:lnTo>
                <a:lnTo>
                  <a:pt x="253" y="686"/>
                </a:lnTo>
                <a:lnTo>
                  <a:pt x="290" y="648"/>
                </a:lnTo>
                <a:lnTo>
                  <a:pt x="237" y="599"/>
                </a:lnTo>
                <a:lnTo>
                  <a:pt x="189" y="633"/>
                </a:lnTo>
                <a:lnTo>
                  <a:pt x="227" y="604"/>
                </a:lnTo>
                <a:lnTo>
                  <a:pt x="228" y="470"/>
                </a:lnTo>
                <a:lnTo>
                  <a:pt x="395" y="341"/>
                </a:lnTo>
                <a:lnTo>
                  <a:pt x="383" y="314"/>
                </a:lnTo>
                <a:lnTo>
                  <a:pt x="410" y="249"/>
                </a:lnTo>
                <a:lnTo>
                  <a:pt x="492" y="230"/>
                </a:lnTo>
                <a:lnTo>
                  <a:pt x="470" y="79"/>
                </a:lnTo>
                <a:lnTo>
                  <a:pt x="358" y="0"/>
                </a:lnTo>
                <a:lnTo>
                  <a:pt x="339" y="0"/>
                </a:lnTo>
                <a:lnTo>
                  <a:pt x="338" y="48"/>
                </a:lnTo>
                <a:lnTo>
                  <a:pt x="270" y="39"/>
                </a:lnTo>
                <a:lnTo>
                  <a:pt x="253" y="79"/>
                </a:lnTo>
                <a:lnTo>
                  <a:pt x="208" y="90"/>
                </a:lnTo>
                <a:lnTo>
                  <a:pt x="196" y="150"/>
                </a:lnTo>
                <a:lnTo>
                  <a:pt x="129" y="222"/>
                </a:lnTo>
                <a:lnTo>
                  <a:pt x="97" y="324"/>
                </a:lnTo>
                <a:lnTo>
                  <a:pt x="109" y="364"/>
                </a:lnTo>
                <a:lnTo>
                  <a:pt x="42" y="394"/>
                </a:lnTo>
                <a:lnTo>
                  <a:pt x="35" y="526"/>
                </a:lnTo>
                <a:lnTo>
                  <a:pt x="57" y="553"/>
                </a:lnTo>
                <a:lnTo>
                  <a:pt x="35" y="578"/>
                </a:lnTo>
                <a:lnTo>
                  <a:pt x="46" y="636"/>
                </a:lnTo>
                <a:lnTo>
                  <a:pt x="0" y="704"/>
                </a:lnTo>
                <a:close/>
              </a:path>
            </a:pathLst>
          </a:custGeom>
          <a:solidFill>
            <a:srgbClr val="256885"/>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29" name="Freeform 414"/>
          <p:cNvSpPr/>
          <p:nvPr/>
        </p:nvSpPr>
        <p:spPr bwMode="auto">
          <a:xfrm>
            <a:off x="644511" y="2913308"/>
            <a:ext cx="107823" cy="55275"/>
          </a:xfrm>
          <a:custGeom>
            <a:avLst/>
            <a:gdLst>
              <a:gd name="T0" fmla="*/ 0 w 169"/>
              <a:gd name="T1" fmla="*/ 1 h 98"/>
              <a:gd name="T2" fmla="*/ 1 w 169"/>
              <a:gd name="T3" fmla="*/ 2 h 98"/>
              <a:gd name="T4" fmla="*/ 2 w 169"/>
              <a:gd name="T5" fmla="*/ 2 h 98"/>
              <a:gd name="T6" fmla="*/ 3 w 169"/>
              <a:gd name="T7" fmla="*/ 2 h 98"/>
              <a:gd name="T8" fmla="*/ 4 w 169"/>
              <a:gd name="T9" fmla="*/ 1 h 98"/>
              <a:gd name="T10" fmla="*/ 3 w 169"/>
              <a:gd name="T11" fmla="*/ 1 h 98"/>
              <a:gd name="T12" fmla="*/ 3 w 169"/>
              <a:gd name="T13" fmla="*/ 0 h 98"/>
              <a:gd name="T14" fmla="*/ 3 w 169"/>
              <a:gd name="T15" fmla="*/ 0 h 98"/>
              <a:gd name="T16" fmla="*/ 1 w 169"/>
              <a:gd name="T17" fmla="*/ 0 h 98"/>
              <a:gd name="T18" fmla="*/ 0 w 169"/>
              <a:gd name="T19" fmla="*/ 1 h 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9"/>
              <a:gd name="T31" fmla="*/ 0 h 98"/>
              <a:gd name="T32" fmla="*/ 169 w 169"/>
              <a:gd name="T33" fmla="*/ 98 h 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9" h="98">
                <a:moveTo>
                  <a:pt x="0" y="66"/>
                </a:moveTo>
                <a:lnTo>
                  <a:pt x="39" y="98"/>
                </a:lnTo>
                <a:lnTo>
                  <a:pt x="92" y="70"/>
                </a:lnTo>
                <a:lnTo>
                  <a:pt x="115" y="96"/>
                </a:lnTo>
                <a:lnTo>
                  <a:pt x="169" y="44"/>
                </a:lnTo>
                <a:lnTo>
                  <a:pt x="136" y="38"/>
                </a:lnTo>
                <a:lnTo>
                  <a:pt x="135" y="16"/>
                </a:lnTo>
                <a:lnTo>
                  <a:pt x="128" y="9"/>
                </a:lnTo>
                <a:lnTo>
                  <a:pt x="54" y="0"/>
                </a:lnTo>
                <a:lnTo>
                  <a:pt x="0" y="66"/>
                </a:lnTo>
                <a:close/>
              </a:path>
            </a:pathLst>
          </a:custGeom>
          <a:solidFill>
            <a:srgbClr val="256885"/>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30" name="Freeform 415"/>
          <p:cNvSpPr/>
          <p:nvPr/>
        </p:nvSpPr>
        <p:spPr bwMode="auto">
          <a:xfrm>
            <a:off x="1365570" y="3156154"/>
            <a:ext cx="175211" cy="130663"/>
          </a:xfrm>
          <a:custGeom>
            <a:avLst/>
            <a:gdLst>
              <a:gd name="T0" fmla="*/ 0 w 273"/>
              <a:gd name="T1" fmla="*/ 5 h 244"/>
              <a:gd name="T2" fmla="*/ 0 w 273"/>
              <a:gd name="T3" fmla="*/ 5 h 244"/>
              <a:gd name="T4" fmla="*/ 1 w 273"/>
              <a:gd name="T5" fmla="*/ 3 h 244"/>
              <a:gd name="T6" fmla="*/ 1 w 273"/>
              <a:gd name="T7" fmla="*/ 3 h 244"/>
              <a:gd name="T8" fmla="*/ 1 w 273"/>
              <a:gd name="T9" fmla="*/ 1 h 244"/>
              <a:gd name="T10" fmla="*/ 1 w 273"/>
              <a:gd name="T11" fmla="*/ 0 h 244"/>
              <a:gd name="T12" fmla="*/ 6 w 273"/>
              <a:gd name="T13" fmla="*/ 0 h 244"/>
              <a:gd name="T14" fmla="*/ 5 w 273"/>
              <a:gd name="T15" fmla="*/ 1 h 244"/>
              <a:gd name="T16" fmla="*/ 5 w 273"/>
              <a:gd name="T17" fmla="*/ 3 h 244"/>
              <a:gd name="T18" fmla="*/ 3 w 273"/>
              <a:gd name="T19" fmla="*/ 4 h 244"/>
              <a:gd name="T20" fmla="*/ 1 w 273"/>
              <a:gd name="T21" fmla="*/ 6 h 244"/>
              <a:gd name="T22" fmla="*/ 0 w 273"/>
              <a:gd name="T23" fmla="*/ 5 h 2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3"/>
              <a:gd name="T37" fmla="*/ 0 h 244"/>
              <a:gd name="T38" fmla="*/ 273 w 273"/>
              <a:gd name="T39" fmla="*/ 244 h 2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3" h="244">
                <a:moveTo>
                  <a:pt x="0" y="225"/>
                </a:moveTo>
                <a:lnTo>
                  <a:pt x="5" y="199"/>
                </a:lnTo>
                <a:lnTo>
                  <a:pt x="43" y="147"/>
                </a:lnTo>
                <a:lnTo>
                  <a:pt x="22" y="126"/>
                </a:lnTo>
                <a:lnTo>
                  <a:pt x="21" y="64"/>
                </a:lnTo>
                <a:lnTo>
                  <a:pt x="43" y="12"/>
                </a:lnTo>
                <a:lnTo>
                  <a:pt x="273" y="0"/>
                </a:lnTo>
                <a:lnTo>
                  <a:pt x="231" y="37"/>
                </a:lnTo>
                <a:lnTo>
                  <a:pt x="215" y="135"/>
                </a:lnTo>
                <a:lnTo>
                  <a:pt x="122" y="191"/>
                </a:lnTo>
                <a:lnTo>
                  <a:pt x="38" y="244"/>
                </a:lnTo>
                <a:lnTo>
                  <a:pt x="0" y="225"/>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31" name="Freeform 416"/>
          <p:cNvSpPr/>
          <p:nvPr/>
        </p:nvSpPr>
        <p:spPr bwMode="auto">
          <a:xfrm>
            <a:off x="2881824" y="3476658"/>
            <a:ext cx="195428" cy="365481"/>
          </a:xfrm>
          <a:custGeom>
            <a:avLst/>
            <a:gdLst>
              <a:gd name="T0" fmla="*/ 0 w 303"/>
              <a:gd name="T1" fmla="*/ 3 h 678"/>
              <a:gd name="T2" fmla="*/ 1 w 303"/>
              <a:gd name="T3" fmla="*/ 1 h 678"/>
              <a:gd name="T4" fmla="*/ 3 w 303"/>
              <a:gd name="T5" fmla="*/ 0 h 678"/>
              <a:gd name="T6" fmla="*/ 3 w 303"/>
              <a:gd name="T7" fmla="*/ 1 h 678"/>
              <a:gd name="T8" fmla="*/ 3 w 303"/>
              <a:gd name="T9" fmla="*/ 3 h 678"/>
              <a:gd name="T10" fmla="*/ 5 w 303"/>
              <a:gd name="T11" fmla="*/ 3 h 678"/>
              <a:gd name="T12" fmla="*/ 6 w 303"/>
              <a:gd name="T13" fmla="*/ 3 h 678"/>
              <a:gd name="T14" fmla="*/ 7 w 303"/>
              <a:gd name="T15" fmla="*/ 5 h 678"/>
              <a:gd name="T16" fmla="*/ 7 w 303"/>
              <a:gd name="T17" fmla="*/ 7 h 678"/>
              <a:gd name="T18" fmla="*/ 5 w 303"/>
              <a:gd name="T19" fmla="*/ 7 h 678"/>
              <a:gd name="T20" fmla="*/ 5 w 303"/>
              <a:gd name="T21" fmla="*/ 7 h 678"/>
              <a:gd name="T22" fmla="*/ 5 w 303"/>
              <a:gd name="T23" fmla="*/ 9 h 678"/>
              <a:gd name="T24" fmla="*/ 3 w 303"/>
              <a:gd name="T25" fmla="*/ 7 h 678"/>
              <a:gd name="T26" fmla="*/ 1 w 303"/>
              <a:gd name="T27" fmla="*/ 11 h 678"/>
              <a:gd name="T28" fmla="*/ 3 w 303"/>
              <a:gd name="T29" fmla="*/ 14 h 678"/>
              <a:gd name="T30" fmla="*/ 4 w 303"/>
              <a:gd name="T31" fmla="*/ 15 h 678"/>
              <a:gd name="T32" fmla="*/ 3 w 303"/>
              <a:gd name="T33" fmla="*/ 16 h 678"/>
              <a:gd name="T34" fmla="*/ 3 w 303"/>
              <a:gd name="T35" fmla="*/ 15 h 678"/>
              <a:gd name="T36" fmla="*/ 3 w 303"/>
              <a:gd name="T37" fmla="*/ 15 h 678"/>
              <a:gd name="T38" fmla="*/ 1 w 303"/>
              <a:gd name="T39" fmla="*/ 13 h 678"/>
              <a:gd name="T40" fmla="*/ 1 w 303"/>
              <a:gd name="T41" fmla="*/ 11 h 678"/>
              <a:gd name="T42" fmla="*/ 2 w 303"/>
              <a:gd name="T43" fmla="*/ 9 h 678"/>
              <a:gd name="T44" fmla="*/ 1 w 303"/>
              <a:gd name="T45" fmla="*/ 6 h 678"/>
              <a:gd name="T46" fmla="*/ 1 w 303"/>
              <a:gd name="T47" fmla="*/ 5 h 678"/>
              <a:gd name="T48" fmla="*/ 0 w 303"/>
              <a:gd name="T49" fmla="*/ 3 h 6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03"/>
              <a:gd name="T76" fmla="*/ 0 h 678"/>
              <a:gd name="T77" fmla="*/ 303 w 303"/>
              <a:gd name="T78" fmla="*/ 678 h 67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03" h="678">
                <a:moveTo>
                  <a:pt x="0" y="109"/>
                </a:moveTo>
                <a:lnTo>
                  <a:pt x="22" y="56"/>
                </a:lnTo>
                <a:lnTo>
                  <a:pt x="105" y="0"/>
                </a:lnTo>
                <a:lnTo>
                  <a:pt x="141" y="53"/>
                </a:lnTo>
                <a:lnTo>
                  <a:pt x="130" y="144"/>
                </a:lnTo>
                <a:lnTo>
                  <a:pt x="228" y="105"/>
                </a:lnTo>
                <a:lnTo>
                  <a:pt x="265" y="144"/>
                </a:lnTo>
                <a:lnTo>
                  <a:pt x="303" y="234"/>
                </a:lnTo>
                <a:lnTo>
                  <a:pt x="293" y="290"/>
                </a:lnTo>
                <a:lnTo>
                  <a:pt x="217" y="287"/>
                </a:lnTo>
                <a:lnTo>
                  <a:pt x="192" y="311"/>
                </a:lnTo>
                <a:lnTo>
                  <a:pt x="204" y="406"/>
                </a:lnTo>
                <a:lnTo>
                  <a:pt x="106" y="324"/>
                </a:lnTo>
                <a:lnTo>
                  <a:pt x="66" y="472"/>
                </a:lnTo>
                <a:lnTo>
                  <a:pt x="113" y="605"/>
                </a:lnTo>
                <a:lnTo>
                  <a:pt x="179" y="652"/>
                </a:lnTo>
                <a:lnTo>
                  <a:pt x="144" y="678"/>
                </a:lnTo>
                <a:lnTo>
                  <a:pt x="135" y="637"/>
                </a:lnTo>
                <a:lnTo>
                  <a:pt x="106" y="637"/>
                </a:lnTo>
                <a:lnTo>
                  <a:pt x="31" y="562"/>
                </a:lnTo>
                <a:lnTo>
                  <a:pt x="43" y="477"/>
                </a:lnTo>
                <a:lnTo>
                  <a:pt x="83" y="397"/>
                </a:lnTo>
                <a:lnTo>
                  <a:pt x="29" y="267"/>
                </a:lnTo>
                <a:lnTo>
                  <a:pt x="45" y="207"/>
                </a:lnTo>
                <a:lnTo>
                  <a:pt x="0" y="109"/>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32" name="Freeform 417"/>
          <p:cNvSpPr/>
          <p:nvPr/>
        </p:nvSpPr>
        <p:spPr bwMode="auto">
          <a:xfrm>
            <a:off x="1745198" y="3406562"/>
            <a:ext cx="128039" cy="87110"/>
          </a:xfrm>
          <a:custGeom>
            <a:avLst/>
            <a:gdLst>
              <a:gd name="T0" fmla="*/ 0 w 201"/>
              <a:gd name="T1" fmla="*/ 2 h 159"/>
              <a:gd name="T2" fmla="*/ 0 w 201"/>
              <a:gd name="T3" fmla="*/ 2 h 159"/>
              <a:gd name="T4" fmla="*/ 1 w 201"/>
              <a:gd name="T5" fmla="*/ 2 h 159"/>
              <a:gd name="T6" fmla="*/ 3 w 201"/>
              <a:gd name="T7" fmla="*/ 2 h 159"/>
              <a:gd name="T8" fmla="*/ 4 w 201"/>
              <a:gd name="T9" fmla="*/ 0 h 159"/>
              <a:gd name="T10" fmla="*/ 5 w 201"/>
              <a:gd name="T11" fmla="*/ 1 h 159"/>
              <a:gd name="T12" fmla="*/ 4 w 201"/>
              <a:gd name="T13" fmla="*/ 1 h 159"/>
              <a:gd name="T14" fmla="*/ 4 w 201"/>
              <a:gd name="T15" fmla="*/ 2 h 159"/>
              <a:gd name="T16" fmla="*/ 4 w 201"/>
              <a:gd name="T17" fmla="*/ 4 h 159"/>
              <a:gd name="T18" fmla="*/ 1 w 201"/>
              <a:gd name="T19" fmla="*/ 3 h 159"/>
              <a:gd name="T20" fmla="*/ 0 w 201"/>
              <a:gd name="T21" fmla="*/ 2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1"/>
              <a:gd name="T34" fmla="*/ 0 h 159"/>
              <a:gd name="T35" fmla="*/ 201 w 201"/>
              <a:gd name="T36" fmla="*/ 159 h 1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1" h="159">
                <a:moveTo>
                  <a:pt x="0" y="74"/>
                </a:moveTo>
                <a:lnTo>
                  <a:pt x="12" y="70"/>
                </a:lnTo>
                <a:lnTo>
                  <a:pt x="27" y="96"/>
                </a:lnTo>
                <a:lnTo>
                  <a:pt x="112" y="94"/>
                </a:lnTo>
                <a:lnTo>
                  <a:pt x="190" y="0"/>
                </a:lnTo>
                <a:lnTo>
                  <a:pt x="201" y="58"/>
                </a:lnTo>
                <a:lnTo>
                  <a:pt x="178" y="59"/>
                </a:lnTo>
                <a:lnTo>
                  <a:pt x="190" y="94"/>
                </a:lnTo>
                <a:lnTo>
                  <a:pt x="159" y="159"/>
                </a:lnTo>
                <a:lnTo>
                  <a:pt x="37" y="145"/>
                </a:lnTo>
                <a:lnTo>
                  <a:pt x="0" y="74"/>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33" name="Freeform 418"/>
          <p:cNvSpPr/>
          <p:nvPr/>
        </p:nvSpPr>
        <p:spPr bwMode="auto">
          <a:xfrm>
            <a:off x="678204" y="3149578"/>
            <a:ext cx="94344" cy="181794"/>
          </a:xfrm>
          <a:custGeom>
            <a:avLst/>
            <a:gdLst>
              <a:gd name="T0" fmla="*/ 0 w 149"/>
              <a:gd name="T1" fmla="*/ 4 h 334"/>
              <a:gd name="T2" fmla="*/ 1 w 149"/>
              <a:gd name="T3" fmla="*/ 3 h 334"/>
              <a:gd name="T4" fmla="*/ 1 w 149"/>
              <a:gd name="T5" fmla="*/ 0 h 334"/>
              <a:gd name="T6" fmla="*/ 3 w 149"/>
              <a:gd name="T7" fmla="*/ 0 h 334"/>
              <a:gd name="T8" fmla="*/ 3 w 149"/>
              <a:gd name="T9" fmla="*/ 1 h 334"/>
              <a:gd name="T10" fmla="*/ 3 w 149"/>
              <a:gd name="T11" fmla="*/ 2 h 334"/>
              <a:gd name="T12" fmla="*/ 2 w 149"/>
              <a:gd name="T13" fmla="*/ 4 h 334"/>
              <a:gd name="T14" fmla="*/ 3 w 149"/>
              <a:gd name="T15" fmla="*/ 5 h 334"/>
              <a:gd name="T16" fmla="*/ 2 w 149"/>
              <a:gd name="T17" fmla="*/ 8 h 334"/>
              <a:gd name="T18" fmla="*/ 1 w 149"/>
              <a:gd name="T19" fmla="*/ 6 h 334"/>
              <a:gd name="T20" fmla="*/ 0 w 149"/>
              <a:gd name="T21" fmla="*/ 4 h 3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9"/>
              <a:gd name="T34" fmla="*/ 0 h 334"/>
              <a:gd name="T35" fmla="*/ 149 w 149"/>
              <a:gd name="T36" fmla="*/ 334 h 3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9" h="334">
                <a:moveTo>
                  <a:pt x="0" y="155"/>
                </a:moveTo>
                <a:lnTo>
                  <a:pt x="35" y="124"/>
                </a:lnTo>
                <a:lnTo>
                  <a:pt x="47" y="4"/>
                </a:lnTo>
                <a:lnTo>
                  <a:pt x="142" y="0"/>
                </a:lnTo>
                <a:lnTo>
                  <a:pt x="119" y="40"/>
                </a:lnTo>
                <a:lnTo>
                  <a:pt x="146" y="93"/>
                </a:lnTo>
                <a:lnTo>
                  <a:pt x="91" y="155"/>
                </a:lnTo>
                <a:lnTo>
                  <a:pt x="149" y="195"/>
                </a:lnTo>
                <a:lnTo>
                  <a:pt x="76" y="334"/>
                </a:lnTo>
                <a:lnTo>
                  <a:pt x="67" y="245"/>
                </a:lnTo>
                <a:lnTo>
                  <a:pt x="0" y="155"/>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34" name="Freeform 419"/>
          <p:cNvSpPr/>
          <p:nvPr/>
        </p:nvSpPr>
        <p:spPr bwMode="auto">
          <a:xfrm>
            <a:off x="1134202" y="3053332"/>
            <a:ext cx="69635" cy="55275"/>
          </a:xfrm>
          <a:custGeom>
            <a:avLst/>
            <a:gdLst>
              <a:gd name="T0" fmla="*/ 0 w 107"/>
              <a:gd name="T1" fmla="*/ 1 h 93"/>
              <a:gd name="T2" fmla="*/ 0 w 107"/>
              <a:gd name="T3" fmla="*/ 0 h 93"/>
              <a:gd name="T4" fmla="*/ 2 w 107"/>
              <a:gd name="T5" fmla="*/ 0 h 93"/>
              <a:gd name="T6" fmla="*/ 3 w 107"/>
              <a:gd name="T7" fmla="*/ 1 h 93"/>
              <a:gd name="T8" fmla="*/ 1 w 107"/>
              <a:gd name="T9" fmla="*/ 1 h 93"/>
              <a:gd name="T10" fmla="*/ 0 w 107"/>
              <a:gd name="T11" fmla="*/ 2 h 93"/>
              <a:gd name="T12" fmla="*/ 1 w 107"/>
              <a:gd name="T13" fmla="*/ 2 h 93"/>
              <a:gd name="T14" fmla="*/ 0 w 107"/>
              <a:gd name="T15" fmla="*/ 1 h 93"/>
              <a:gd name="T16" fmla="*/ 0 60000 65536"/>
              <a:gd name="T17" fmla="*/ 0 60000 65536"/>
              <a:gd name="T18" fmla="*/ 0 60000 65536"/>
              <a:gd name="T19" fmla="*/ 0 60000 65536"/>
              <a:gd name="T20" fmla="*/ 0 60000 65536"/>
              <a:gd name="T21" fmla="*/ 0 60000 65536"/>
              <a:gd name="T22" fmla="*/ 0 60000 65536"/>
              <a:gd name="T23" fmla="*/ 0 60000 65536"/>
              <a:gd name="T24" fmla="*/ 0 w 107"/>
              <a:gd name="T25" fmla="*/ 0 h 93"/>
              <a:gd name="T26" fmla="*/ 107 w 107"/>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7" h="93">
                <a:moveTo>
                  <a:pt x="0" y="61"/>
                </a:moveTo>
                <a:lnTo>
                  <a:pt x="14" y="4"/>
                </a:lnTo>
                <a:lnTo>
                  <a:pt x="73" y="0"/>
                </a:lnTo>
                <a:lnTo>
                  <a:pt x="107" y="45"/>
                </a:lnTo>
                <a:lnTo>
                  <a:pt x="59" y="47"/>
                </a:lnTo>
                <a:lnTo>
                  <a:pt x="6" y="93"/>
                </a:lnTo>
                <a:lnTo>
                  <a:pt x="29" y="65"/>
                </a:lnTo>
                <a:lnTo>
                  <a:pt x="0" y="61"/>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35" name="Freeform 420"/>
          <p:cNvSpPr/>
          <p:nvPr/>
        </p:nvSpPr>
        <p:spPr bwMode="auto">
          <a:xfrm>
            <a:off x="1143190" y="3035235"/>
            <a:ext cx="451505" cy="170433"/>
          </a:xfrm>
          <a:custGeom>
            <a:avLst/>
            <a:gdLst>
              <a:gd name="T0" fmla="*/ 0 w 703"/>
              <a:gd name="T1" fmla="*/ 3 h 317"/>
              <a:gd name="T2" fmla="*/ 1 w 703"/>
              <a:gd name="T3" fmla="*/ 4 h 317"/>
              <a:gd name="T4" fmla="*/ 0 w 703"/>
              <a:gd name="T5" fmla="*/ 5 h 317"/>
              <a:gd name="T6" fmla="*/ 1 w 703"/>
              <a:gd name="T7" fmla="*/ 5 h 317"/>
              <a:gd name="T8" fmla="*/ 1 w 703"/>
              <a:gd name="T9" fmla="*/ 6 h 317"/>
              <a:gd name="T10" fmla="*/ 2 w 703"/>
              <a:gd name="T11" fmla="*/ 6 h 317"/>
              <a:gd name="T12" fmla="*/ 1 w 703"/>
              <a:gd name="T13" fmla="*/ 6 h 317"/>
              <a:gd name="T14" fmla="*/ 2 w 703"/>
              <a:gd name="T15" fmla="*/ 6 h 317"/>
              <a:gd name="T16" fmla="*/ 3 w 703"/>
              <a:gd name="T17" fmla="*/ 7 h 317"/>
              <a:gd name="T18" fmla="*/ 4 w 703"/>
              <a:gd name="T19" fmla="*/ 6 h 317"/>
              <a:gd name="T20" fmla="*/ 6 w 703"/>
              <a:gd name="T21" fmla="*/ 7 h 317"/>
              <a:gd name="T22" fmla="*/ 9 w 703"/>
              <a:gd name="T23" fmla="*/ 6 h 317"/>
              <a:gd name="T24" fmla="*/ 9 w 703"/>
              <a:gd name="T25" fmla="*/ 7 h 317"/>
              <a:gd name="T26" fmla="*/ 9 w 703"/>
              <a:gd name="T27" fmla="*/ 6 h 317"/>
              <a:gd name="T28" fmla="*/ 15 w 703"/>
              <a:gd name="T29" fmla="*/ 6 h 317"/>
              <a:gd name="T30" fmla="*/ 16 w 703"/>
              <a:gd name="T31" fmla="*/ 6 h 317"/>
              <a:gd name="T32" fmla="*/ 16 w 703"/>
              <a:gd name="T33" fmla="*/ 3 h 317"/>
              <a:gd name="T34" fmla="*/ 16 w 703"/>
              <a:gd name="T35" fmla="*/ 3 h 317"/>
              <a:gd name="T36" fmla="*/ 15 w 703"/>
              <a:gd name="T37" fmla="*/ 1 h 317"/>
              <a:gd name="T38" fmla="*/ 13 w 703"/>
              <a:gd name="T39" fmla="*/ 1 h 317"/>
              <a:gd name="T40" fmla="*/ 11 w 703"/>
              <a:gd name="T41" fmla="*/ 1 h 317"/>
              <a:gd name="T42" fmla="*/ 8 w 703"/>
              <a:gd name="T43" fmla="*/ 0 h 317"/>
              <a:gd name="T44" fmla="*/ 6 w 703"/>
              <a:gd name="T45" fmla="*/ 0 h 317"/>
              <a:gd name="T46" fmla="*/ 4 w 703"/>
              <a:gd name="T47" fmla="*/ 1 h 317"/>
              <a:gd name="T48" fmla="*/ 3 w 703"/>
              <a:gd name="T49" fmla="*/ 1 h 317"/>
              <a:gd name="T50" fmla="*/ 3 w 703"/>
              <a:gd name="T51" fmla="*/ 2 h 317"/>
              <a:gd name="T52" fmla="*/ 0 w 703"/>
              <a:gd name="T53" fmla="*/ 3 h 31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03"/>
              <a:gd name="T82" fmla="*/ 0 h 317"/>
              <a:gd name="T83" fmla="*/ 703 w 703"/>
              <a:gd name="T84" fmla="*/ 317 h 31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03" h="317">
                <a:moveTo>
                  <a:pt x="0" y="106"/>
                </a:moveTo>
                <a:lnTo>
                  <a:pt x="27" y="188"/>
                </a:lnTo>
                <a:lnTo>
                  <a:pt x="1" y="196"/>
                </a:lnTo>
                <a:lnTo>
                  <a:pt x="27" y="210"/>
                </a:lnTo>
                <a:lnTo>
                  <a:pt x="39" y="260"/>
                </a:lnTo>
                <a:lnTo>
                  <a:pt x="79" y="254"/>
                </a:lnTo>
                <a:lnTo>
                  <a:pt x="39" y="276"/>
                </a:lnTo>
                <a:lnTo>
                  <a:pt x="84" y="267"/>
                </a:lnTo>
                <a:lnTo>
                  <a:pt x="136" y="300"/>
                </a:lnTo>
                <a:lnTo>
                  <a:pt x="179" y="265"/>
                </a:lnTo>
                <a:lnTo>
                  <a:pt x="246" y="311"/>
                </a:lnTo>
                <a:lnTo>
                  <a:pt x="368" y="265"/>
                </a:lnTo>
                <a:lnTo>
                  <a:pt x="366" y="317"/>
                </a:lnTo>
                <a:lnTo>
                  <a:pt x="388" y="265"/>
                </a:lnTo>
                <a:lnTo>
                  <a:pt x="618" y="253"/>
                </a:lnTo>
                <a:lnTo>
                  <a:pt x="703" y="249"/>
                </a:lnTo>
                <a:lnTo>
                  <a:pt x="675" y="139"/>
                </a:lnTo>
                <a:lnTo>
                  <a:pt x="695" y="115"/>
                </a:lnTo>
                <a:lnTo>
                  <a:pt x="624" y="20"/>
                </a:lnTo>
                <a:lnTo>
                  <a:pt x="577" y="20"/>
                </a:lnTo>
                <a:lnTo>
                  <a:pt x="449" y="60"/>
                </a:lnTo>
                <a:lnTo>
                  <a:pt x="336" y="0"/>
                </a:lnTo>
                <a:lnTo>
                  <a:pt x="267" y="1"/>
                </a:lnTo>
                <a:lnTo>
                  <a:pt x="180" y="56"/>
                </a:lnTo>
                <a:lnTo>
                  <a:pt x="108" y="41"/>
                </a:lnTo>
                <a:lnTo>
                  <a:pt x="132" y="70"/>
                </a:lnTo>
                <a:lnTo>
                  <a:pt x="0" y="106"/>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36" name="Freeform 421"/>
          <p:cNvSpPr/>
          <p:nvPr/>
        </p:nvSpPr>
        <p:spPr bwMode="auto">
          <a:xfrm>
            <a:off x="251410" y="2708874"/>
            <a:ext cx="96591" cy="111728"/>
          </a:xfrm>
          <a:custGeom>
            <a:avLst/>
            <a:gdLst>
              <a:gd name="T0" fmla="*/ 0 w 152"/>
              <a:gd name="T1" fmla="*/ 4 h 209"/>
              <a:gd name="T2" fmla="*/ 0 w 152"/>
              <a:gd name="T3" fmla="*/ 4 h 209"/>
              <a:gd name="T4" fmla="*/ 0 w 152"/>
              <a:gd name="T5" fmla="*/ 5 h 209"/>
              <a:gd name="T6" fmla="*/ 3 w 152"/>
              <a:gd name="T7" fmla="*/ 4 h 209"/>
              <a:gd name="T8" fmla="*/ 3 w 152"/>
              <a:gd name="T9" fmla="*/ 1 h 209"/>
              <a:gd name="T10" fmla="*/ 3 w 152"/>
              <a:gd name="T11" fmla="*/ 1 h 209"/>
              <a:gd name="T12" fmla="*/ 2 w 152"/>
              <a:gd name="T13" fmla="*/ 1 h 209"/>
              <a:gd name="T14" fmla="*/ 2 w 152"/>
              <a:gd name="T15" fmla="*/ 1 h 209"/>
              <a:gd name="T16" fmla="*/ 2 w 152"/>
              <a:gd name="T17" fmla="*/ 0 h 209"/>
              <a:gd name="T18" fmla="*/ 2 w 152"/>
              <a:gd name="T19" fmla="*/ 0 h 209"/>
              <a:gd name="T20" fmla="*/ 1 w 152"/>
              <a:gd name="T21" fmla="*/ 1 h 209"/>
              <a:gd name="T22" fmla="*/ 0 w 152"/>
              <a:gd name="T23" fmla="*/ 1 h 209"/>
              <a:gd name="T24" fmla="*/ 1 w 152"/>
              <a:gd name="T25" fmla="*/ 2 h 209"/>
              <a:gd name="T26" fmla="*/ 0 w 152"/>
              <a:gd name="T27" fmla="*/ 3 h 209"/>
              <a:gd name="T28" fmla="*/ 1 w 152"/>
              <a:gd name="T29" fmla="*/ 3 h 209"/>
              <a:gd name="T30" fmla="*/ 0 w 152"/>
              <a:gd name="T31" fmla="*/ 4 h 209"/>
              <a:gd name="T32" fmla="*/ 1 w 152"/>
              <a:gd name="T33" fmla="*/ 3 h 209"/>
              <a:gd name="T34" fmla="*/ 0 w 152"/>
              <a:gd name="T35" fmla="*/ 4 h 2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2"/>
              <a:gd name="T55" fmla="*/ 0 h 209"/>
              <a:gd name="T56" fmla="*/ 152 w 152"/>
              <a:gd name="T57" fmla="*/ 209 h 20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2" h="209">
                <a:moveTo>
                  <a:pt x="0" y="177"/>
                </a:moveTo>
                <a:lnTo>
                  <a:pt x="18" y="193"/>
                </a:lnTo>
                <a:lnTo>
                  <a:pt x="2" y="209"/>
                </a:lnTo>
                <a:lnTo>
                  <a:pt x="142" y="178"/>
                </a:lnTo>
                <a:lnTo>
                  <a:pt x="152" y="67"/>
                </a:lnTo>
                <a:lnTo>
                  <a:pt x="133" y="41"/>
                </a:lnTo>
                <a:lnTo>
                  <a:pt x="93" y="54"/>
                </a:lnTo>
                <a:lnTo>
                  <a:pt x="79" y="37"/>
                </a:lnTo>
                <a:lnTo>
                  <a:pt x="96" y="12"/>
                </a:lnTo>
                <a:lnTo>
                  <a:pt x="79" y="0"/>
                </a:lnTo>
                <a:lnTo>
                  <a:pt x="63" y="52"/>
                </a:lnTo>
                <a:lnTo>
                  <a:pt x="2" y="67"/>
                </a:lnTo>
                <a:lnTo>
                  <a:pt x="22" y="79"/>
                </a:lnTo>
                <a:lnTo>
                  <a:pt x="8" y="109"/>
                </a:lnTo>
                <a:lnTo>
                  <a:pt x="49" y="117"/>
                </a:lnTo>
                <a:lnTo>
                  <a:pt x="13" y="158"/>
                </a:lnTo>
                <a:lnTo>
                  <a:pt x="53" y="148"/>
                </a:lnTo>
                <a:lnTo>
                  <a:pt x="0" y="177"/>
                </a:lnTo>
                <a:close/>
              </a:path>
            </a:pathLst>
          </a:custGeom>
          <a:solidFill>
            <a:srgbClr val="256885"/>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37" name="Freeform 422"/>
          <p:cNvSpPr/>
          <p:nvPr/>
        </p:nvSpPr>
        <p:spPr bwMode="auto">
          <a:xfrm>
            <a:off x="303072" y="2701681"/>
            <a:ext cx="60651" cy="55275"/>
          </a:xfrm>
          <a:custGeom>
            <a:avLst/>
            <a:gdLst>
              <a:gd name="T0" fmla="*/ 0 w 97"/>
              <a:gd name="T1" fmla="*/ 1 h 82"/>
              <a:gd name="T2" fmla="*/ 0 w 97"/>
              <a:gd name="T3" fmla="*/ 1 h 82"/>
              <a:gd name="T4" fmla="*/ 1 w 97"/>
              <a:gd name="T5" fmla="*/ 1 h 82"/>
              <a:gd name="T6" fmla="*/ 2 w 97"/>
              <a:gd name="T7" fmla="*/ 2 h 82"/>
              <a:gd name="T8" fmla="*/ 2 w 97"/>
              <a:gd name="T9" fmla="*/ 1 h 82"/>
              <a:gd name="T10" fmla="*/ 2 w 97"/>
              <a:gd name="T11" fmla="*/ 0 h 82"/>
              <a:gd name="T12" fmla="*/ 1 w 97"/>
              <a:gd name="T13" fmla="*/ 0 h 82"/>
              <a:gd name="T14" fmla="*/ 0 w 97"/>
              <a:gd name="T15" fmla="*/ 1 h 82"/>
              <a:gd name="T16" fmla="*/ 0 w 97"/>
              <a:gd name="T17" fmla="*/ 1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7"/>
              <a:gd name="T28" fmla="*/ 0 h 82"/>
              <a:gd name="T29" fmla="*/ 97 w 97"/>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7" h="82">
                <a:moveTo>
                  <a:pt x="0" y="52"/>
                </a:moveTo>
                <a:lnTo>
                  <a:pt x="14" y="69"/>
                </a:lnTo>
                <a:lnTo>
                  <a:pt x="54" y="56"/>
                </a:lnTo>
                <a:lnTo>
                  <a:pt x="73" y="82"/>
                </a:lnTo>
                <a:lnTo>
                  <a:pt x="97" y="52"/>
                </a:lnTo>
                <a:lnTo>
                  <a:pt x="74" y="15"/>
                </a:lnTo>
                <a:lnTo>
                  <a:pt x="29" y="0"/>
                </a:lnTo>
                <a:lnTo>
                  <a:pt x="17" y="27"/>
                </a:lnTo>
                <a:lnTo>
                  <a:pt x="0" y="52"/>
                </a:lnTo>
                <a:close/>
              </a:path>
            </a:pathLst>
          </a:custGeom>
          <a:solidFill>
            <a:srgbClr val="256885"/>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38" name="Freeform 423"/>
          <p:cNvSpPr/>
          <p:nvPr/>
        </p:nvSpPr>
        <p:spPr bwMode="auto">
          <a:xfrm>
            <a:off x="330028" y="2596664"/>
            <a:ext cx="17971" cy="55275"/>
          </a:xfrm>
          <a:custGeom>
            <a:avLst/>
            <a:gdLst>
              <a:gd name="T0" fmla="*/ 0 w 26"/>
              <a:gd name="T1" fmla="*/ 1 h 35"/>
              <a:gd name="T2" fmla="*/ 0 w 26"/>
              <a:gd name="T3" fmla="*/ 0 h 35"/>
              <a:gd name="T4" fmla="*/ 1 w 26"/>
              <a:gd name="T5" fmla="*/ 0 h 35"/>
              <a:gd name="T6" fmla="*/ 0 w 26"/>
              <a:gd name="T7" fmla="*/ 1 h 35"/>
              <a:gd name="T8" fmla="*/ 0 60000 65536"/>
              <a:gd name="T9" fmla="*/ 0 60000 65536"/>
              <a:gd name="T10" fmla="*/ 0 60000 65536"/>
              <a:gd name="T11" fmla="*/ 0 60000 65536"/>
              <a:gd name="T12" fmla="*/ 0 w 26"/>
              <a:gd name="T13" fmla="*/ 0 h 35"/>
              <a:gd name="T14" fmla="*/ 26 w 26"/>
              <a:gd name="T15" fmla="*/ 35 h 35"/>
            </a:gdLst>
            <a:ahLst/>
            <a:cxnLst>
              <a:cxn ang="T8">
                <a:pos x="T0" y="T1"/>
              </a:cxn>
              <a:cxn ang="T9">
                <a:pos x="T2" y="T3"/>
              </a:cxn>
              <a:cxn ang="T10">
                <a:pos x="T4" y="T5"/>
              </a:cxn>
              <a:cxn ang="T11">
                <a:pos x="T6" y="T7"/>
              </a:cxn>
            </a:cxnLst>
            <a:rect l="T12" t="T13" r="T14" b="T15"/>
            <a:pathLst>
              <a:path w="26" h="35">
                <a:moveTo>
                  <a:pt x="0" y="35"/>
                </a:moveTo>
                <a:lnTo>
                  <a:pt x="0" y="8"/>
                </a:lnTo>
                <a:lnTo>
                  <a:pt x="26" y="0"/>
                </a:lnTo>
                <a:lnTo>
                  <a:pt x="0" y="35"/>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39" name="Freeform 424"/>
          <p:cNvSpPr/>
          <p:nvPr/>
        </p:nvSpPr>
        <p:spPr bwMode="auto">
          <a:xfrm>
            <a:off x="336767" y="2609393"/>
            <a:ext cx="13477" cy="55275"/>
          </a:xfrm>
          <a:custGeom>
            <a:avLst/>
            <a:gdLst>
              <a:gd name="T0" fmla="*/ 0 w 22"/>
              <a:gd name="T1" fmla="*/ 0 h 24"/>
              <a:gd name="T2" fmla="*/ 0 w 22"/>
              <a:gd name="T3" fmla="*/ 0 h 24"/>
              <a:gd name="T4" fmla="*/ 1 w 22"/>
              <a:gd name="T5" fmla="*/ 1 h 24"/>
              <a:gd name="T6" fmla="*/ 0 w 22"/>
              <a:gd name="T7" fmla="*/ 0 h 24"/>
              <a:gd name="T8" fmla="*/ 0 60000 65536"/>
              <a:gd name="T9" fmla="*/ 0 60000 65536"/>
              <a:gd name="T10" fmla="*/ 0 60000 65536"/>
              <a:gd name="T11" fmla="*/ 0 60000 65536"/>
              <a:gd name="T12" fmla="*/ 0 w 22"/>
              <a:gd name="T13" fmla="*/ 0 h 24"/>
              <a:gd name="T14" fmla="*/ 22 w 22"/>
              <a:gd name="T15" fmla="*/ 24 h 24"/>
            </a:gdLst>
            <a:ahLst/>
            <a:cxnLst>
              <a:cxn ang="T8">
                <a:pos x="T0" y="T1"/>
              </a:cxn>
              <a:cxn ang="T9">
                <a:pos x="T2" y="T3"/>
              </a:cxn>
              <a:cxn ang="T10">
                <a:pos x="T4" y="T5"/>
              </a:cxn>
              <a:cxn ang="T11">
                <a:pos x="T6" y="T7"/>
              </a:cxn>
            </a:cxnLst>
            <a:rect l="T12" t="T13" r="T14" b="T15"/>
            <a:pathLst>
              <a:path w="22" h="24">
                <a:moveTo>
                  <a:pt x="0" y="18"/>
                </a:moveTo>
                <a:lnTo>
                  <a:pt x="14" y="0"/>
                </a:lnTo>
                <a:lnTo>
                  <a:pt x="22" y="24"/>
                </a:lnTo>
                <a:lnTo>
                  <a:pt x="0" y="18"/>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40" name="Freeform 425"/>
          <p:cNvSpPr/>
          <p:nvPr/>
        </p:nvSpPr>
        <p:spPr bwMode="auto">
          <a:xfrm>
            <a:off x="350245" y="2582994"/>
            <a:ext cx="190935" cy="282161"/>
          </a:xfrm>
          <a:custGeom>
            <a:avLst/>
            <a:gdLst>
              <a:gd name="T0" fmla="*/ 0 w 297"/>
              <a:gd name="T1" fmla="*/ 3 h 521"/>
              <a:gd name="T2" fmla="*/ 0 w 297"/>
              <a:gd name="T3" fmla="*/ 1 h 521"/>
              <a:gd name="T4" fmla="*/ 1 w 297"/>
              <a:gd name="T5" fmla="*/ 0 h 521"/>
              <a:gd name="T6" fmla="*/ 3 w 297"/>
              <a:gd name="T7" fmla="*/ 0 h 521"/>
              <a:gd name="T8" fmla="*/ 2 w 297"/>
              <a:gd name="T9" fmla="*/ 1 h 521"/>
              <a:gd name="T10" fmla="*/ 4 w 297"/>
              <a:gd name="T11" fmla="*/ 2 h 521"/>
              <a:gd name="T12" fmla="*/ 3 w 297"/>
              <a:gd name="T13" fmla="*/ 4 h 521"/>
              <a:gd name="T14" fmla="*/ 4 w 297"/>
              <a:gd name="T15" fmla="*/ 4 h 521"/>
              <a:gd name="T16" fmla="*/ 5 w 297"/>
              <a:gd name="T17" fmla="*/ 7 h 521"/>
              <a:gd name="T18" fmla="*/ 5 w 297"/>
              <a:gd name="T19" fmla="*/ 7 h 521"/>
              <a:gd name="T20" fmla="*/ 6 w 297"/>
              <a:gd name="T21" fmla="*/ 8 h 521"/>
              <a:gd name="T22" fmla="*/ 5 w 297"/>
              <a:gd name="T23" fmla="*/ 8 h 521"/>
              <a:gd name="T24" fmla="*/ 7 w 297"/>
              <a:gd name="T25" fmla="*/ 9 h 521"/>
              <a:gd name="T26" fmla="*/ 6 w 297"/>
              <a:gd name="T27" fmla="*/ 10 h 521"/>
              <a:gd name="T28" fmla="*/ 7 w 297"/>
              <a:gd name="T29" fmla="*/ 11 h 521"/>
              <a:gd name="T30" fmla="*/ 0 w 297"/>
              <a:gd name="T31" fmla="*/ 12 h 521"/>
              <a:gd name="T32" fmla="*/ 3 w 297"/>
              <a:gd name="T33" fmla="*/ 10 h 521"/>
              <a:gd name="T34" fmla="*/ 2 w 297"/>
              <a:gd name="T35" fmla="*/ 10 h 521"/>
              <a:gd name="T36" fmla="*/ 1 w 297"/>
              <a:gd name="T37" fmla="*/ 9 h 521"/>
              <a:gd name="T38" fmla="*/ 2 w 297"/>
              <a:gd name="T39" fmla="*/ 9 h 521"/>
              <a:gd name="T40" fmla="*/ 1 w 297"/>
              <a:gd name="T41" fmla="*/ 8 h 521"/>
              <a:gd name="T42" fmla="*/ 3 w 297"/>
              <a:gd name="T43" fmla="*/ 7 h 521"/>
              <a:gd name="T44" fmla="*/ 3 w 297"/>
              <a:gd name="T45" fmla="*/ 6 h 521"/>
              <a:gd name="T46" fmla="*/ 2 w 297"/>
              <a:gd name="T47" fmla="*/ 6 h 521"/>
              <a:gd name="T48" fmla="*/ 3 w 297"/>
              <a:gd name="T49" fmla="*/ 5 h 521"/>
              <a:gd name="T50" fmla="*/ 1 w 297"/>
              <a:gd name="T51" fmla="*/ 6 h 521"/>
              <a:gd name="T52" fmla="*/ 1 w 297"/>
              <a:gd name="T53" fmla="*/ 4 h 521"/>
              <a:gd name="T54" fmla="*/ 0 w 297"/>
              <a:gd name="T55" fmla="*/ 5 h 521"/>
              <a:gd name="T56" fmla="*/ 1 w 297"/>
              <a:gd name="T57" fmla="*/ 3 h 521"/>
              <a:gd name="T58" fmla="*/ 0 w 297"/>
              <a:gd name="T59" fmla="*/ 3 h 52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7"/>
              <a:gd name="T91" fmla="*/ 0 h 521"/>
              <a:gd name="T92" fmla="*/ 297 w 297"/>
              <a:gd name="T93" fmla="*/ 521 h 52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7" h="521">
                <a:moveTo>
                  <a:pt x="0" y="122"/>
                </a:moveTo>
                <a:lnTo>
                  <a:pt x="11" y="50"/>
                </a:lnTo>
                <a:lnTo>
                  <a:pt x="49" y="0"/>
                </a:lnTo>
                <a:lnTo>
                  <a:pt x="113" y="0"/>
                </a:lnTo>
                <a:lnTo>
                  <a:pt x="73" y="62"/>
                </a:lnTo>
                <a:lnTo>
                  <a:pt x="161" y="74"/>
                </a:lnTo>
                <a:lnTo>
                  <a:pt x="106" y="161"/>
                </a:lnTo>
                <a:lnTo>
                  <a:pt x="175" y="189"/>
                </a:lnTo>
                <a:lnTo>
                  <a:pt x="239" y="296"/>
                </a:lnTo>
                <a:lnTo>
                  <a:pt x="220" y="304"/>
                </a:lnTo>
                <a:lnTo>
                  <a:pt x="248" y="330"/>
                </a:lnTo>
                <a:lnTo>
                  <a:pt x="231" y="359"/>
                </a:lnTo>
                <a:lnTo>
                  <a:pt x="297" y="364"/>
                </a:lnTo>
                <a:lnTo>
                  <a:pt x="258" y="433"/>
                </a:lnTo>
                <a:lnTo>
                  <a:pt x="285" y="455"/>
                </a:lnTo>
                <a:lnTo>
                  <a:pt x="18" y="521"/>
                </a:lnTo>
                <a:lnTo>
                  <a:pt x="139" y="423"/>
                </a:lnTo>
                <a:lnTo>
                  <a:pt x="102" y="438"/>
                </a:lnTo>
                <a:lnTo>
                  <a:pt x="34" y="410"/>
                </a:lnTo>
                <a:lnTo>
                  <a:pt x="85" y="375"/>
                </a:lnTo>
                <a:lnTo>
                  <a:pt x="55" y="359"/>
                </a:lnTo>
                <a:lnTo>
                  <a:pt x="123" y="319"/>
                </a:lnTo>
                <a:lnTo>
                  <a:pt x="133" y="271"/>
                </a:lnTo>
                <a:lnTo>
                  <a:pt x="95" y="256"/>
                </a:lnTo>
                <a:lnTo>
                  <a:pt x="113" y="229"/>
                </a:lnTo>
                <a:lnTo>
                  <a:pt x="46" y="242"/>
                </a:lnTo>
                <a:lnTo>
                  <a:pt x="49" y="169"/>
                </a:lnTo>
                <a:lnTo>
                  <a:pt x="11" y="202"/>
                </a:lnTo>
                <a:lnTo>
                  <a:pt x="31" y="126"/>
                </a:lnTo>
                <a:lnTo>
                  <a:pt x="0" y="122"/>
                </a:lnTo>
                <a:close/>
              </a:path>
            </a:pathLst>
          </a:custGeom>
          <a:solidFill>
            <a:srgbClr val="256885"/>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41" name="Freeform 426"/>
          <p:cNvSpPr/>
          <p:nvPr/>
        </p:nvSpPr>
        <p:spPr bwMode="auto">
          <a:xfrm>
            <a:off x="5094425" y="2437545"/>
            <a:ext cx="74128" cy="55275"/>
          </a:xfrm>
          <a:custGeom>
            <a:avLst/>
            <a:gdLst>
              <a:gd name="T0" fmla="*/ 0 w 116"/>
              <a:gd name="T1" fmla="*/ 0 h 42"/>
              <a:gd name="T2" fmla="*/ 2 w 116"/>
              <a:gd name="T3" fmla="*/ 0 h 42"/>
              <a:gd name="T4" fmla="*/ 3 w 116"/>
              <a:gd name="T5" fmla="*/ 1 h 42"/>
              <a:gd name="T6" fmla="*/ 2 w 116"/>
              <a:gd name="T7" fmla="*/ 1 h 42"/>
              <a:gd name="T8" fmla="*/ 0 w 116"/>
              <a:gd name="T9" fmla="*/ 0 h 42"/>
              <a:gd name="T10" fmla="*/ 0 60000 65536"/>
              <a:gd name="T11" fmla="*/ 0 60000 65536"/>
              <a:gd name="T12" fmla="*/ 0 60000 65536"/>
              <a:gd name="T13" fmla="*/ 0 60000 65536"/>
              <a:gd name="T14" fmla="*/ 0 60000 65536"/>
              <a:gd name="T15" fmla="*/ 0 w 116"/>
              <a:gd name="T16" fmla="*/ 0 h 42"/>
              <a:gd name="T17" fmla="*/ 116 w 116"/>
              <a:gd name="T18" fmla="*/ 42 h 42"/>
            </a:gdLst>
            <a:ahLst/>
            <a:cxnLst>
              <a:cxn ang="T10">
                <a:pos x="T0" y="T1"/>
              </a:cxn>
              <a:cxn ang="T11">
                <a:pos x="T2" y="T3"/>
              </a:cxn>
              <a:cxn ang="T12">
                <a:pos x="T4" y="T5"/>
              </a:cxn>
              <a:cxn ang="T13">
                <a:pos x="T6" y="T7"/>
              </a:cxn>
              <a:cxn ang="T14">
                <a:pos x="T8" y="T9"/>
              </a:cxn>
            </a:cxnLst>
            <a:rect l="T15" t="T16" r="T17" b="T18"/>
            <a:pathLst>
              <a:path w="116" h="42">
                <a:moveTo>
                  <a:pt x="0" y="14"/>
                </a:moveTo>
                <a:lnTo>
                  <a:pt x="71" y="0"/>
                </a:lnTo>
                <a:lnTo>
                  <a:pt x="116" y="21"/>
                </a:lnTo>
                <a:lnTo>
                  <a:pt x="92" y="42"/>
                </a:lnTo>
                <a:lnTo>
                  <a:pt x="0" y="14"/>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42" name="Freeform 427"/>
          <p:cNvSpPr/>
          <p:nvPr/>
        </p:nvSpPr>
        <p:spPr bwMode="auto">
          <a:xfrm>
            <a:off x="2996384" y="3427252"/>
            <a:ext cx="172965" cy="356013"/>
          </a:xfrm>
          <a:custGeom>
            <a:avLst/>
            <a:gdLst>
              <a:gd name="T0" fmla="*/ 0 w 268"/>
              <a:gd name="T1" fmla="*/ 1 h 659"/>
              <a:gd name="T2" fmla="*/ 1 w 268"/>
              <a:gd name="T3" fmla="*/ 2 h 659"/>
              <a:gd name="T4" fmla="*/ 2 w 268"/>
              <a:gd name="T5" fmla="*/ 3 h 659"/>
              <a:gd name="T6" fmla="*/ 1 w 268"/>
              <a:gd name="T7" fmla="*/ 4 h 659"/>
              <a:gd name="T8" fmla="*/ 4 w 268"/>
              <a:gd name="T9" fmla="*/ 6 h 659"/>
              <a:gd name="T10" fmla="*/ 5 w 268"/>
              <a:gd name="T11" fmla="*/ 9 h 659"/>
              <a:gd name="T12" fmla="*/ 5 w 268"/>
              <a:gd name="T13" fmla="*/ 11 h 659"/>
              <a:gd name="T14" fmla="*/ 2 w 268"/>
              <a:gd name="T15" fmla="*/ 13 h 659"/>
              <a:gd name="T16" fmla="*/ 3 w 268"/>
              <a:gd name="T17" fmla="*/ 15 h 659"/>
              <a:gd name="T18" fmla="*/ 3 w 268"/>
              <a:gd name="T19" fmla="*/ 14 h 659"/>
              <a:gd name="T20" fmla="*/ 4 w 268"/>
              <a:gd name="T21" fmla="*/ 14 h 659"/>
              <a:gd name="T22" fmla="*/ 4 w 268"/>
              <a:gd name="T23" fmla="*/ 13 h 659"/>
              <a:gd name="T24" fmla="*/ 6 w 268"/>
              <a:gd name="T25" fmla="*/ 12 h 659"/>
              <a:gd name="T26" fmla="*/ 6 w 268"/>
              <a:gd name="T27" fmla="*/ 8 h 659"/>
              <a:gd name="T28" fmla="*/ 3 w 268"/>
              <a:gd name="T29" fmla="*/ 5 h 659"/>
              <a:gd name="T30" fmla="*/ 3 w 268"/>
              <a:gd name="T31" fmla="*/ 3 h 659"/>
              <a:gd name="T32" fmla="*/ 5 w 268"/>
              <a:gd name="T33" fmla="*/ 2 h 659"/>
              <a:gd name="T34" fmla="*/ 3 w 268"/>
              <a:gd name="T35" fmla="*/ 0 h 659"/>
              <a:gd name="T36" fmla="*/ 0 w 268"/>
              <a:gd name="T37" fmla="*/ 1 h 6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8"/>
              <a:gd name="T58" fmla="*/ 0 h 659"/>
              <a:gd name="T59" fmla="*/ 268 w 268"/>
              <a:gd name="T60" fmla="*/ 659 h 6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8" h="659">
                <a:moveTo>
                  <a:pt x="0" y="34"/>
                </a:moveTo>
                <a:lnTo>
                  <a:pt x="39" y="101"/>
                </a:lnTo>
                <a:lnTo>
                  <a:pt x="92" y="128"/>
                </a:lnTo>
                <a:lnTo>
                  <a:pt x="65" y="181"/>
                </a:lnTo>
                <a:lnTo>
                  <a:pt x="158" y="268"/>
                </a:lnTo>
                <a:lnTo>
                  <a:pt x="201" y="387"/>
                </a:lnTo>
                <a:lnTo>
                  <a:pt x="204" y="489"/>
                </a:lnTo>
                <a:lnTo>
                  <a:pt x="87" y="577"/>
                </a:lnTo>
                <a:lnTo>
                  <a:pt x="110" y="659"/>
                </a:lnTo>
                <a:lnTo>
                  <a:pt x="143" y="602"/>
                </a:lnTo>
                <a:lnTo>
                  <a:pt x="165" y="615"/>
                </a:lnTo>
                <a:lnTo>
                  <a:pt x="175" y="580"/>
                </a:lnTo>
                <a:lnTo>
                  <a:pt x="268" y="519"/>
                </a:lnTo>
                <a:lnTo>
                  <a:pt x="254" y="354"/>
                </a:lnTo>
                <a:lnTo>
                  <a:pt x="129" y="201"/>
                </a:lnTo>
                <a:lnTo>
                  <a:pt x="142" y="151"/>
                </a:lnTo>
                <a:lnTo>
                  <a:pt x="217" y="76"/>
                </a:lnTo>
                <a:lnTo>
                  <a:pt x="115" y="0"/>
                </a:lnTo>
                <a:lnTo>
                  <a:pt x="0" y="34"/>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43" name="Freeform 428"/>
          <p:cNvSpPr/>
          <p:nvPr/>
        </p:nvSpPr>
        <p:spPr bwMode="auto">
          <a:xfrm>
            <a:off x="1558753" y="3544941"/>
            <a:ext cx="235861" cy="157176"/>
          </a:xfrm>
          <a:custGeom>
            <a:avLst/>
            <a:gdLst>
              <a:gd name="T0" fmla="*/ 0 w 369"/>
              <a:gd name="T1" fmla="*/ 7 h 289"/>
              <a:gd name="T2" fmla="*/ 2 w 369"/>
              <a:gd name="T3" fmla="*/ 5 h 289"/>
              <a:gd name="T4" fmla="*/ 2 w 369"/>
              <a:gd name="T5" fmla="*/ 5 h 289"/>
              <a:gd name="T6" fmla="*/ 3 w 369"/>
              <a:gd name="T7" fmla="*/ 4 h 289"/>
              <a:gd name="T8" fmla="*/ 5 w 369"/>
              <a:gd name="T9" fmla="*/ 1 h 289"/>
              <a:gd name="T10" fmla="*/ 8 w 369"/>
              <a:gd name="T11" fmla="*/ 0 h 289"/>
              <a:gd name="T12" fmla="*/ 9 w 369"/>
              <a:gd name="T13" fmla="*/ 3 h 289"/>
              <a:gd name="T14" fmla="*/ 8 w 369"/>
              <a:gd name="T15" fmla="*/ 4 h 289"/>
              <a:gd name="T16" fmla="*/ 5 w 369"/>
              <a:gd name="T17" fmla="*/ 5 h 289"/>
              <a:gd name="T18" fmla="*/ 0 w 369"/>
              <a:gd name="T19" fmla="*/ 7 h 2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9"/>
              <a:gd name="T31" fmla="*/ 0 h 289"/>
              <a:gd name="T32" fmla="*/ 369 w 369"/>
              <a:gd name="T33" fmla="*/ 289 h 2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9" h="289">
                <a:moveTo>
                  <a:pt x="0" y="289"/>
                </a:moveTo>
                <a:lnTo>
                  <a:pt x="96" y="225"/>
                </a:lnTo>
                <a:lnTo>
                  <a:pt x="79" y="194"/>
                </a:lnTo>
                <a:lnTo>
                  <a:pt x="108" y="157"/>
                </a:lnTo>
                <a:lnTo>
                  <a:pt x="207" y="33"/>
                </a:lnTo>
                <a:lnTo>
                  <a:pt x="329" y="0"/>
                </a:lnTo>
                <a:lnTo>
                  <a:pt x="369" y="113"/>
                </a:lnTo>
                <a:lnTo>
                  <a:pt x="336" y="157"/>
                </a:lnTo>
                <a:lnTo>
                  <a:pt x="197" y="232"/>
                </a:lnTo>
                <a:lnTo>
                  <a:pt x="0" y="289"/>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44" name="Freeform 429"/>
          <p:cNvSpPr/>
          <p:nvPr/>
        </p:nvSpPr>
        <p:spPr bwMode="auto">
          <a:xfrm>
            <a:off x="1540783" y="3586599"/>
            <a:ext cx="87605" cy="115516"/>
          </a:xfrm>
          <a:custGeom>
            <a:avLst/>
            <a:gdLst>
              <a:gd name="T0" fmla="*/ 0 w 137"/>
              <a:gd name="T1" fmla="*/ 1 h 211"/>
              <a:gd name="T2" fmla="*/ 1 w 137"/>
              <a:gd name="T3" fmla="*/ 5 h 211"/>
              <a:gd name="T4" fmla="*/ 3 w 137"/>
              <a:gd name="T5" fmla="*/ 3 h 211"/>
              <a:gd name="T6" fmla="*/ 3 w 137"/>
              <a:gd name="T7" fmla="*/ 3 h 211"/>
              <a:gd name="T8" fmla="*/ 3 w 137"/>
              <a:gd name="T9" fmla="*/ 2 h 211"/>
              <a:gd name="T10" fmla="*/ 3 w 137"/>
              <a:gd name="T11" fmla="*/ 1 h 211"/>
              <a:gd name="T12" fmla="*/ 1 w 137"/>
              <a:gd name="T13" fmla="*/ 0 h 211"/>
              <a:gd name="T14" fmla="*/ 0 w 137"/>
              <a:gd name="T15" fmla="*/ 1 h 211"/>
              <a:gd name="T16" fmla="*/ 0 60000 65536"/>
              <a:gd name="T17" fmla="*/ 0 60000 65536"/>
              <a:gd name="T18" fmla="*/ 0 60000 65536"/>
              <a:gd name="T19" fmla="*/ 0 60000 65536"/>
              <a:gd name="T20" fmla="*/ 0 60000 65536"/>
              <a:gd name="T21" fmla="*/ 0 60000 65536"/>
              <a:gd name="T22" fmla="*/ 0 60000 65536"/>
              <a:gd name="T23" fmla="*/ 0 60000 65536"/>
              <a:gd name="T24" fmla="*/ 0 w 137"/>
              <a:gd name="T25" fmla="*/ 0 h 211"/>
              <a:gd name="T26" fmla="*/ 137 w 137"/>
              <a:gd name="T27" fmla="*/ 211 h 2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7" h="211">
                <a:moveTo>
                  <a:pt x="0" y="42"/>
                </a:moveTo>
                <a:lnTo>
                  <a:pt x="29" y="211"/>
                </a:lnTo>
                <a:lnTo>
                  <a:pt x="125" y="147"/>
                </a:lnTo>
                <a:lnTo>
                  <a:pt x="108" y="116"/>
                </a:lnTo>
                <a:lnTo>
                  <a:pt x="137" y="79"/>
                </a:lnTo>
                <a:lnTo>
                  <a:pt x="137" y="32"/>
                </a:lnTo>
                <a:lnTo>
                  <a:pt x="67" y="0"/>
                </a:lnTo>
                <a:lnTo>
                  <a:pt x="0" y="42"/>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45" name="Freeform 430"/>
          <p:cNvSpPr/>
          <p:nvPr/>
        </p:nvSpPr>
        <p:spPr bwMode="auto">
          <a:xfrm>
            <a:off x="833198" y="2915293"/>
            <a:ext cx="229123" cy="174218"/>
          </a:xfrm>
          <a:custGeom>
            <a:avLst/>
            <a:gdLst>
              <a:gd name="T0" fmla="*/ 0 w 356"/>
              <a:gd name="T1" fmla="*/ 2 h 323"/>
              <a:gd name="T2" fmla="*/ 0 w 356"/>
              <a:gd name="T3" fmla="*/ 1 h 323"/>
              <a:gd name="T4" fmla="*/ 2 w 356"/>
              <a:gd name="T5" fmla="*/ 0 h 323"/>
              <a:gd name="T6" fmla="*/ 4 w 356"/>
              <a:gd name="T7" fmla="*/ 1 h 323"/>
              <a:gd name="T8" fmla="*/ 6 w 356"/>
              <a:gd name="T9" fmla="*/ 1 h 323"/>
              <a:gd name="T10" fmla="*/ 8 w 356"/>
              <a:gd name="T11" fmla="*/ 3 h 323"/>
              <a:gd name="T12" fmla="*/ 8 w 356"/>
              <a:gd name="T13" fmla="*/ 6 h 323"/>
              <a:gd name="T14" fmla="*/ 8 w 356"/>
              <a:gd name="T15" fmla="*/ 7 h 323"/>
              <a:gd name="T16" fmla="*/ 7 w 356"/>
              <a:gd name="T17" fmla="*/ 7 h 323"/>
              <a:gd name="T18" fmla="*/ 6 w 356"/>
              <a:gd name="T19" fmla="*/ 5 h 323"/>
              <a:gd name="T20" fmla="*/ 5 w 356"/>
              <a:gd name="T21" fmla="*/ 6 h 323"/>
              <a:gd name="T22" fmla="*/ 2 w 356"/>
              <a:gd name="T23" fmla="*/ 4 h 323"/>
              <a:gd name="T24" fmla="*/ 1 w 356"/>
              <a:gd name="T25" fmla="*/ 2 h 323"/>
              <a:gd name="T26" fmla="*/ 0 w 356"/>
              <a:gd name="T27" fmla="*/ 3 h 323"/>
              <a:gd name="T28" fmla="*/ 0 w 356"/>
              <a:gd name="T29" fmla="*/ 2 h 3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6"/>
              <a:gd name="T46" fmla="*/ 0 h 323"/>
              <a:gd name="T47" fmla="*/ 356 w 356"/>
              <a:gd name="T48" fmla="*/ 323 h 3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6" h="323">
                <a:moveTo>
                  <a:pt x="0" y="76"/>
                </a:moveTo>
                <a:lnTo>
                  <a:pt x="0" y="23"/>
                </a:lnTo>
                <a:lnTo>
                  <a:pt x="91" y="0"/>
                </a:lnTo>
                <a:lnTo>
                  <a:pt x="164" y="64"/>
                </a:lnTo>
                <a:lnTo>
                  <a:pt x="245" y="46"/>
                </a:lnTo>
                <a:lnTo>
                  <a:pt x="345" y="146"/>
                </a:lnTo>
                <a:lnTo>
                  <a:pt x="332" y="253"/>
                </a:lnTo>
                <a:lnTo>
                  <a:pt x="356" y="299"/>
                </a:lnTo>
                <a:lnTo>
                  <a:pt x="281" y="323"/>
                </a:lnTo>
                <a:lnTo>
                  <a:pt x="243" y="235"/>
                </a:lnTo>
                <a:lnTo>
                  <a:pt x="211" y="272"/>
                </a:lnTo>
                <a:lnTo>
                  <a:pt x="91" y="183"/>
                </a:lnTo>
                <a:lnTo>
                  <a:pt x="33" y="89"/>
                </a:lnTo>
                <a:lnTo>
                  <a:pt x="2" y="110"/>
                </a:lnTo>
                <a:lnTo>
                  <a:pt x="0" y="76"/>
                </a:lnTo>
                <a:close/>
              </a:path>
            </a:pathLst>
          </a:custGeom>
          <a:solidFill>
            <a:srgbClr val="256885"/>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46" name="Freeform 431"/>
          <p:cNvSpPr/>
          <p:nvPr/>
        </p:nvSpPr>
        <p:spPr bwMode="auto">
          <a:xfrm>
            <a:off x="779290" y="4022183"/>
            <a:ext cx="312236" cy="297308"/>
          </a:xfrm>
          <a:custGeom>
            <a:avLst/>
            <a:gdLst>
              <a:gd name="T0" fmla="*/ 0 w 485"/>
              <a:gd name="T1" fmla="*/ 12 h 550"/>
              <a:gd name="T2" fmla="*/ 1 w 485"/>
              <a:gd name="T3" fmla="*/ 12 h 550"/>
              <a:gd name="T4" fmla="*/ 9 w 485"/>
              <a:gd name="T5" fmla="*/ 13 h 550"/>
              <a:gd name="T6" fmla="*/ 11 w 485"/>
              <a:gd name="T7" fmla="*/ 12 h 550"/>
              <a:gd name="T8" fmla="*/ 9 w 485"/>
              <a:gd name="T9" fmla="*/ 11 h 550"/>
              <a:gd name="T10" fmla="*/ 9 w 485"/>
              <a:gd name="T11" fmla="*/ 7 h 550"/>
              <a:gd name="T12" fmla="*/ 11 w 485"/>
              <a:gd name="T13" fmla="*/ 7 h 550"/>
              <a:gd name="T14" fmla="*/ 11 w 485"/>
              <a:gd name="T15" fmla="*/ 5 h 550"/>
              <a:gd name="T16" fmla="*/ 9 w 485"/>
              <a:gd name="T17" fmla="*/ 5 h 550"/>
              <a:gd name="T18" fmla="*/ 9 w 485"/>
              <a:gd name="T19" fmla="*/ 2 h 550"/>
              <a:gd name="T20" fmla="*/ 8 w 485"/>
              <a:gd name="T21" fmla="*/ 1 h 550"/>
              <a:gd name="T22" fmla="*/ 7 w 485"/>
              <a:gd name="T23" fmla="*/ 1 h 550"/>
              <a:gd name="T24" fmla="*/ 7 w 485"/>
              <a:gd name="T25" fmla="*/ 2 h 550"/>
              <a:gd name="T26" fmla="*/ 5 w 485"/>
              <a:gd name="T27" fmla="*/ 2 h 550"/>
              <a:gd name="T28" fmla="*/ 4 w 485"/>
              <a:gd name="T29" fmla="*/ 0 h 550"/>
              <a:gd name="T30" fmla="*/ 1 w 485"/>
              <a:gd name="T31" fmla="*/ 1 h 550"/>
              <a:gd name="T32" fmla="*/ 2 w 485"/>
              <a:gd name="T33" fmla="*/ 5 h 550"/>
              <a:gd name="T34" fmla="*/ 0 w 485"/>
              <a:gd name="T35" fmla="*/ 12 h 5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5"/>
              <a:gd name="T55" fmla="*/ 0 h 550"/>
              <a:gd name="T56" fmla="*/ 485 w 485"/>
              <a:gd name="T57" fmla="*/ 550 h 5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5" h="550">
                <a:moveTo>
                  <a:pt x="0" y="515"/>
                </a:moveTo>
                <a:lnTo>
                  <a:pt x="63" y="496"/>
                </a:lnTo>
                <a:lnTo>
                  <a:pt x="376" y="550"/>
                </a:lnTo>
                <a:lnTo>
                  <a:pt x="446" y="524"/>
                </a:lnTo>
                <a:lnTo>
                  <a:pt x="399" y="484"/>
                </a:lnTo>
                <a:lnTo>
                  <a:pt x="399" y="317"/>
                </a:lnTo>
                <a:lnTo>
                  <a:pt x="485" y="317"/>
                </a:lnTo>
                <a:lnTo>
                  <a:pt x="480" y="227"/>
                </a:lnTo>
                <a:lnTo>
                  <a:pt x="399" y="236"/>
                </a:lnTo>
                <a:lnTo>
                  <a:pt x="391" y="77"/>
                </a:lnTo>
                <a:lnTo>
                  <a:pt x="356" y="48"/>
                </a:lnTo>
                <a:lnTo>
                  <a:pt x="305" y="52"/>
                </a:lnTo>
                <a:lnTo>
                  <a:pt x="294" y="96"/>
                </a:lnTo>
                <a:lnTo>
                  <a:pt x="239" y="102"/>
                </a:lnTo>
                <a:lnTo>
                  <a:pt x="179" y="0"/>
                </a:lnTo>
                <a:lnTo>
                  <a:pt x="34" y="23"/>
                </a:lnTo>
                <a:lnTo>
                  <a:pt x="86" y="231"/>
                </a:lnTo>
                <a:lnTo>
                  <a:pt x="0" y="515"/>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47" name="Freeform 432"/>
          <p:cNvSpPr/>
          <p:nvPr/>
        </p:nvSpPr>
        <p:spPr bwMode="auto">
          <a:xfrm>
            <a:off x="788272" y="4014402"/>
            <a:ext cx="24709" cy="55275"/>
          </a:xfrm>
          <a:custGeom>
            <a:avLst/>
            <a:gdLst>
              <a:gd name="T0" fmla="*/ 0 w 40"/>
              <a:gd name="T1" fmla="*/ 0 h 48"/>
              <a:gd name="T2" fmla="*/ 0 w 40"/>
              <a:gd name="T3" fmla="*/ 1 h 48"/>
              <a:gd name="T4" fmla="*/ 1 w 40"/>
              <a:gd name="T5" fmla="*/ 0 h 48"/>
              <a:gd name="T6" fmla="*/ 0 w 40"/>
              <a:gd name="T7" fmla="*/ 0 h 48"/>
              <a:gd name="T8" fmla="*/ 0 60000 65536"/>
              <a:gd name="T9" fmla="*/ 0 60000 65536"/>
              <a:gd name="T10" fmla="*/ 0 60000 65536"/>
              <a:gd name="T11" fmla="*/ 0 60000 65536"/>
              <a:gd name="T12" fmla="*/ 0 w 40"/>
              <a:gd name="T13" fmla="*/ 0 h 48"/>
              <a:gd name="T14" fmla="*/ 40 w 40"/>
              <a:gd name="T15" fmla="*/ 48 h 48"/>
            </a:gdLst>
            <a:ahLst/>
            <a:cxnLst>
              <a:cxn ang="T8">
                <a:pos x="T0" y="T1"/>
              </a:cxn>
              <a:cxn ang="T9">
                <a:pos x="T2" y="T3"/>
              </a:cxn>
              <a:cxn ang="T10">
                <a:pos x="T4" y="T5"/>
              </a:cxn>
              <a:cxn ang="T11">
                <a:pos x="T6" y="T7"/>
              </a:cxn>
            </a:cxnLst>
            <a:rect l="T12" t="T13" r="T14" b="T15"/>
            <a:pathLst>
              <a:path w="40" h="48">
                <a:moveTo>
                  <a:pt x="0" y="16"/>
                </a:moveTo>
                <a:lnTo>
                  <a:pt x="18" y="48"/>
                </a:lnTo>
                <a:lnTo>
                  <a:pt x="40" y="0"/>
                </a:lnTo>
                <a:lnTo>
                  <a:pt x="0" y="16"/>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48" name="Freeform 433"/>
          <p:cNvSpPr/>
          <p:nvPr/>
        </p:nvSpPr>
        <p:spPr bwMode="auto">
          <a:xfrm>
            <a:off x="983700" y="4277735"/>
            <a:ext cx="229123" cy="221561"/>
          </a:xfrm>
          <a:custGeom>
            <a:avLst/>
            <a:gdLst>
              <a:gd name="T0" fmla="*/ 0 w 358"/>
              <a:gd name="T1" fmla="*/ 7 h 410"/>
              <a:gd name="T2" fmla="*/ 0 w 358"/>
              <a:gd name="T3" fmla="*/ 5 h 410"/>
              <a:gd name="T4" fmla="*/ 1 w 358"/>
              <a:gd name="T5" fmla="*/ 4 h 410"/>
              <a:gd name="T6" fmla="*/ 1 w 358"/>
              <a:gd name="T7" fmla="*/ 1 h 410"/>
              <a:gd name="T8" fmla="*/ 3 w 358"/>
              <a:gd name="T9" fmla="*/ 0 h 410"/>
              <a:gd name="T10" fmla="*/ 3 w 358"/>
              <a:gd name="T11" fmla="*/ 1 h 410"/>
              <a:gd name="T12" fmla="*/ 5 w 358"/>
              <a:gd name="T13" fmla="*/ 0 h 410"/>
              <a:gd name="T14" fmla="*/ 7 w 358"/>
              <a:gd name="T15" fmla="*/ 4 h 410"/>
              <a:gd name="T16" fmla="*/ 8 w 358"/>
              <a:gd name="T17" fmla="*/ 5 h 410"/>
              <a:gd name="T18" fmla="*/ 5 w 358"/>
              <a:gd name="T19" fmla="*/ 8 h 410"/>
              <a:gd name="T20" fmla="*/ 3 w 358"/>
              <a:gd name="T21" fmla="*/ 8 h 410"/>
              <a:gd name="T22" fmla="*/ 2 w 358"/>
              <a:gd name="T23" fmla="*/ 9 h 410"/>
              <a:gd name="T24" fmla="*/ 1 w 358"/>
              <a:gd name="T25" fmla="*/ 9 h 410"/>
              <a:gd name="T26" fmla="*/ 1 w 358"/>
              <a:gd name="T27" fmla="*/ 8 h 410"/>
              <a:gd name="T28" fmla="*/ 0 w 358"/>
              <a:gd name="T29" fmla="*/ 7 h 4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8"/>
              <a:gd name="T46" fmla="*/ 0 h 410"/>
              <a:gd name="T47" fmla="*/ 358 w 358"/>
              <a:gd name="T48" fmla="*/ 410 h 4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8" h="410">
                <a:moveTo>
                  <a:pt x="0" y="314"/>
                </a:moveTo>
                <a:lnTo>
                  <a:pt x="0" y="191"/>
                </a:lnTo>
                <a:lnTo>
                  <a:pt x="40" y="188"/>
                </a:lnTo>
                <a:lnTo>
                  <a:pt x="40" y="30"/>
                </a:lnTo>
                <a:lnTo>
                  <a:pt x="115" y="12"/>
                </a:lnTo>
                <a:lnTo>
                  <a:pt x="138" y="39"/>
                </a:lnTo>
                <a:lnTo>
                  <a:pt x="201" y="0"/>
                </a:lnTo>
                <a:lnTo>
                  <a:pt x="306" y="169"/>
                </a:lnTo>
                <a:lnTo>
                  <a:pt x="358" y="197"/>
                </a:lnTo>
                <a:lnTo>
                  <a:pt x="216" y="353"/>
                </a:lnTo>
                <a:lnTo>
                  <a:pt x="131" y="353"/>
                </a:lnTo>
                <a:lnTo>
                  <a:pt x="86" y="408"/>
                </a:lnTo>
                <a:lnTo>
                  <a:pt x="32" y="410"/>
                </a:lnTo>
                <a:lnTo>
                  <a:pt x="34" y="360"/>
                </a:lnTo>
                <a:lnTo>
                  <a:pt x="0" y="314"/>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49" name="Freeform 434"/>
          <p:cNvSpPr/>
          <p:nvPr/>
        </p:nvSpPr>
        <p:spPr bwMode="auto">
          <a:xfrm>
            <a:off x="1208330" y="3984170"/>
            <a:ext cx="42680" cy="55275"/>
          </a:xfrm>
          <a:custGeom>
            <a:avLst/>
            <a:gdLst>
              <a:gd name="T0" fmla="*/ 0 w 69"/>
              <a:gd name="T1" fmla="*/ 0 h 88"/>
              <a:gd name="T2" fmla="*/ 0 w 69"/>
              <a:gd name="T3" fmla="*/ 1 h 88"/>
              <a:gd name="T4" fmla="*/ 1 w 69"/>
              <a:gd name="T5" fmla="*/ 2 h 88"/>
              <a:gd name="T6" fmla="*/ 1 w 69"/>
              <a:gd name="T7" fmla="*/ 1 h 88"/>
              <a:gd name="T8" fmla="*/ 1 w 69"/>
              <a:gd name="T9" fmla="*/ 0 h 88"/>
              <a:gd name="T10" fmla="*/ 0 w 69"/>
              <a:gd name="T11" fmla="*/ 0 h 88"/>
              <a:gd name="T12" fmla="*/ 0 60000 65536"/>
              <a:gd name="T13" fmla="*/ 0 60000 65536"/>
              <a:gd name="T14" fmla="*/ 0 60000 65536"/>
              <a:gd name="T15" fmla="*/ 0 60000 65536"/>
              <a:gd name="T16" fmla="*/ 0 60000 65536"/>
              <a:gd name="T17" fmla="*/ 0 60000 65536"/>
              <a:gd name="T18" fmla="*/ 0 w 69"/>
              <a:gd name="T19" fmla="*/ 0 h 88"/>
              <a:gd name="T20" fmla="*/ 69 w 69"/>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69" h="88">
                <a:moveTo>
                  <a:pt x="0" y="15"/>
                </a:moveTo>
                <a:lnTo>
                  <a:pt x="8" y="45"/>
                </a:lnTo>
                <a:lnTo>
                  <a:pt x="27" y="88"/>
                </a:lnTo>
                <a:lnTo>
                  <a:pt x="69" y="35"/>
                </a:lnTo>
                <a:lnTo>
                  <a:pt x="66" y="0"/>
                </a:lnTo>
                <a:lnTo>
                  <a:pt x="0" y="15"/>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50" name="Freeform 435"/>
          <p:cNvSpPr/>
          <p:nvPr/>
        </p:nvSpPr>
        <p:spPr bwMode="auto">
          <a:xfrm>
            <a:off x="705160" y="3655976"/>
            <a:ext cx="186443" cy="268903"/>
          </a:xfrm>
          <a:custGeom>
            <a:avLst/>
            <a:gdLst>
              <a:gd name="T0" fmla="*/ 0 w 294"/>
              <a:gd name="T1" fmla="*/ 8 h 498"/>
              <a:gd name="T2" fmla="*/ 1 w 294"/>
              <a:gd name="T3" fmla="*/ 6 h 498"/>
              <a:gd name="T4" fmla="*/ 3 w 294"/>
              <a:gd name="T5" fmla="*/ 6 h 498"/>
              <a:gd name="T6" fmla="*/ 4 w 294"/>
              <a:gd name="T7" fmla="*/ 2 h 498"/>
              <a:gd name="T8" fmla="*/ 5 w 294"/>
              <a:gd name="T9" fmla="*/ 1 h 498"/>
              <a:gd name="T10" fmla="*/ 5 w 294"/>
              <a:gd name="T11" fmla="*/ 0 h 498"/>
              <a:gd name="T12" fmla="*/ 5 w 294"/>
              <a:gd name="T13" fmla="*/ 0 h 498"/>
              <a:gd name="T14" fmla="*/ 6 w 294"/>
              <a:gd name="T15" fmla="*/ 3 h 498"/>
              <a:gd name="T16" fmla="*/ 5 w 294"/>
              <a:gd name="T17" fmla="*/ 3 h 498"/>
              <a:gd name="T18" fmla="*/ 6 w 294"/>
              <a:gd name="T19" fmla="*/ 5 h 498"/>
              <a:gd name="T20" fmla="*/ 5 w 294"/>
              <a:gd name="T21" fmla="*/ 8 h 498"/>
              <a:gd name="T22" fmla="*/ 6 w 294"/>
              <a:gd name="T23" fmla="*/ 10 h 498"/>
              <a:gd name="T24" fmla="*/ 6 w 294"/>
              <a:gd name="T25" fmla="*/ 11 h 498"/>
              <a:gd name="T26" fmla="*/ 4 w 294"/>
              <a:gd name="T27" fmla="*/ 11 h 498"/>
              <a:gd name="T28" fmla="*/ 2 w 294"/>
              <a:gd name="T29" fmla="*/ 11 h 498"/>
              <a:gd name="T30" fmla="*/ 1 w 294"/>
              <a:gd name="T31" fmla="*/ 11 h 498"/>
              <a:gd name="T32" fmla="*/ 1 w 294"/>
              <a:gd name="T33" fmla="*/ 9 h 498"/>
              <a:gd name="T34" fmla="*/ 0 w 294"/>
              <a:gd name="T35" fmla="*/ 8 h 4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4"/>
              <a:gd name="T55" fmla="*/ 0 h 498"/>
              <a:gd name="T56" fmla="*/ 294 w 294"/>
              <a:gd name="T57" fmla="*/ 498 h 4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4" h="498">
                <a:moveTo>
                  <a:pt x="0" y="355"/>
                </a:moveTo>
                <a:lnTo>
                  <a:pt x="38" y="263"/>
                </a:lnTo>
                <a:lnTo>
                  <a:pt x="109" y="275"/>
                </a:lnTo>
                <a:lnTo>
                  <a:pt x="192" y="81"/>
                </a:lnTo>
                <a:lnTo>
                  <a:pt x="231" y="46"/>
                </a:lnTo>
                <a:lnTo>
                  <a:pt x="214" y="8"/>
                </a:lnTo>
                <a:lnTo>
                  <a:pt x="235" y="0"/>
                </a:lnTo>
                <a:lnTo>
                  <a:pt x="260" y="123"/>
                </a:lnTo>
                <a:lnTo>
                  <a:pt x="214" y="142"/>
                </a:lnTo>
                <a:lnTo>
                  <a:pt x="265" y="238"/>
                </a:lnTo>
                <a:lnTo>
                  <a:pt x="235" y="352"/>
                </a:lnTo>
                <a:lnTo>
                  <a:pt x="294" y="437"/>
                </a:lnTo>
                <a:lnTo>
                  <a:pt x="287" y="498"/>
                </a:lnTo>
                <a:lnTo>
                  <a:pt x="185" y="471"/>
                </a:lnTo>
                <a:lnTo>
                  <a:pt x="107" y="470"/>
                </a:lnTo>
                <a:lnTo>
                  <a:pt x="45" y="471"/>
                </a:lnTo>
                <a:lnTo>
                  <a:pt x="44" y="388"/>
                </a:lnTo>
                <a:lnTo>
                  <a:pt x="0" y="355"/>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51" name="Freeform 436"/>
          <p:cNvSpPr/>
          <p:nvPr/>
        </p:nvSpPr>
        <p:spPr bwMode="auto">
          <a:xfrm>
            <a:off x="853416" y="3703083"/>
            <a:ext cx="318975" cy="193156"/>
          </a:xfrm>
          <a:custGeom>
            <a:avLst/>
            <a:gdLst>
              <a:gd name="T0" fmla="*/ 0 w 497"/>
              <a:gd name="T1" fmla="*/ 6 h 357"/>
              <a:gd name="T2" fmla="*/ 1 w 497"/>
              <a:gd name="T3" fmla="*/ 4 h 357"/>
              <a:gd name="T4" fmla="*/ 4 w 497"/>
              <a:gd name="T5" fmla="*/ 3 h 357"/>
              <a:gd name="T6" fmla="*/ 4 w 497"/>
              <a:gd name="T7" fmla="*/ 2 h 357"/>
              <a:gd name="T8" fmla="*/ 5 w 497"/>
              <a:gd name="T9" fmla="*/ 2 h 357"/>
              <a:gd name="T10" fmla="*/ 7 w 497"/>
              <a:gd name="T11" fmla="*/ 0 h 357"/>
              <a:gd name="T12" fmla="*/ 8 w 497"/>
              <a:gd name="T13" fmla="*/ 2 h 357"/>
              <a:gd name="T14" fmla="*/ 9 w 497"/>
              <a:gd name="T15" fmla="*/ 3 h 357"/>
              <a:gd name="T16" fmla="*/ 12 w 497"/>
              <a:gd name="T17" fmla="*/ 6 h 357"/>
              <a:gd name="T18" fmla="*/ 6 w 497"/>
              <a:gd name="T19" fmla="*/ 7 h 357"/>
              <a:gd name="T20" fmla="*/ 4 w 497"/>
              <a:gd name="T21" fmla="*/ 6 h 357"/>
              <a:gd name="T22" fmla="*/ 4 w 497"/>
              <a:gd name="T23" fmla="*/ 7 h 357"/>
              <a:gd name="T24" fmla="*/ 2 w 497"/>
              <a:gd name="T25" fmla="*/ 7 h 357"/>
              <a:gd name="T26" fmla="*/ 1 w 497"/>
              <a:gd name="T27" fmla="*/ 8 h 357"/>
              <a:gd name="T28" fmla="*/ 0 w 497"/>
              <a:gd name="T29" fmla="*/ 6 h 3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97"/>
              <a:gd name="T46" fmla="*/ 0 h 357"/>
              <a:gd name="T47" fmla="*/ 497 w 497"/>
              <a:gd name="T48" fmla="*/ 357 h 35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97" h="357">
                <a:moveTo>
                  <a:pt x="0" y="272"/>
                </a:moveTo>
                <a:lnTo>
                  <a:pt x="30" y="158"/>
                </a:lnTo>
                <a:lnTo>
                  <a:pt x="157" y="130"/>
                </a:lnTo>
                <a:lnTo>
                  <a:pt x="169" y="93"/>
                </a:lnTo>
                <a:lnTo>
                  <a:pt x="226" y="80"/>
                </a:lnTo>
                <a:lnTo>
                  <a:pt x="311" y="0"/>
                </a:lnTo>
                <a:lnTo>
                  <a:pt x="340" y="95"/>
                </a:lnTo>
                <a:lnTo>
                  <a:pt x="405" y="130"/>
                </a:lnTo>
                <a:lnTo>
                  <a:pt x="497" y="258"/>
                </a:lnTo>
                <a:lnTo>
                  <a:pt x="266" y="295"/>
                </a:lnTo>
                <a:lnTo>
                  <a:pt x="188" y="258"/>
                </a:lnTo>
                <a:lnTo>
                  <a:pt x="157" y="322"/>
                </a:lnTo>
                <a:lnTo>
                  <a:pt x="91" y="322"/>
                </a:lnTo>
                <a:lnTo>
                  <a:pt x="59" y="357"/>
                </a:lnTo>
                <a:lnTo>
                  <a:pt x="0" y="272"/>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52" name="Freeform 437"/>
          <p:cNvSpPr/>
          <p:nvPr/>
        </p:nvSpPr>
        <p:spPr bwMode="auto">
          <a:xfrm>
            <a:off x="826460" y="3415443"/>
            <a:ext cx="260571" cy="390100"/>
          </a:xfrm>
          <a:custGeom>
            <a:avLst/>
            <a:gdLst>
              <a:gd name="T0" fmla="*/ 0 w 409"/>
              <a:gd name="T1" fmla="*/ 10 h 725"/>
              <a:gd name="T2" fmla="*/ 1 w 409"/>
              <a:gd name="T3" fmla="*/ 10 h 725"/>
              <a:gd name="T4" fmla="*/ 1 w 409"/>
              <a:gd name="T5" fmla="*/ 11 h 725"/>
              <a:gd name="T6" fmla="*/ 2 w 409"/>
              <a:gd name="T7" fmla="*/ 14 h 725"/>
              <a:gd name="T8" fmla="*/ 1 w 409"/>
              <a:gd name="T9" fmla="*/ 14 h 725"/>
              <a:gd name="T10" fmla="*/ 2 w 409"/>
              <a:gd name="T11" fmla="*/ 17 h 725"/>
              <a:gd name="T12" fmla="*/ 5 w 409"/>
              <a:gd name="T13" fmla="*/ 16 h 725"/>
              <a:gd name="T14" fmla="*/ 5 w 409"/>
              <a:gd name="T15" fmla="*/ 15 h 725"/>
              <a:gd name="T16" fmla="*/ 6 w 409"/>
              <a:gd name="T17" fmla="*/ 15 h 725"/>
              <a:gd name="T18" fmla="*/ 8 w 409"/>
              <a:gd name="T19" fmla="*/ 13 h 725"/>
              <a:gd name="T20" fmla="*/ 7 w 409"/>
              <a:gd name="T21" fmla="*/ 11 h 725"/>
              <a:gd name="T22" fmla="*/ 8 w 409"/>
              <a:gd name="T23" fmla="*/ 8 h 725"/>
              <a:gd name="T24" fmla="*/ 9 w 409"/>
              <a:gd name="T25" fmla="*/ 8 h 725"/>
              <a:gd name="T26" fmla="*/ 9 w 409"/>
              <a:gd name="T27" fmla="*/ 4 h 725"/>
              <a:gd name="T28" fmla="*/ 2 w 409"/>
              <a:gd name="T29" fmla="*/ 0 h 725"/>
              <a:gd name="T30" fmla="*/ 1 w 409"/>
              <a:gd name="T31" fmla="*/ 1 h 725"/>
              <a:gd name="T32" fmla="*/ 1 w 409"/>
              <a:gd name="T33" fmla="*/ 2 h 725"/>
              <a:gd name="T34" fmla="*/ 2 w 409"/>
              <a:gd name="T35" fmla="*/ 3 h 725"/>
              <a:gd name="T36" fmla="*/ 2 w 409"/>
              <a:gd name="T37" fmla="*/ 7 h 725"/>
              <a:gd name="T38" fmla="*/ 0 w 409"/>
              <a:gd name="T39" fmla="*/ 10 h 7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9"/>
              <a:gd name="T61" fmla="*/ 0 h 725"/>
              <a:gd name="T62" fmla="*/ 409 w 409"/>
              <a:gd name="T63" fmla="*/ 725 h 72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9" h="725">
                <a:moveTo>
                  <a:pt x="0" y="416"/>
                </a:moveTo>
                <a:lnTo>
                  <a:pt x="60" y="451"/>
                </a:lnTo>
                <a:lnTo>
                  <a:pt x="45" y="487"/>
                </a:lnTo>
                <a:lnTo>
                  <a:pt x="70" y="610"/>
                </a:lnTo>
                <a:lnTo>
                  <a:pt x="24" y="629"/>
                </a:lnTo>
                <a:lnTo>
                  <a:pt x="75" y="725"/>
                </a:lnTo>
                <a:lnTo>
                  <a:pt x="202" y="697"/>
                </a:lnTo>
                <a:lnTo>
                  <a:pt x="214" y="660"/>
                </a:lnTo>
                <a:lnTo>
                  <a:pt x="271" y="647"/>
                </a:lnTo>
                <a:lnTo>
                  <a:pt x="356" y="567"/>
                </a:lnTo>
                <a:lnTo>
                  <a:pt x="326" y="478"/>
                </a:lnTo>
                <a:lnTo>
                  <a:pt x="368" y="361"/>
                </a:lnTo>
                <a:lnTo>
                  <a:pt x="408" y="352"/>
                </a:lnTo>
                <a:lnTo>
                  <a:pt x="409" y="184"/>
                </a:lnTo>
                <a:lnTo>
                  <a:pt x="103" y="0"/>
                </a:lnTo>
                <a:lnTo>
                  <a:pt x="64" y="21"/>
                </a:lnTo>
                <a:lnTo>
                  <a:pt x="64" y="90"/>
                </a:lnTo>
                <a:lnTo>
                  <a:pt x="103" y="140"/>
                </a:lnTo>
                <a:lnTo>
                  <a:pt x="75" y="298"/>
                </a:lnTo>
                <a:lnTo>
                  <a:pt x="0" y="416"/>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53" name="Freeform 438"/>
          <p:cNvSpPr/>
          <p:nvPr/>
        </p:nvSpPr>
        <p:spPr bwMode="auto">
          <a:xfrm>
            <a:off x="770304" y="3847050"/>
            <a:ext cx="184196" cy="208307"/>
          </a:xfrm>
          <a:custGeom>
            <a:avLst/>
            <a:gdLst>
              <a:gd name="T0" fmla="*/ 0 w 289"/>
              <a:gd name="T1" fmla="*/ 8 h 385"/>
              <a:gd name="T2" fmla="*/ 1 w 289"/>
              <a:gd name="T3" fmla="*/ 9 h 385"/>
              <a:gd name="T4" fmla="*/ 2 w 289"/>
              <a:gd name="T5" fmla="*/ 9 h 385"/>
              <a:gd name="T6" fmla="*/ 3 w 289"/>
              <a:gd name="T7" fmla="*/ 9 h 385"/>
              <a:gd name="T8" fmla="*/ 4 w 289"/>
              <a:gd name="T9" fmla="*/ 8 h 385"/>
              <a:gd name="T10" fmla="*/ 5 w 289"/>
              <a:gd name="T11" fmla="*/ 6 h 385"/>
              <a:gd name="T12" fmla="*/ 6 w 289"/>
              <a:gd name="T13" fmla="*/ 5 h 385"/>
              <a:gd name="T14" fmla="*/ 7 w 289"/>
              <a:gd name="T15" fmla="*/ 0 h 385"/>
              <a:gd name="T16" fmla="*/ 5 w 289"/>
              <a:gd name="T17" fmla="*/ 0 h 385"/>
              <a:gd name="T18" fmla="*/ 4 w 289"/>
              <a:gd name="T19" fmla="*/ 1 h 385"/>
              <a:gd name="T20" fmla="*/ 4 w 289"/>
              <a:gd name="T21" fmla="*/ 2 h 385"/>
              <a:gd name="T22" fmla="*/ 2 w 289"/>
              <a:gd name="T23" fmla="*/ 2 h 385"/>
              <a:gd name="T24" fmla="*/ 2 w 289"/>
              <a:gd name="T25" fmla="*/ 3 h 385"/>
              <a:gd name="T26" fmla="*/ 3 w 289"/>
              <a:gd name="T27" fmla="*/ 3 h 385"/>
              <a:gd name="T28" fmla="*/ 3 w 289"/>
              <a:gd name="T29" fmla="*/ 6 h 385"/>
              <a:gd name="T30" fmla="*/ 1 w 289"/>
              <a:gd name="T31" fmla="*/ 6 h 385"/>
              <a:gd name="T32" fmla="*/ 0 w 289"/>
              <a:gd name="T33" fmla="*/ 8 h 3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9"/>
              <a:gd name="T52" fmla="*/ 0 h 385"/>
              <a:gd name="T53" fmla="*/ 289 w 289"/>
              <a:gd name="T54" fmla="*/ 385 h 38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9" h="385">
                <a:moveTo>
                  <a:pt x="0" y="335"/>
                </a:moveTo>
                <a:lnTo>
                  <a:pt x="30" y="385"/>
                </a:lnTo>
                <a:lnTo>
                  <a:pt x="70" y="369"/>
                </a:lnTo>
                <a:lnTo>
                  <a:pt x="130" y="372"/>
                </a:lnTo>
                <a:lnTo>
                  <a:pt x="183" y="333"/>
                </a:lnTo>
                <a:lnTo>
                  <a:pt x="199" y="257"/>
                </a:lnTo>
                <a:lnTo>
                  <a:pt x="251" y="192"/>
                </a:lnTo>
                <a:lnTo>
                  <a:pt x="289" y="0"/>
                </a:lnTo>
                <a:lnTo>
                  <a:pt x="223" y="0"/>
                </a:lnTo>
                <a:lnTo>
                  <a:pt x="191" y="35"/>
                </a:lnTo>
                <a:lnTo>
                  <a:pt x="184" y="96"/>
                </a:lnTo>
                <a:lnTo>
                  <a:pt x="82" y="69"/>
                </a:lnTo>
                <a:lnTo>
                  <a:pt x="78" y="110"/>
                </a:lnTo>
                <a:lnTo>
                  <a:pt x="121" y="111"/>
                </a:lnTo>
                <a:lnTo>
                  <a:pt x="107" y="264"/>
                </a:lnTo>
                <a:lnTo>
                  <a:pt x="59" y="246"/>
                </a:lnTo>
                <a:lnTo>
                  <a:pt x="0" y="335"/>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54" name="Freeform 439"/>
          <p:cNvSpPr/>
          <p:nvPr/>
        </p:nvSpPr>
        <p:spPr bwMode="auto">
          <a:xfrm>
            <a:off x="799506" y="3781806"/>
            <a:ext cx="462737" cy="437442"/>
          </a:xfrm>
          <a:custGeom>
            <a:avLst/>
            <a:gdLst>
              <a:gd name="T0" fmla="*/ 0 w 722"/>
              <a:gd name="T1" fmla="*/ 11 h 811"/>
              <a:gd name="T2" fmla="*/ 0 w 722"/>
              <a:gd name="T3" fmla="*/ 12 h 811"/>
              <a:gd name="T4" fmla="*/ 3 w 722"/>
              <a:gd name="T5" fmla="*/ 11 h 811"/>
              <a:gd name="T6" fmla="*/ 5 w 722"/>
              <a:gd name="T7" fmla="*/ 13 h 811"/>
              <a:gd name="T8" fmla="*/ 6 w 722"/>
              <a:gd name="T9" fmla="*/ 13 h 811"/>
              <a:gd name="T10" fmla="*/ 6 w 722"/>
              <a:gd name="T11" fmla="*/ 12 h 811"/>
              <a:gd name="T12" fmla="*/ 7 w 722"/>
              <a:gd name="T13" fmla="*/ 12 h 811"/>
              <a:gd name="T14" fmla="*/ 8 w 722"/>
              <a:gd name="T15" fmla="*/ 13 h 811"/>
              <a:gd name="T16" fmla="*/ 9 w 722"/>
              <a:gd name="T17" fmla="*/ 17 h 811"/>
              <a:gd name="T18" fmla="*/ 11 w 722"/>
              <a:gd name="T19" fmla="*/ 17 h 811"/>
              <a:gd name="T20" fmla="*/ 15 w 722"/>
              <a:gd name="T21" fmla="*/ 19 h 811"/>
              <a:gd name="T22" fmla="*/ 15 w 722"/>
              <a:gd name="T23" fmla="*/ 18 h 811"/>
              <a:gd name="T24" fmla="*/ 15 w 722"/>
              <a:gd name="T25" fmla="*/ 17 h 811"/>
              <a:gd name="T26" fmla="*/ 15 w 722"/>
              <a:gd name="T27" fmla="*/ 15 h 811"/>
              <a:gd name="T28" fmla="*/ 16 w 722"/>
              <a:gd name="T29" fmla="*/ 14 h 811"/>
              <a:gd name="T30" fmla="*/ 15 w 722"/>
              <a:gd name="T31" fmla="*/ 12 h 811"/>
              <a:gd name="T32" fmla="*/ 15 w 722"/>
              <a:gd name="T33" fmla="*/ 9 h 811"/>
              <a:gd name="T34" fmla="*/ 15 w 722"/>
              <a:gd name="T35" fmla="*/ 8 h 811"/>
              <a:gd name="T36" fmla="*/ 15 w 722"/>
              <a:gd name="T37" fmla="*/ 7 h 811"/>
              <a:gd name="T38" fmla="*/ 16 w 722"/>
              <a:gd name="T39" fmla="*/ 4 h 811"/>
              <a:gd name="T40" fmla="*/ 17 w 722"/>
              <a:gd name="T41" fmla="*/ 3 h 811"/>
              <a:gd name="T42" fmla="*/ 17 w 722"/>
              <a:gd name="T43" fmla="*/ 1 h 811"/>
              <a:gd name="T44" fmla="*/ 13 w 722"/>
              <a:gd name="T45" fmla="*/ 0 h 811"/>
              <a:gd name="T46" fmla="*/ 8 w 722"/>
              <a:gd name="T47" fmla="*/ 1 h 811"/>
              <a:gd name="T48" fmla="*/ 6 w 722"/>
              <a:gd name="T49" fmla="*/ 0 h 811"/>
              <a:gd name="T50" fmla="*/ 6 w 722"/>
              <a:gd name="T51" fmla="*/ 1 h 811"/>
              <a:gd name="T52" fmla="*/ 5 w 722"/>
              <a:gd name="T53" fmla="*/ 6 h 811"/>
              <a:gd name="T54" fmla="*/ 3 w 722"/>
              <a:gd name="T55" fmla="*/ 7 h 811"/>
              <a:gd name="T56" fmla="*/ 3 w 722"/>
              <a:gd name="T57" fmla="*/ 9 h 811"/>
              <a:gd name="T58" fmla="*/ 2 w 722"/>
              <a:gd name="T59" fmla="*/ 10 h 811"/>
              <a:gd name="T60" fmla="*/ 1 w 722"/>
              <a:gd name="T61" fmla="*/ 10 h 811"/>
              <a:gd name="T62" fmla="*/ 0 w 722"/>
              <a:gd name="T63" fmla="*/ 11 h 8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22"/>
              <a:gd name="T97" fmla="*/ 0 h 811"/>
              <a:gd name="T98" fmla="*/ 722 w 722"/>
              <a:gd name="T99" fmla="*/ 811 h 8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22" h="811">
                <a:moveTo>
                  <a:pt x="0" y="481"/>
                </a:moveTo>
                <a:lnTo>
                  <a:pt x="1" y="504"/>
                </a:lnTo>
                <a:lnTo>
                  <a:pt x="146" y="481"/>
                </a:lnTo>
                <a:lnTo>
                  <a:pt x="206" y="583"/>
                </a:lnTo>
                <a:lnTo>
                  <a:pt x="261" y="577"/>
                </a:lnTo>
                <a:lnTo>
                  <a:pt x="272" y="533"/>
                </a:lnTo>
                <a:lnTo>
                  <a:pt x="323" y="529"/>
                </a:lnTo>
                <a:lnTo>
                  <a:pt x="358" y="558"/>
                </a:lnTo>
                <a:lnTo>
                  <a:pt x="366" y="717"/>
                </a:lnTo>
                <a:lnTo>
                  <a:pt x="447" y="708"/>
                </a:lnTo>
                <a:lnTo>
                  <a:pt x="666" y="811"/>
                </a:lnTo>
                <a:lnTo>
                  <a:pt x="664" y="763"/>
                </a:lnTo>
                <a:lnTo>
                  <a:pt x="620" y="742"/>
                </a:lnTo>
                <a:lnTo>
                  <a:pt x="626" y="628"/>
                </a:lnTo>
                <a:lnTo>
                  <a:pt x="695" y="586"/>
                </a:lnTo>
                <a:lnTo>
                  <a:pt x="655" y="509"/>
                </a:lnTo>
                <a:lnTo>
                  <a:pt x="645" y="374"/>
                </a:lnTo>
                <a:lnTo>
                  <a:pt x="637" y="344"/>
                </a:lnTo>
                <a:lnTo>
                  <a:pt x="666" y="284"/>
                </a:lnTo>
                <a:lnTo>
                  <a:pt x="695" y="174"/>
                </a:lnTo>
                <a:lnTo>
                  <a:pt x="722" y="132"/>
                </a:lnTo>
                <a:lnTo>
                  <a:pt x="709" y="67"/>
                </a:lnTo>
                <a:lnTo>
                  <a:pt x="581" y="0"/>
                </a:lnTo>
                <a:lnTo>
                  <a:pt x="350" y="37"/>
                </a:lnTo>
                <a:lnTo>
                  <a:pt x="272" y="0"/>
                </a:lnTo>
                <a:lnTo>
                  <a:pt x="241" y="64"/>
                </a:lnTo>
                <a:lnTo>
                  <a:pt x="203" y="256"/>
                </a:lnTo>
                <a:lnTo>
                  <a:pt x="151" y="321"/>
                </a:lnTo>
                <a:lnTo>
                  <a:pt x="135" y="397"/>
                </a:lnTo>
                <a:lnTo>
                  <a:pt x="82" y="436"/>
                </a:lnTo>
                <a:lnTo>
                  <a:pt x="22" y="433"/>
                </a:lnTo>
                <a:lnTo>
                  <a:pt x="0" y="481"/>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55" name="Freeform 440"/>
          <p:cNvSpPr/>
          <p:nvPr/>
        </p:nvSpPr>
        <p:spPr bwMode="auto">
          <a:xfrm>
            <a:off x="1289197" y="3180625"/>
            <a:ext cx="56157" cy="55275"/>
          </a:xfrm>
          <a:custGeom>
            <a:avLst/>
            <a:gdLst>
              <a:gd name="T0" fmla="*/ 0 w 89"/>
              <a:gd name="T1" fmla="*/ 1 h 54"/>
              <a:gd name="T2" fmla="*/ 1 w 89"/>
              <a:gd name="T3" fmla="*/ 1 h 54"/>
              <a:gd name="T4" fmla="*/ 2 w 89"/>
              <a:gd name="T5" fmla="*/ 0 h 54"/>
              <a:gd name="T6" fmla="*/ 0 w 89"/>
              <a:gd name="T7" fmla="*/ 1 h 54"/>
              <a:gd name="T8" fmla="*/ 0 60000 65536"/>
              <a:gd name="T9" fmla="*/ 0 60000 65536"/>
              <a:gd name="T10" fmla="*/ 0 60000 65536"/>
              <a:gd name="T11" fmla="*/ 0 60000 65536"/>
              <a:gd name="T12" fmla="*/ 0 w 89"/>
              <a:gd name="T13" fmla="*/ 0 h 54"/>
              <a:gd name="T14" fmla="*/ 89 w 89"/>
              <a:gd name="T15" fmla="*/ 54 h 54"/>
            </a:gdLst>
            <a:ahLst/>
            <a:cxnLst>
              <a:cxn ang="T8">
                <a:pos x="T0" y="T1"/>
              </a:cxn>
              <a:cxn ang="T9">
                <a:pos x="T2" y="T3"/>
              </a:cxn>
              <a:cxn ang="T10">
                <a:pos x="T4" y="T5"/>
              </a:cxn>
              <a:cxn ang="T11">
                <a:pos x="T6" y="T7"/>
              </a:cxn>
            </a:cxnLst>
            <a:rect l="T12" t="T13" r="T14" b="T15"/>
            <a:pathLst>
              <a:path w="89" h="54">
                <a:moveTo>
                  <a:pt x="0" y="30"/>
                </a:moveTo>
                <a:lnTo>
                  <a:pt x="32" y="54"/>
                </a:lnTo>
                <a:lnTo>
                  <a:pt x="89" y="0"/>
                </a:lnTo>
                <a:lnTo>
                  <a:pt x="0" y="30"/>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56" name="Freeform 441"/>
          <p:cNvSpPr/>
          <p:nvPr/>
        </p:nvSpPr>
        <p:spPr bwMode="auto">
          <a:xfrm>
            <a:off x="520964" y="3681702"/>
            <a:ext cx="65143" cy="147708"/>
          </a:xfrm>
          <a:custGeom>
            <a:avLst/>
            <a:gdLst>
              <a:gd name="T0" fmla="*/ 0 w 102"/>
              <a:gd name="T1" fmla="*/ 1 h 274"/>
              <a:gd name="T2" fmla="*/ 1 w 102"/>
              <a:gd name="T3" fmla="*/ 6 h 274"/>
              <a:gd name="T4" fmla="*/ 2 w 102"/>
              <a:gd name="T5" fmla="*/ 6 h 274"/>
              <a:gd name="T6" fmla="*/ 2 w 102"/>
              <a:gd name="T7" fmla="*/ 1 h 274"/>
              <a:gd name="T8" fmla="*/ 2 w 102"/>
              <a:gd name="T9" fmla="*/ 0 h 274"/>
              <a:gd name="T10" fmla="*/ 1 w 102"/>
              <a:gd name="T11" fmla="*/ 0 h 274"/>
              <a:gd name="T12" fmla="*/ 0 w 102"/>
              <a:gd name="T13" fmla="*/ 1 h 274"/>
              <a:gd name="T14" fmla="*/ 0 60000 65536"/>
              <a:gd name="T15" fmla="*/ 0 60000 65536"/>
              <a:gd name="T16" fmla="*/ 0 60000 65536"/>
              <a:gd name="T17" fmla="*/ 0 60000 65536"/>
              <a:gd name="T18" fmla="*/ 0 60000 65536"/>
              <a:gd name="T19" fmla="*/ 0 60000 65536"/>
              <a:gd name="T20" fmla="*/ 0 60000 65536"/>
              <a:gd name="T21" fmla="*/ 0 w 102"/>
              <a:gd name="T22" fmla="*/ 0 h 274"/>
              <a:gd name="T23" fmla="*/ 102 w 102"/>
              <a:gd name="T24" fmla="*/ 274 h 2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2" h="274">
                <a:moveTo>
                  <a:pt x="0" y="65"/>
                </a:moveTo>
                <a:lnTo>
                  <a:pt x="41" y="274"/>
                </a:lnTo>
                <a:lnTo>
                  <a:pt x="73" y="270"/>
                </a:lnTo>
                <a:lnTo>
                  <a:pt x="102" y="30"/>
                </a:lnTo>
                <a:lnTo>
                  <a:pt x="73" y="0"/>
                </a:lnTo>
                <a:lnTo>
                  <a:pt x="52" y="19"/>
                </a:lnTo>
                <a:lnTo>
                  <a:pt x="0" y="65"/>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57" name="Freeform 442"/>
          <p:cNvSpPr/>
          <p:nvPr/>
        </p:nvSpPr>
        <p:spPr bwMode="auto">
          <a:xfrm>
            <a:off x="727623" y="3880745"/>
            <a:ext cx="44925" cy="55275"/>
          </a:xfrm>
          <a:custGeom>
            <a:avLst/>
            <a:gdLst>
              <a:gd name="T0" fmla="*/ 0 w 69"/>
              <a:gd name="T1" fmla="*/ 2 h 52"/>
              <a:gd name="T2" fmla="*/ 0 w 69"/>
              <a:gd name="T3" fmla="*/ 0 h 52"/>
              <a:gd name="T4" fmla="*/ 2 w 69"/>
              <a:gd name="T5" fmla="*/ 0 h 52"/>
              <a:gd name="T6" fmla="*/ 2 w 69"/>
              <a:gd name="T7" fmla="*/ 1 h 52"/>
              <a:gd name="T8" fmla="*/ 0 w 69"/>
              <a:gd name="T9" fmla="*/ 2 h 52"/>
              <a:gd name="T10" fmla="*/ 0 60000 65536"/>
              <a:gd name="T11" fmla="*/ 0 60000 65536"/>
              <a:gd name="T12" fmla="*/ 0 60000 65536"/>
              <a:gd name="T13" fmla="*/ 0 60000 65536"/>
              <a:gd name="T14" fmla="*/ 0 60000 65536"/>
              <a:gd name="T15" fmla="*/ 0 w 69"/>
              <a:gd name="T16" fmla="*/ 0 h 52"/>
              <a:gd name="T17" fmla="*/ 69 w 69"/>
              <a:gd name="T18" fmla="*/ 52 h 52"/>
            </a:gdLst>
            <a:ahLst/>
            <a:cxnLst>
              <a:cxn ang="T10">
                <a:pos x="T0" y="T1"/>
              </a:cxn>
              <a:cxn ang="T11">
                <a:pos x="T2" y="T3"/>
              </a:cxn>
              <a:cxn ang="T12">
                <a:pos x="T4" y="T5"/>
              </a:cxn>
              <a:cxn ang="T13">
                <a:pos x="T6" y="T7"/>
              </a:cxn>
              <a:cxn ang="T14">
                <a:pos x="T8" y="T9"/>
              </a:cxn>
            </a:cxnLst>
            <a:rect l="T15" t="T16" r="T17" b="T18"/>
            <a:pathLst>
              <a:path w="69" h="52">
                <a:moveTo>
                  <a:pt x="0" y="52"/>
                </a:moveTo>
                <a:lnTo>
                  <a:pt x="7" y="1"/>
                </a:lnTo>
                <a:lnTo>
                  <a:pt x="69" y="0"/>
                </a:lnTo>
                <a:lnTo>
                  <a:pt x="69" y="46"/>
                </a:lnTo>
                <a:lnTo>
                  <a:pt x="0" y="52"/>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58" name="Freeform 443"/>
          <p:cNvSpPr/>
          <p:nvPr/>
        </p:nvSpPr>
        <p:spPr bwMode="auto">
          <a:xfrm>
            <a:off x="1304923" y="3532877"/>
            <a:ext cx="368393" cy="352225"/>
          </a:xfrm>
          <a:custGeom>
            <a:avLst/>
            <a:gdLst>
              <a:gd name="T0" fmla="*/ 0 w 576"/>
              <a:gd name="T1" fmla="*/ 11 h 650"/>
              <a:gd name="T2" fmla="*/ 1 w 576"/>
              <a:gd name="T3" fmla="*/ 10 h 650"/>
              <a:gd name="T4" fmla="*/ 1 w 576"/>
              <a:gd name="T5" fmla="*/ 8 h 650"/>
              <a:gd name="T6" fmla="*/ 3 w 576"/>
              <a:gd name="T7" fmla="*/ 5 h 650"/>
              <a:gd name="T8" fmla="*/ 3 w 576"/>
              <a:gd name="T9" fmla="*/ 1 h 650"/>
              <a:gd name="T10" fmla="*/ 5 w 576"/>
              <a:gd name="T11" fmla="*/ 0 h 650"/>
              <a:gd name="T12" fmla="*/ 6 w 576"/>
              <a:gd name="T13" fmla="*/ 3 h 650"/>
              <a:gd name="T14" fmla="*/ 9 w 576"/>
              <a:gd name="T15" fmla="*/ 6 h 650"/>
              <a:gd name="T16" fmla="*/ 8 w 576"/>
              <a:gd name="T17" fmla="*/ 7 h 650"/>
              <a:gd name="T18" fmla="*/ 9 w 576"/>
              <a:gd name="T19" fmla="*/ 8 h 650"/>
              <a:gd name="T20" fmla="*/ 10 w 576"/>
              <a:gd name="T21" fmla="*/ 9 h 650"/>
              <a:gd name="T22" fmla="*/ 13 w 576"/>
              <a:gd name="T23" fmla="*/ 11 h 650"/>
              <a:gd name="T24" fmla="*/ 11 w 576"/>
              <a:gd name="T25" fmla="*/ 14 h 650"/>
              <a:gd name="T26" fmla="*/ 8 w 576"/>
              <a:gd name="T27" fmla="*/ 15 h 650"/>
              <a:gd name="T28" fmla="*/ 5 w 576"/>
              <a:gd name="T29" fmla="*/ 15 h 650"/>
              <a:gd name="T30" fmla="*/ 3 w 576"/>
              <a:gd name="T31" fmla="*/ 14 h 650"/>
              <a:gd name="T32" fmla="*/ 1 w 576"/>
              <a:gd name="T33" fmla="*/ 12 h 650"/>
              <a:gd name="T34" fmla="*/ 0 w 576"/>
              <a:gd name="T35" fmla="*/ 11 h 6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6"/>
              <a:gd name="T55" fmla="*/ 0 h 650"/>
              <a:gd name="T56" fmla="*/ 576 w 576"/>
              <a:gd name="T57" fmla="*/ 650 h 6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6" h="650">
                <a:moveTo>
                  <a:pt x="0" y="454"/>
                </a:moveTo>
                <a:lnTo>
                  <a:pt x="43" y="422"/>
                </a:lnTo>
                <a:lnTo>
                  <a:pt x="51" y="342"/>
                </a:lnTo>
                <a:lnTo>
                  <a:pt x="121" y="232"/>
                </a:lnTo>
                <a:lnTo>
                  <a:pt x="152" y="43"/>
                </a:lnTo>
                <a:lnTo>
                  <a:pt x="211" y="0"/>
                </a:lnTo>
                <a:lnTo>
                  <a:pt x="255" y="131"/>
                </a:lnTo>
                <a:lnTo>
                  <a:pt x="380" y="241"/>
                </a:lnTo>
                <a:lnTo>
                  <a:pt x="336" y="308"/>
                </a:lnTo>
                <a:lnTo>
                  <a:pt x="379" y="324"/>
                </a:lnTo>
                <a:lnTo>
                  <a:pt x="423" y="404"/>
                </a:lnTo>
                <a:lnTo>
                  <a:pt x="576" y="449"/>
                </a:lnTo>
                <a:lnTo>
                  <a:pt x="459" y="581"/>
                </a:lnTo>
                <a:lnTo>
                  <a:pt x="340" y="630"/>
                </a:lnTo>
                <a:lnTo>
                  <a:pt x="229" y="650"/>
                </a:lnTo>
                <a:lnTo>
                  <a:pt x="109" y="602"/>
                </a:lnTo>
                <a:lnTo>
                  <a:pt x="65" y="510"/>
                </a:lnTo>
                <a:lnTo>
                  <a:pt x="0" y="454"/>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59" name="Freeform 444"/>
          <p:cNvSpPr/>
          <p:nvPr/>
        </p:nvSpPr>
        <p:spPr bwMode="auto">
          <a:xfrm>
            <a:off x="1520565" y="3681846"/>
            <a:ext cx="38187" cy="55275"/>
          </a:xfrm>
          <a:custGeom>
            <a:avLst/>
            <a:gdLst>
              <a:gd name="T0" fmla="*/ 0 w 60"/>
              <a:gd name="T1" fmla="*/ 1 h 83"/>
              <a:gd name="T2" fmla="*/ 1 w 60"/>
              <a:gd name="T3" fmla="*/ 2 h 83"/>
              <a:gd name="T4" fmla="*/ 1 w 60"/>
              <a:gd name="T5" fmla="*/ 1 h 83"/>
              <a:gd name="T6" fmla="*/ 1 w 60"/>
              <a:gd name="T7" fmla="*/ 1 h 83"/>
              <a:gd name="T8" fmla="*/ 1 w 60"/>
              <a:gd name="T9" fmla="*/ 1 h 83"/>
              <a:gd name="T10" fmla="*/ 1 w 60"/>
              <a:gd name="T11" fmla="*/ 0 h 83"/>
              <a:gd name="T12" fmla="*/ 0 w 60"/>
              <a:gd name="T13" fmla="*/ 1 h 83"/>
              <a:gd name="T14" fmla="*/ 0 60000 65536"/>
              <a:gd name="T15" fmla="*/ 0 60000 65536"/>
              <a:gd name="T16" fmla="*/ 0 60000 65536"/>
              <a:gd name="T17" fmla="*/ 0 60000 65536"/>
              <a:gd name="T18" fmla="*/ 0 60000 65536"/>
              <a:gd name="T19" fmla="*/ 0 60000 65536"/>
              <a:gd name="T20" fmla="*/ 0 60000 65536"/>
              <a:gd name="T21" fmla="*/ 0 w 60"/>
              <a:gd name="T22" fmla="*/ 0 h 83"/>
              <a:gd name="T23" fmla="*/ 60 w 60"/>
              <a:gd name="T24" fmla="*/ 83 h 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83">
                <a:moveTo>
                  <a:pt x="0" y="67"/>
                </a:moveTo>
                <a:lnTo>
                  <a:pt x="43" y="83"/>
                </a:lnTo>
                <a:lnTo>
                  <a:pt x="56" y="58"/>
                </a:lnTo>
                <a:lnTo>
                  <a:pt x="30" y="52"/>
                </a:lnTo>
                <a:lnTo>
                  <a:pt x="60" y="32"/>
                </a:lnTo>
                <a:lnTo>
                  <a:pt x="44" y="0"/>
                </a:lnTo>
                <a:lnTo>
                  <a:pt x="0" y="67"/>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60" name="Freeform 445"/>
          <p:cNvSpPr/>
          <p:nvPr/>
        </p:nvSpPr>
        <p:spPr bwMode="auto">
          <a:xfrm>
            <a:off x="709652" y="3887569"/>
            <a:ext cx="137024" cy="143921"/>
          </a:xfrm>
          <a:custGeom>
            <a:avLst/>
            <a:gdLst>
              <a:gd name="T0" fmla="*/ 0 w 214"/>
              <a:gd name="T1" fmla="*/ 3 h 267"/>
              <a:gd name="T2" fmla="*/ 1 w 214"/>
              <a:gd name="T3" fmla="*/ 2 h 267"/>
              <a:gd name="T4" fmla="*/ 1 w 214"/>
              <a:gd name="T5" fmla="*/ 2 h 267"/>
              <a:gd name="T6" fmla="*/ 1 w 214"/>
              <a:gd name="T7" fmla="*/ 1 h 267"/>
              <a:gd name="T8" fmla="*/ 2 w 214"/>
              <a:gd name="T9" fmla="*/ 1 h 267"/>
              <a:gd name="T10" fmla="*/ 2 w 214"/>
              <a:gd name="T11" fmla="*/ 0 h 267"/>
              <a:gd name="T12" fmla="*/ 4 w 214"/>
              <a:gd name="T13" fmla="*/ 0 h 267"/>
              <a:gd name="T14" fmla="*/ 4 w 214"/>
              <a:gd name="T15" fmla="*/ 1 h 267"/>
              <a:gd name="T16" fmla="*/ 5 w 214"/>
              <a:gd name="T17" fmla="*/ 1 h 267"/>
              <a:gd name="T18" fmla="*/ 5 w 214"/>
              <a:gd name="T19" fmla="*/ 5 h 267"/>
              <a:gd name="T20" fmla="*/ 3 w 214"/>
              <a:gd name="T21" fmla="*/ 4 h 267"/>
              <a:gd name="T22" fmla="*/ 2 w 214"/>
              <a:gd name="T23" fmla="*/ 6 h 267"/>
              <a:gd name="T24" fmla="*/ 0 w 214"/>
              <a:gd name="T25" fmla="*/ 3 h 2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4"/>
              <a:gd name="T40" fmla="*/ 0 h 267"/>
              <a:gd name="T41" fmla="*/ 214 w 214"/>
              <a:gd name="T42" fmla="*/ 267 h 2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4" h="267">
                <a:moveTo>
                  <a:pt x="0" y="125"/>
                </a:moveTo>
                <a:lnTo>
                  <a:pt x="25" y="83"/>
                </a:lnTo>
                <a:lnTo>
                  <a:pt x="41" y="88"/>
                </a:lnTo>
                <a:lnTo>
                  <a:pt x="28" y="52"/>
                </a:lnTo>
                <a:lnTo>
                  <a:pt x="97" y="46"/>
                </a:lnTo>
                <a:lnTo>
                  <a:pt x="97" y="0"/>
                </a:lnTo>
                <a:lnTo>
                  <a:pt x="175" y="1"/>
                </a:lnTo>
                <a:lnTo>
                  <a:pt x="171" y="42"/>
                </a:lnTo>
                <a:lnTo>
                  <a:pt x="214" y="43"/>
                </a:lnTo>
                <a:lnTo>
                  <a:pt x="200" y="196"/>
                </a:lnTo>
                <a:lnTo>
                  <a:pt x="152" y="178"/>
                </a:lnTo>
                <a:lnTo>
                  <a:pt x="93" y="267"/>
                </a:lnTo>
                <a:lnTo>
                  <a:pt x="0" y="125"/>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61" name="Freeform 446"/>
          <p:cNvSpPr/>
          <p:nvPr/>
        </p:nvSpPr>
        <p:spPr bwMode="auto">
          <a:xfrm>
            <a:off x="87428" y="3637293"/>
            <a:ext cx="74128" cy="55275"/>
          </a:xfrm>
          <a:custGeom>
            <a:avLst/>
            <a:gdLst>
              <a:gd name="T0" fmla="*/ 0 w 114"/>
              <a:gd name="T1" fmla="*/ 1 h 26"/>
              <a:gd name="T2" fmla="*/ 0 w 114"/>
              <a:gd name="T3" fmla="*/ 0 h 26"/>
              <a:gd name="T4" fmla="*/ 3 w 114"/>
              <a:gd name="T5" fmla="*/ 0 h 26"/>
              <a:gd name="T6" fmla="*/ 0 w 114"/>
              <a:gd name="T7" fmla="*/ 1 h 26"/>
              <a:gd name="T8" fmla="*/ 0 60000 65536"/>
              <a:gd name="T9" fmla="*/ 0 60000 65536"/>
              <a:gd name="T10" fmla="*/ 0 60000 65536"/>
              <a:gd name="T11" fmla="*/ 0 60000 65536"/>
              <a:gd name="T12" fmla="*/ 0 w 114"/>
              <a:gd name="T13" fmla="*/ 0 h 26"/>
              <a:gd name="T14" fmla="*/ 114 w 114"/>
              <a:gd name="T15" fmla="*/ 26 h 26"/>
            </a:gdLst>
            <a:ahLst/>
            <a:cxnLst>
              <a:cxn ang="T8">
                <a:pos x="T0" y="T1"/>
              </a:cxn>
              <a:cxn ang="T9">
                <a:pos x="T2" y="T3"/>
              </a:cxn>
              <a:cxn ang="T10">
                <a:pos x="T4" y="T5"/>
              </a:cxn>
              <a:cxn ang="T11">
                <a:pos x="T6" y="T7"/>
              </a:cxn>
            </a:cxnLst>
            <a:rect l="T12" t="T13" r="T14" b="T15"/>
            <a:pathLst>
              <a:path w="114" h="26">
                <a:moveTo>
                  <a:pt x="0" y="26"/>
                </a:moveTo>
                <a:lnTo>
                  <a:pt x="7" y="0"/>
                </a:lnTo>
                <a:lnTo>
                  <a:pt x="114" y="9"/>
                </a:lnTo>
                <a:lnTo>
                  <a:pt x="0" y="26"/>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62" name="Freeform 447"/>
          <p:cNvSpPr/>
          <p:nvPr/>
        </p:nvSpPr>
        <p:spPr bwMode="auto">
          <a:xfrm>
            <a:off x="424374" y="3706254"/>
            <a:ext cx="103329" cy="153388"/>
          </a:xfrm>
          <a:custGeom>
            <a:avLst/>
            <a:gdLst>
              <a:gd name="T0" fmla="*/ 0 w 163"/>
              <a:gd name="T1" fmla="*/ 6 h 285"/>
              <a:gd name="T2" fmla="*/ 1 w 163"/>
              <a:gd name="T3" fmla="*/ 2 h 285"/>
              <a:gd name="T4" fmla="*/ 0 w 163"/>
              <a:gd name="T5" fmla="*/ 0 h 285"/>
              <a:gd name="T6" fmla="*/ 3 w 163"/>
              <a:gd name="T7" fmla="*/ 0 h 285"/>
              <a:gd name="T8" fmla="*/ 4 w 163"/>
              <a:gd name="T9" fmla="*/ 5 h 285"/>
              <a:gd name="T10" fmla="*/ 1 w 163"/>
              <a:gd name="T11" fmla="*/ 7 h 285"/>
              <a:gd name="T12" fmla="*/ 0 w 163"/>
              <a:gd name="T13" fmla="*/ 6 h 285"/>
              <a:gd name="T14" fmla="*/ 0 60000 65536"/>
              <a:gd name="T15" fmla="*/ 0 60000 65536"/>
              <a:gd name="T16" fmla="*/ 0 60000 65536"/>
              <a:gd name="T17" fmla="*/ 0 60000 65536"/>
              <a:gd name="T18" fmla="*/ 0 60000 65536"/>
              <a:gd name="T19" fmla="*/ 0 60000 65536"/>
              <a:gd name="T20" fmla="*/ 0 60000 65536"/>
              <a:gd name="T21" fmla="*/ 0 w 163"/>
              <a:gd name="T22" fmla="*/ 0 h 285"/>
              <a:gd name="T23" fmla="*/ 163 w 163"/>
              <a:gd name="T24" fmla="*/ 285 h 2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285">
                <a:moveTo>
                  <a:pt x="0" y="269"/>
                </a:moveTo>
                <a:lnTo>
                  <a:pt x="20" y="71"/>
                </a:lnTo>
                <a:lnTo>
                  <a:pt x="10" y="10"/>
                </a:lnTo>
                <a:lnTo>
                  <a:pt x="110" y="0"/>
                </a:lnTo>
                <a:lnTo>
                  <a:pt x="163" y="227"/>
                </a:lnTo>
                <a:lnTo>
                  <a:pt x="40" y="285"/>
                </a:lnTo>
                <a:lnTo>
                  <a:pt x="0" y="269"/>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63" name="Freeform 448"/>
          <p:cNvSpPr/>
          <p:nvPr/>
        </p:nvSpPr>
        <p:spPr bwMode="auto">
          <a:xfrm>
            <a:off x="130108" y="3678363"/>
            <a:ext cx="179704" cy="128770"/>
          </a:xfrm>
          <a:custGeom>
            <a:avLst/>
            <a:gdLst>
              <a:gd name="T0" fmla="*/ 0 w 281"/>
              <a:gd name="T1" fmla="*/ 2 h 238"/>
              <a:gd name="T2" fmla="*/ 1 w 281"/>
              <a:gd name="T3" fmla="*/ 1 h 238"/>
              <a:gd name="T4" fmla="*/ 1 w 281"/>
              <a:gd name="T5" fmla="*/ 0 h 238"/>
              <a:gd name="T6" fmla="*/ 3 w 281"/>
              <a:gd name="T7" fmla="*/ 0 h 238"/>
              <a:gd name="T8" fmla="*/ 4 w 281"/>
              <a:gd name="T9" fmla="*/ 1 h 238"/>
              <a:gd name="T10" fmla="*/ 5 w 281"/>
              <a:gd name="T11" fmla="*/ 0 h 238"/>
              <a:gd name="T12" fmla="*/ 6 w 281"/>
              <a:gd name="T13" fmla="*/ 3 h 238"/>
              <a:gd name="T14" fmla="*/ 7 w 281"/>
              <a:gd name="T15" fmla="*/ 5 h 238"/>
              <a:gd name="T16" fmla="*/ 6 w 281"/>
              <a:gd name="T17" fmla="*/ 4 h 238"/>
              <a:gd name="T18" fmla="*/ 6 w 281"/>
              <a:gd name="T19" fmla="*/ 5 h 238"/>
              <a:gd name="T20" fmla="*/ 5 w 281"/>
              <a:gd name="T21" fmla="*/ 5 h 238"/>
              <a:gd name="T22" fmla="*/ 5 w 281"/>
              <a:gd name="T23" fmla="*/ 5 h 238"/>
              <a:gd name="T24" fmla="*/ 4 w 281"/>
              <a:gd name="T25" fmla="*/ 4 h 238"/>
              <a:gd name="T26" fmla="*/ 3 w 281"/>
              <a:gd name="T27" fmla="*/ 3 h 238"/>
              <a:gd name="T28" fmla="*/ 2 w 281"/>
              <a:gd name="T29" fmla="*/ 4 h 238"/>
              <a:gd name="T30" fmla="*/ 0 w 281"/>
              <a:gd name="T31" fmla="*/ 2 h 2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1"/>
              <a:gd name="T49" fmla="*/ 0 h 238"/>
              <a:gd name="T50" fmla="*/ 281 w 281"/>
              <a:gd name="T51" fmla="*/ 238 h 2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1" h="238">
                <a:moveTo>
                  <a:pt x="0" y="79"/>
                </a:moveTo>
                <a:lnTo>
                  <a:pt x="46" y="44"/>
                </a:lnTo>
                <a:lnTo>
                  <a:pt x="49" y="0"/>
                </a:lnTo>
                <a:lnTo>
                  <a:pt x="140" y="9"/>
                </a:lnTo>
                <a:lnTo>
                  <a:pt x="167" y="32"/>
                </a:lnTo>
                <a:lnTo>
                  <a:pt x="231" y="6"/>
                </a:lnTo>
                <a:lnTo>
                  <a:pt x="269" y="113"/>
                </a:lnTo>
                <a:lnTo>
                  <a:pt x="281" y="193"/>
                </a:lnTo>
                <a:lnTo>
                  <a:pt x="258" y="186"/>
                </a:lnTo>
                <a:lnTo>
                  <a:pt x="252" y="231"/>
                </a:lnTo>
                <a:lnTo>
                  <a:pt x="211" y="238"/>
                </a:lnTo>
                <a:lnTo>
                  <a:pt x="208" y="193"/>
                </a:lnTo>
                <a:lnTo>
                  <a:pt x="187" y="190"/>
                </a:lnTo>
                <a:lnTo>
                  <a:pt x="147" y="124"/>
                </a:lnTo>
                <a:lnTo>
                  <a:pt x="71" y="161"/>
                </a:lnTo>
                <a:lnTo>
                  <a:pt x="0" y="79"/>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64" name="Freeform 449"/>
          <p:cNvSpPr/>
          <p:nvPr/>
        </p:nvSpPr>
        <p:spPr bwMode="auto">
          <a:xfrm>
            <a:off x="1594695" y="3309512"/>
            <a:ext cx="40433" cy="55275"/>
          </a:xfrm>
          <a:custGeom>
            <a:avLst/>
            <a:gdLst>
              <a:gd name="T0" fmla="*/ 0 w 66"/>
              <a:gd name="T1" fmla="*/ 0 h 22"/>
              <a:gd name="T2" fmla="*/ 1 w 66"/>
              <a:gd name="T3" fmla="*/ 1 h 22"/>
              <a:gd name="T4" fmla="*/ 1 w 66"/>
              <a:gd name="T5" fmla="*/ 0 h 22"/>
              <a:gd name="T6" fmla="*/ 0 w 66"/>
              <a:gd name="T7" fmla="*/ 0 h 22"/>
              <a:gd name="T8" fmla="*/ 0 60000 65536"/>
              <a:gd name="T9" fmla="*/ 0 60000 65536"/>
              <a:gd name="T10" fmla="*/ 0 60000 65536"/>
              <a:gd name="T11" fmla="*/ 0 60000 65536"/>
              <a:gd name="T12" fmla="*/ 0 w 66"/>
              <a:gd name="T13" fmla="*/ 0 h 22"/>
              <a:gd name="T14" fmla="*/ 66 w 66"/>
              <a:gd name="T15" fmla="*/ 22 h 22"/>
            </a:gdLst>
            <a:ahLst/>
            <a:cxnLst>
              <a:cxn ang="T8">
                <a:pos x="T0" y="T1"/>
              </a:cxn>
              <a:cxn ang="T9">
                <a:pos x="T2" y="T3"/>
              </a:cxn>
              <a:cxn ang="T10">
                <a:pos x="T4" y="T5"/>
              </a:cxn>
              <a:cxn ang="T11">
                <a:pos x="T6" y="T7"/>
              </a:cxn>
            </a:cxnLst>
            <a:rect l="T12" t="T13" r="T14" b="T15"/>
            <a:pathLst>
              <a:path w="66" h="22">
                <a:moveTo>
                  <a:pt x="0" y="0"/>
                </a:moveTo>
                <a:lnTo>
                  <a:pt x="32" y="22"/>
                </a:lnTo>
                <a:lnTo>
                  <a:pt x="66" y="6"/>
                </a:lnTo>
                <a:lnTo>
                  <a:pt x="0" y="0"/>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65" name="Freeform 450"/>
          <p:cNvSpPr/>
          <p:nvPr/>
        </p:nvSpPr>
        <p:spPr bwMode="auto">
          <a:xfrm>
            <a:off x="1329630" y="3249798"/>
            <a:ext cx="38187" cy="102259"/>
          </a:xfrm>
          <a:custGeom>
            <a:avLst/>
            <a:gdLst>
              <a:gd name="T0" fmla="*/ 0 w 61"/>
              <a:gd name="T1" fmla="*/ 2 h 188"/>
              <a:gd name="T2" fmla="*/ 1 w 61"/>
              <a:gd name="T3" fmla="*/ 5 h 188"/>
              <a:gd name="T4" fmla="*/ 1 w 61"/>
              <a:gd name="T5" fmla="*/ 4 h 188"/>
              <a:gd name="T6" fmla="*/ 1 w 61"/>
              <a:gd name="T7" fmla="*/ 2 h 188"/>
              <a:gd name="T8" fmla="*/ 1 w 61"/>
              <a:gd name="T9" fmla="*/ 2 h 188"/>
              <a:gd name="T10" fmla="*/ 1 w 61"/>
              <a:gd name="T11" fmla="*/ 1 h 188"/>
              <a:gd name="T12" fmla="*/ 1 w 61"/>
              <a:gd name="T13" fmla="*/ 1 h 188"/>
              <a:gd name="T14" fmla="*/ 1 w 61"/>
              <a:gd name="T15" fmla="*/ 0 h 188"/>
              <a:gd name="T16" fmla="*/ 1 w 61"/>
              <a:gd name="T17" fmla="*/ 0 h 188"/>
              <a:gd name="T18" fmla="*/ 0 w 61"/>
              <a:gd name="T19" fmla="*/ 2 h 1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188"/>
              <a:gd name="T32" fmla="*/ 61 w 61"/>
              <a:gd name="T33" fmla="*/ 188 h 1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188">
                <a:moveTo>
                  <a:pt x="0" y="95"/>
                </a:moveTo>
                <a:lnTo>
                  <a:pt x="31" y="188"/>
                </a:lnTo>
                <a:lnTo>
                  <a:pt x="37" y="185"/>
                </a:lnTo>
                <a:lnTo>
                  <a:pt x="55" y="85"/>
                </a:lnTo>
                <a:lnTo>
                  <a:pt x="30" y="92"/>
                </a:lnTo>
                <a:lnTo>
                  <a:pt x="37" y="47"/>
                </a:lnTo>
                <a:lnTo>
                  <a:pt x="56" y="26"/>
                </a:lnTo>
                <a:lnTo>
                  <a:pt x="61" y="0"/>
                </a:lnTo>
                <a:lnTo>
                  <a:pt x="38" y="3"/>
                </a:lnTo>
                <a:lnTo>
                  <a:pt x="0" y="95"/>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66" name="Freeform 451"/>
          <p:cNvSpPr/>
          <p:nvPr/>
        </p:nvSpPr>
        <p:spPr bwMode="auto">
          <a:xfrm>
            <a:off x="289597" y="3716408"/>
            <a:ext cx="146009" cy="149600"/>
          </a:xfrm>
          <a:custGeom>
            <a:avLst/>
            <a:gdLst>
              <a:gd name="T0" fmla="*/ 0 w 229"/>
              <a:gd name="T1" fmla="*/ 4 h 278"/>
              <a:gd name="T2" fmla="*/ 0 w 229"/>
              <a:gd name="T3" fmla="*/ 3 h 278"/>
              <a:gd name="T4" fmla="*/ 0 w 229"/>
              <a:gd name="T5" fmla="*/ 2 h 278"/>
              <a:gd name="T6" fmla="*/ 1 w 229"/>
              <a:gd name="T7" fmla="*/ 3 h 278"/>
              <a:gd name="T8" fmla="*/ 1 w 229"/>
              <a:gd name="T9" fmla="*/ 1 h 278"/>
              <a:gd name="T10" fmla="*/ 2 w 229"/>
              <a:gd name="T11" fmla="*/ 0 h 278"/>
              <a:gd name="T12" fmla="*/ 3 w 229"/>
              <a:gd name="T13" fmla="*/ 0 h 278"/>
              <a:gd name="T14" fmla="*/ 3 w 229"/>
              <a:gd name="T15" fmla="*/ 1 h 278"/>
              <a:gd name="T16" fmla="*/ 5 w 229"/>
              <a:gd name="T17" fmla="*/ 1 h 278"/>
              <a:gd name="T18" fmla="*/ 5 w 229"/>
              <a:gd name="T19" fmla="*/ 6 h 278"/>
              <a:gd name="T20" fmla="*/ 1 w 229"/>
              <a:gd name="T21" fmla="*/ 6 h 278"/>
              <a:gd name="T22" fmla="*/ 1 w 229"/>
              <a:gd name="T23" fmla="*/ 5 h 278"/>
              <a:gd name="T24" fmla="*/ 0 w 229"/>
              <a:gd name="T25" fmla="*/ 4 h 2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9"/>
              <a:gd name="T40" fmla="*/ 0 h 278"/>
              <a:gd name="T41" fmla="*/ 229 w 229"/>
              <a:gd name="T42" fmla="*/ 278 h 27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9" h="278">
                <a:moveTo>
                  <a:pt x="0" y="184"/>
                </a:moveTo>
                <a:lnTo>
                  <a:pt x="4" y="142"/>
                </a:lnTo>
                <a:lnTo>
                  <a:pt x="10" y="97"/>
                </a:lnTo>
                <a:lnTo>
                  <a:pt x="33" y="104"/>
                </a:lnTo>
                <a:lnTo>
                  <a:pt x="21" y="24"/>
                </a:lnTo>
                <a:lnTo>
                  <a:pt x="89" y="0"/>
                </a:lnTo>
                <a:lnTo>
                  <a:pt x="127" y="16"/>
                </a:lnTo>
                <a:lnTo>
                  <a:pt x="150" y="42"/>
                </a:lnTo>
                <a:lnTo>
                  <a:pt x="229" y="51"/>
                </a:lnTo>
                <a:lnTo>
                  <a:pt x="209" y="249"/>
                </a:lnTo>
                <a:lnTo>
                  <a:pt x="35" y="278"/>
                </a:lnTo>
                <a:lnTo>
                  <a:pt x="38" y="216"/>
                </a:lnTo>
                <a:lnTo>
                  <a:pt x="0" y="184"/>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67" name="Freeform 452"/>
          <p:cNvSpPr/>
          <p:nvPr/>
        </p:nvSpPr>
        <p:spPr bwMode="auto">
          <a:xfrm>
            <a:off x="1347601" y="3245102"/>
            <a:ext cx="105576" cy="111728"/>
          </a:xfrm>
          <a:custGeom>
            <a:avLst/>
            <a:gdLst>
              <a:gd name="T0" fmla="*/ 0 w 166"/>
              <a:gd name="T1" fmla="*/ 2 h 207"/>
              <a:gd name="T2" fmla="*/ 0 w 166"/>
              <a:gd name="T3" fmla="*/ 1 h 207"/>
              <a:gd name="T4" fmla="*/ 1 w 166"/>
              <a:gd name="T5" fmla="*/ 1 h 207"/>
              <a:gd name="T6" fmla="*/ 1 w 166"/>
              <a:gd name="T7" fmla="*/ 1 h 207"/>
              <a:gd name="T8" fmla="*/ 3 w 166"/>
              <a:gd name="T9" fmla="*/ 0 h 207"/>
              <a:gd name="T10" fmla="*/ 4 w 166"/>
              <a:gd name="T11" fmla="*/ 1 h 207"/>
              <a:gd name="T12" fmla="*/ 2 w 166"/>
              <a:gd name="T13" fmla="*/ 2 h 207"/>
              <a:gd name="T14" fmla="*/ 3 w 166"/>
              <a:gd name="T15" fmla="*/ 3 h 207"/>
              <a:gd name="T16" fmla="*/ 2 w 166"/>
              <a:gd name="T17" fmla="*/ 4 h 207"/>
              <a:gd name="T18" fmla="*/ 1 w 166"/>
              <a:gd name="T19" fmla="*/ 5 h 207"/>
              <a:gd name="T20" fmla="*/ 0 w 166"/>
              <a:gd name="T21" fmla="*/ 5 h 207"/>
              <a:gd name="T22" fmla="*/ 1 w 166"/>
              <a:gd name="T23" fmla="*/ 2 h 207"/>
              <a:gd name="T24" fmla="*/ 0 w 166"/>
              <a:gd name="T25" fmla="*/ 2 h 2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6"/>
              <a:gd name="T40" fmla="*/ 0 h 207"/>
              <a:gd name="T41" fmla="*/ 166 w 166"/>
              <a:gd name="T42" fmla="*/ 207 h 2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6" h="207">
                <a:moveTo>
                  <a:pt x="0" y="100"/>
                </a:moveTo>
                <a:lnTo>
                  <a:pt x="7" y="55"/>
                </a:lnTo>
                <a:lnTo>
                  <a:pt x="26" y="34"/>
                </a:lnTo>
                <a:lnTo>
                  <a:pt x="64" y="53"/>
                </a:lnTo>
                <a:lnTo>
                  <a:pt x="148" y="0"/>
                </a:lnTo>
                <a:lnTo>
                  <a:pt x="166" y="58"/>
                </a:lnTo>
                <a:lnTo>
                  <a:pt x="80" y="90"/>
                </a:lnTo>
                <a:lnTo>
                  <a:pt x="125" y="136"/>
                </a:lnTo>
                <a:lnTo>
                  <a:pt x="102" y="165"/>
                </a:lnTo>
                <a:lnTo>
                  <a:pt x="49" y="207"/>
                </a:lnTo>
                <a:lnTo>
                  <a:pt x="7" y="193"/>
                </a:lnTo>
                <a:lnTo>
                  <a:pt x="25" y="93"/>
                </a:lnTo>
                <a:lnTo>
                  <a:pt x="0" y="100"/>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68" name="Freeform 453"/>
          <p:cNvSpPr/>
          <p:nvPr/>
        </p:nvSpPr>
        <p:spPr bwMode="auto">
          <a:xfrm>
            <a:off x="1329631" y="3827733"/>
            <a:ext cx="193181" cy="219668"/>
          </a:xfrm>
          <a:custGeom>
            <a:avLst/>
            <a:gdLst>
              <a:gd name="T0" fmla="*/ 0 w 303"/>
              <a:gd name="T1" fmla="*/ 1 h 407"/>
              <a:gd name="T2" fmla="*/ 1 w 303"/>
              <a:gd name="T3" fmla="*/ 3 h 407"/>
              <a:gd name="T4" fmla="*/ 0 w 303"/>
              <a:gd name="T5" fmla="*/ 4 h 407"/>
              <a:gd name="T6" fmla="*/ 1 w 303"/>
              <a:gd name="T7" fmla="*/ 5 h 407"/>
              <a:gd name="T8" fmla="*/ 0 w 303"/>
              <a:gd name="T9" fmla="*/ 6 h 407"/>
              <a:gd name="T10" fmla="*/ 5 w 303"/>
              <a:gd name="T11" fmla="*/ 9 h 407"/>
              <a:gd name="T12" fmla="*/ 7 w 303"/>
              <a:gd name="T13" fmla="*/ 7 h 407"/>
              <a:gd name="T14" fmla="*/ 6 w 303"/>
              <a:gd name="T15" fmla="*/ 5 h 407"/>
              <a:gd name="T16" fmla="*/ 6 w 303"/>
              <a:gd name="T17" fmla="*/ 2 h 407"/>
              <a:gd name="T18" fmla="*/ 7 w 303"/>
              <a:gd name="T19" fmla="*/ 1 h 407"/>
              <a:gd name="T20" fmla="*/ 4 w 303"/>
              <a:gd name="T21" fmla="*/ 1 h 407"/>
              <a:gd name="T22" fmla="*/ 2 w 303"/>
              <a:gd name="T23" fmla="*/ 0 h 407"/>
              <a:gd name="T24" fmla="*/ 0 w 303"/>
              <a:gd name="T25" fmla="*/ 1 h 4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3"/>
              <a:gd name="T40" fmla="*/ 0 h 407"/>
              <a:gd name="T41" fmla="*/ 303 w 303"/>
              <a:gd name="T42" fmla="*/ 407 h 4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3" h="407">
                <a:moveTo>
                  <a:pt x="0" y="25"/>
                </a:moveTo>
                <a:lnTo>
                  <a:pt x="39" y="112"/>
                </a:lnTo>
                <a:lnTo>
                  <a:pt x="0" y="190"/>
                </a:lnTo>
                <a:lnTo>
                  <a:pt x="31" y="213"/>
                </a:lnTo>
                <a:lnTo>
                  <a:pt x="14" y="242"/>
                </a:lnTo>
                <a:lnTo>
                  <a:pt x="206" y="407"/>
                </a:lnTo>
                <a:lnTo>
                  <a:pt x="291" y="276"/>
                </a:lnTo>
                <a:lnTo>
                  <a:pt x="271" y="239"/>
                </a:lnTo>
                <a:lnTo>
                  <a:pt x="271" y="77"/>
                </a:lnTo>
                <a:lnTo>
                  <a:pt x="303" y="28"/>
                </a:lnTo>
                <a:lnTo>
                  <a:pt x="192" y="48"/>
                </a:lnTo>
                <a:lnTo>
                  <a:pt x="72" y="0"/>
                </a:lnTo>
                <a:lnTo>
                  <a:pt x="0" y="25"/>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69" name="Freeform 454"/>
          <p:cNvSpPr/>
          <p:nvPr/>
        </p:nvSpPr>
        <p:spPr bwMode="auto">
          <a:xfrm>
            <a:off x="1635127" y="3312693"/>
            <a:ext cx="44925" cy="55275"/>
          </a:xfrm>
          <a:custGeom>
            <a:avLst/>
            <a:gdLst>
              <a:gd name="T0" fmla="*/ 0 w 70"/>
              <a:gd name="T1" fmla="*/ 1 h 67"/>
              <a:gd name="T2" fmla="*/ 1 w 70"/>
              <a:gd name="T3" fmla="*/ 0 h 67"/>
              <a:gd name="T4" fmla="*/ 2 w 70"/>
              <a:gd name="T5" fmla="*/ 1 h 67"/>
              <a:gd name="T6" fmla="*/ 0 w 70"/>
              <a:gd name="T7" fmla="*/ 1 h 67"/>
              <a:gd name="T8" fmla="*/ 0 60000 65536"/>
              <a:gd name="T9" fmla="*/ 0 60000 65536"/>
              <a:gd name="T10" fmla="*/ 0 60000 65536"/>
              <a:gd name="T11" fmla="*/ 0 60000 65536"/>
              <a:gd name="T12" fmla="*/ 0 w 70"/>
              <a:gd name="T13" fmla="*/ 0 h 67"/>
              <a:gd name="T14" fmla="*/ 70 w 70"/>
              <a:gd name="T15" fmla="*/ 67 h 67"/>
            </a:gdLst>
            <a:ahLst/>
            <a:cxnLst>
              <a:cxn ang="T8">
                <a:pos x="T0" y="T1"/>
              </a:cxn>
              <a:cxn ang="T9">
                <a:pos x="T2" y="T3"/>
              </a:cxn>
              <a:cxn ang="T10">
                <a:pos x="T4" y="T5"/>
              </a:cxn>
              <a:cxn ang="T11">
                <a:pos x="T6" y="T7"/>
              </a:cxn>
            </a:cxnLst>
            <a:rect l="T12" t="T13" r="T14" b="T15"/>
            <a:pathLst>
              <a:path w="70" h="67">
                <a:moveTo>
                  <a:pt x="0" y="42"/>
                </a:moveTo>
                <a:lnTo>
                  <a:pt x="59" y="0"/>
                </a:lnTo>
                <a:lnTo>
                  <a:pt x="70" y="67"/>
                </a:lnTo>
                <a:lnTo>
                  <a:pt x="0" y="42"/>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70" name="Freeform 455"/>
          <p:cNvSpPr/>
          <p:nvPr/>
        </p:nvSpPr>
        <p:spPr bwMode="auto">
          <a:xfrm>
            <a:off x="1354340" y="3212449"/>
            <a:ext cx="38187" cy="55275"/>
          </a:xfrm>
          <a:custGeom>
            <a:avLst/>
            <a:gdLst>
              <a:gd name="T0" fmla="*/ 0 w 61"/>
              <a:gd name="T1" fmla="*/ 2 h 76"/>
              <a:gd name="T2" fmla="*/ 1 w 61"/>
              <a:gd name="T3" fmla="*/ 2 h 76"/>
              <a:gd name="T4" fmla="*/ 1 w 61"/>
              <a:gd name="T5" fmla="*/ 1 h 76"/>
              <a:gd name="T6" fmla="*/ 1 w 61"/>
              <a:gd name="T7" fmla="*/ 0 h 76"/>
              <a:gd name="T8" fmla="*/ 0 w 61"/>
              <a:gd name="T9" fmla="*/ 2 h 76"/>
              <a:gd name="T10" fmla="*/ 0 60000 65536"/>
              <a:gd name="T11" fmla="*/ 0 60000 65536"/>
              <a:gd name="T12" fmla="*/ 0 60000 65536"/>
              <a:gd name="T13" fmla="*/ 0 60000 65536"/>
              <a:gd name="T14" fmla="*/ 0 60000 65536"/>
              <a:gd name="T15" fmla="*/ 0 w 61"/>
              <a:gd name="T16" fmla="*/ 0 h 76"/>
              <a:gd name="T17" fmla="*/ 61 w 61"/>
              <a:gd name="T18" fmla="*/ 76 h 76"/>
            </a:gdLst>
            <a:ahLst/>
            <a:cxnLst>
              <a:cxn ang="T10">
                <a:pos x="T0" y="T1"/>
              </a:cxn>
              <a:cxn ang="T11">
                <a:pos x="T2" y="T3"/>
              </a:cxn>
              <a:cxn ang="T12">
                <a:pos x="T4" y="T5"/>
              </a:cxn>
              <a:cxn ang="T13">
                <a:pos x="T6" y="T7"/>
              </a:cxn>
              <a:cxn ang="T14">
                <a:pos x="T8" y="T9"/>
              </a:cxn>
            </a:cxnLst>
            <a:rect l="T15" t="T16" r="T17" b="T18"/>
            <a:pathLst>
              <a:path w="61" h="76">
                <a:moveTo>
                  <a:pt x="0" y="76"/>
                </a:moveTo>
                <a:lnTo>
                  <a:pt x="23" y="73"/>
                </a:lnTo>
                <a:lnTo>
                  <a:pt x="61" y="21"/>
                </a:lnTo>
                <a:lnTo>
                  <a:pt x="40" y="0"/>
                </a:lnTo>
                <a:lnTo>
                  <a:pt x="0" y="76"/>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71" name="Freeform 456"/>
          <p:cNvSpPr/>
          <p:nvPr/>
        </p:nvSpPr>
        <p:spPr bwMode="auto">
          <a:xfrm>
            <a:off x="217715" y="3771324"/>
            <a:ext cx="96591" cy="94683"/>
          </a:xfrm>
          <a:custGeom>
            <a:avLst/>
            <a:gdLst>
              <a:gd name="T0" fmla="*/ 0 w 148"/>
              <a:gd name="T1" fmla="*/ 1 h 177"/>
              <a:gd name="T2" fmla="*/ 1 w 148"/>
              <a:gd name="T3" fmla="*/ 0 h 177"/>
              <a:gd name="T4" fmla="*/ 2 w 148"/>
              <a:gd name="T5" fmla="*/ 0 h 177"/>
              <a:gd name="T6" fmla="*/ 2 w 148"/>
              <a:gd name="T7" fmla="*/ 1 h 177"/>
              <a:gd name="T8" fmla="*/ 3 w 148"/>
              <a:gd name="T9" fmla="*/ 1 h 177"/>
              <a:gd name="T10" fmla="*/ 3 w 148"/>
              <a:gd name="T11" fmla="*/ 2 h 177"/>
              <a:gd name="T12" fmla="*/ 3 w 148"/>
              <a:gd name="T13" fmla="*/ 3 h 177"/>
              <a:gd name="T14" fmla="*/ 3 w 148"/>
              <a:gd name="T15" fmla="*/ 4 h 177"/>
              <a:gd name="T16" fmla="*/ 0 w 148"/>
              <a:gd name="T17" fmla="*/ 1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8"/>
              <a:gd name="T28" fmla="*/ 0 h 177"/>
              <a:gd name="T29" fmla="*/ 148 w 148"/>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8" h="177">
                <a:moveTo>
                  <a:pt x="0" y="67"/>
                </a:moveTo>
                <a:lnTo>
                  <a:pt x="49" y="0"/>
                </a:lnTo>
                <a:lnTo>
                  <a:pt x="70" y="3"/>
                </a:lnTo>
                <a:lnTo>
                  <a:pt x="73" y="48"/>
                </a:lnTo>
                <a:lnTo>
                  <a:pt x="114" y="41"/>
                </a:lnTo>
                <a:lnTo>
                  <a:pt x="110" y="83"/>
                </a:lnTo>
                <a:lnTo>
                  <a:pt x="148" y="115"/>
                </a:lnTo>
                <a:lnTo>
                  <a:pt x="145" y="177"/>
                </a:lnTo>
                <a:lnTo>
                  <a:pt x="0" y="67"/>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72" name="Freeform 457"/>
          <p:cNvSpPr/>
          <p:nvPr/>
        </p:nvSpPr>
        <p:spPr bwMode="auto">
          <a:xfrm>
            <a:off x="725377" y="3211760"/>
            <a:ext cx="381871" cy="350331"/>
          </a:xfrm>
          <a:custGeom>
            <a:avLst/>
            <a:gdLst>
              <a:gd name="T0" fmla="*/ 0 w 597"/>
              <a:gd name="T1" fmla="*/ 8 h 646"/>
              <a:gd name="T2" fmla="*/ 0 w 597"/>
              <a:gd name="T3" fmla="*/ 3 h 646"/>
              <a:gd name="T4" fmla="*/ 2 w 597"/>
              <a:gd name="T5" fmla="*/ 0 h 646"/>
              <a:gd name="T6" fmla="*/ 5 w 597"/>
              <a:gd name="T7" fmla="*/ 1 h 646"/>
              <a:gd name="T8" fmla="*/ 6 w 597"/>
              <a:gd name="T9" fmla="*/ 2 h 646"/>
              <a:gd name="T10" fmla="*/ 8 w 597"/>
              <a:gd name="T11" fmla="*/ 3 h 646"/>
              <a:gd name="T12" fmla="*/ 9 w 597"/>
              <a:gd name="T13" fmla="*/ 3 h 646"/>
              <a:gd name="T14" fmla="*/ 9 w 597"/>
              <a:gd name="T15" fmla="*/ 1 h 646"/>
              <a:gd name="T16" fmla="*/ 10 w 597"/>
              <a:gd name="T17" fmla="*/ 0 h 646"/>
              <a:gd name="T18" fmla="*/ 14 w 597"/>
              <a:gd name="T19" fmla="*/ 2 h 646"/>
              <a:gd name="T20" fmla="*/ 13 w 597"/>
              <a:gd name="T21" fmla="*/ 3 h 646"/>
              <a:gd name="T22" fmla="*/ 14 w 597"/>
              <a:gd name="T23" fmla="*/ 12 h 646"/>
              <a:gd name="T24" fmla="*/ 14 w 597"/>
              <a:gd name="T25" fmla="*/ 15 h 646"/>
              <a:gd name="T26" fmla="*/ 13 w 597"/>
              <a:gd name="T27" fmla="*/ 15 h 646"/>
              <a:gd name="T28" fmla="*/ 13 w 597"/>
              <a:gd name="T29" fmla="*/ 15 h 646"/>
              <a:gd name="T30" fmla="*/ 6 w 597"/>
              <a:gd name="T31" fmla="*/ 11 h 646"/>
              <a:gd name="T32" fmla="*/ 5 w 597"/>
              <a:gd name="T33" fmla="*/ 11 h 646"/>
              <a:gd name="T34" fmla="*/ 2 w 597"/>
              <a:gd name="T35" fmla="*/ 11 h 646"/>
              <a:gd name="T36" fmla="*/ 0 w 597"/>
              <a:gd name="T37" fmla="*/ 8 h 6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7"/>
              <a:gd name="T58" fmla="*/ 0 h 646"/>
              <a:gd name="T59" fmla="*/ 597 w 597"/>
              <a:gd name="T60" fmla="*/ 646 h 6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7" h="646">
                <a:moveTo>
                  <a:pt x="0" y="336"/>
                </a:moveTo>
                <a:lnTo>
                  <a:pt x="1" y="139"/>
                </a:lnTo>
                <a:lnTo>
                  <a:pt x="74" y="0"/>
                </a:lnTo>
                <a:lnTo>
                  <a:pt x="219" y="42"/>
                </a:lnTo>
                <a:lnTo>
                  <a:pt x="246" y="89"/>
                </a:lnTo>
                <a:lnTo>
                  <a:pt x="363" y="139"/>
                </a:lnTo>
                <a:lnTo>
                  <a:pt x="398" y="123"/>
                </a:lnTo>
                <a:lnTo>
                  <a:pt x="402" y="52"/>
                </a:lnTo>
                <a:lnTo>
                  <a:pt x="440" y="19"/>
                </a:lnTo>
                <a:lnTo>
                  <a:pt x="597" y="75"/>
                </a:lnTo>
                <a:lnTo>
                  <a:pt x="580" y="150"/>
                </a:lnTo>
                <a:lnTo>
                  <a:pt x="597" y="529"/>
                </a:lnTo>
                <a:lnTo>
                  <a:pt x="597" y="618"/>
                </a:lnTo>
                <a:lnTo>
                  <a:pt x="564" y="619"/>
                </a:lnTo>
                <a:lnTo>
                  <a:pt x="564" y="646"/>
                </a:lnTo>
                <a:lnTo>
                  <a:pt x="258" y="462"/>
                </a:lnTo>
                <a:lnTo>
                  <a:pt x="219" y="483"/>
                </a:lnTo>
                <a:lnTo>
                  <a:pt x="89" y="460"/>
                </a:lnTo>
                <a:lnTo>
                  <a:pt x="0" y="336"/>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73" name="Freeform 458"/>
          <p:cNvSpPr/>
          <p:nvPr/>
        </p:nvSpPr>
        <p:spPr bwMode="auto">
          <a:xfrm>
            <a:off x="1549768" y="4145623"/>
            <a:ext cx="172965" cy="331395"/>
          </a:xfrm>
          <a:custGeom>
            <a:avLst/>
            <a:gdLst>
              <a:gd name="T0" fmla="*/ 0 w 270"/>
              <a:gd name="T1" fmla="*/ 10 h 616"/>
              <a:gd name="T2" fmla="*/ 1 w 270"/>
              <a:gd name="T3" fmla="*/ 13 h 616"/>
              <a:gd name="T4" fmla="*/ 2 w 270"/>
              <a:gd name="T5" fmla="*/ 14 h 616"/>
              <a:gd name="T6" fmla="*/ 4 w 270"/>
              <a:gd name="T7" fmla="*/ 13 h 616"/>
              <a:gd name="T8" fmla="*/ 6 w 270"/>
              <a:gd name="T9" fmla="*/ 3 h 616"/>
              <a:gd name="T10" fmla="*/ 6 w 270"/>
              <a:gd name="T11" fmla="*/ 4 h 616"/>
              <a:gd name="T12" fmla="*/ 5 w 270"/>
              <a:gd name="T13" fmla="*/ 0 h 616"/>
              <a:gd name="T14" fmla="*/ 4 w 270"/>
              <a:gd name="T15" fmla="*/ 1 h 616"/>
              <a:gd name="T16" fmla="*/ 4 w 270"/>
              <a:gd name="T17" fmla="*/ 3 h 616"/>
              <a:gd name="T18" fmla="*/ 3 w 270"/>
              <a:gd name="T19" fmla="*/ 4 h 616"/>
              <a:gd name="T20" fmla="*/ 1 w 270"/>
              <a:gd name="T21" fmla="*/ 4 h 616"/>
              <a:gd name="T22" fmla="*/ 1 w 270"/>
              <a:gd name="T23" fmla="*/ 5 h 616"/>
              <a:gd name="T24" fmla="*/ 1 w 270"/>
              <a:gd name="T25" fmla="*/ 8 h 616"/>
              <a:gd name="T26" fmla="*/ 0 w 270"/>
              <a:gd name="T27" fmla="*/ 10 h 6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0"/>
              <a:gd name="T43" fmla="*/ 0 h 616"/>
              <a:gd name="T44" fmla="*/ 270 w 270"/>
              <a:gd name="T45" fmla="*/ 616 h 6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0" h="616">
                <a:moveTo>
                  <a:pt x="0" y="441"/>
                </a:moveTo>
                <a:lnTo>
                  <a:pt x="26" y="567"/>
                </a:lnTo>
                <a:lnTo>
                  <a:pt x="76" y="616"/>
                </a:lnTo>
                <a:lnTo>
                  <a:pt x="161" y="567"/>
                </a:lnTo>
                <a:lnTo>
                  <a:pt x="254" y="144"/>
                </a:lnTo>
                <a:lnTo>
                  <a:pt x="270" y="161"/>
                </a:lnTo>
                <a:lnTo>
                  <a:pt x="232" y="0"/>
                </a:lnTo>
                <a:lnTo>
                  <a:pt x="182" y="68"/>
                </a:lnTo>
                <a:lnTo>
                  <a:pt x="182" y="115"/>
                </a:lnTo>
                <a:lnTo>
                  <a:pt x="122" y="165"/>
                </a:lnTo>
                <a:lnTo>
                  <a:pt x="47" y="186"/>
                </a:lnTo>
                <a:lnTo>
                  <a:pt x="29" y="240"/>
                </a:lnTo>
                <a:lnTo>
                  <a:pt x="47" y="348"/>
                </a:lnTo>
                <a:lnTo>
                  <a:pt x="0" y="441"/>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74" name="Freeform 459"/>
          <p:cNvSpPr/>
          <p:nvPr/>
        </p:nvSpPr>
        <p:spPr bwMode="auto">
          <a:xfrm>
            <a:off x="1298182" y="4112925"/>
            <a:ext cx="80867" cy="187474"/>
          </a:xfrm>
          <a:custGeom>
            <a:avLst/>
            <a:gdLst>
              <a:gd name="T0" fmla="*/ 0 w 124"/>
              <a:gd name="T1" fmla="*/ 4 h 346"/>
              <a:gd name="T2" fmla="*/ 0 w 124"/>
              <a:gd name="T3" fmla="*/ 5 h 346"/>
              <a:gd name="T4" fmla="*/ 2 w 124"/>
              <a:gd name="T5" fmla="*/ 5 h 346"/>
              <a:gd name="T6" fmla="*/ 1 w 124"/>
              <a:gd name="T7" fmla="*/ 7 h 346"/>
              <a:gd name="T8" fmla="*/ 2 w 124"/>
              <a:gd name="T9" fmla="*/ 8 h 346"/>
              <a:gd name="T10" fmla="*/ 3 w 124"/>
              <a:gd name="T11" fmla="*/ 6 h 346"/>
              <a:gd name="T12" fmla="*/ 2 w 124"/>
              <a:gd name="T13" fmla="*/ 4 h 346"/>
              <a:gd name="T14" fmla="*/ 2 w 124"/>
              <a:gd name="T15" fmla="*/ 5 h 346"/>
              <a:gd name="T16" fmla="*/ 2 w 124"/>
              <a:gd name="T17" fmla="*/ 5 h 346"/>
              <a:gd name="T18" fmla="*/ 1 w 124"/>
              <a:gd name="T19" fmla="*/ 3 h 346"/>
              <a:gd name="T20" fmla="*/ 1 w 124"/>
              <a:gd name="T21" fmla="*/ 0 h 346"/>
              <a:gd name="T22" fmla="*/ 0 w 124"/>
              <a:gd name="T23" fmla="*/ 0 h 346"/>
              <a:gd name="T24" fmla="*/ 1 w 124"/>
              <a:gd name="T25" fmla="*/ 1 h 346"/>
              <a:gd name="T26" fmla="*/ 0 w 124"/>
              <a:gd name="T27" fmla="*/ 4 h 3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4"/>
              <a:gd name="T43" fmla="*/ 0 h 346"/>
              <a:gd name="T44" fmla="*/ 124 w 124"/>
              <a:gd name="T45" fmla="*/ 346 h 3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4" h="346">
                <a:moveTo>
                  <a:pt x="0" y="189"/>
                </a:moveTo>
                <a:lnTo>
                  <a:pt x="16" y="209"/>
                </a:lnTo>
                <a:lnTo>
                  <a:pt x="64" y="228"/>
                </a:lnTo>
                <a:lnTo>
                  <a:pt x="61" y="292"/>
                </a:lnTo>
                <a:lnTo>
                  <a:pt x="100" y="346"/>
                </a:lnTo>
                <a:lnTo>
                  <a:pt x="124" y="248"/>
                </a:lnTo>
                <a:lnTo>
                  <a:pt x="84" y="182"/>
                </a:lnTo>
                <a:lnTo>
                  <a:pt x="95" y="219"/>
                </a:lnTo>
                <a:lnTo>
                  <a:pt x="72" y="217"/>
                </a:lnTo>
                <a:lnTo>
                  <a:pt x="47" y="128"/>
                </a:lnTo>
                <a:lnTo>
                  <a:pt x="46" y="9"/>
                </a:lnTo>
                <a:lnTo>
                  <a:pt x="10" y="0"/>
                </a:lnTo>
                <a:lnTo>
                  <a:pt x="38" y="58"/>
                </a:lnTo>
                <a:lnTo>
                  <a:pt x="0" y="189"/>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75" name="Freeform 460"/>
          <p:cNvSpPr/>
          <p:nvPr/>
        </p:nvSpPr>
        <p:spPr bwMode="auto">
          <a:xfrm>
            <a:off x="201989" y="3388159"/>
            <a:ext cx="397595" cy="361693"/>
          </a:xfrm>
          <a:custGeom>
            <a:avLst/>
            <a:gdLst>
              <a:gd name="T0" fmla="*/ 0 w 618"/>
              <a:gd name="T1" fmla="*/ 11 h 673"/>
              <a:gd name="T2" fmla="*/ 1 w 618"/>
              <a:gd name="T3" fmla="*/ 10 h 673"/>
              <a:gd name="T4" fmla="*/ 1 w 618"/>
              <a:gd name="T5" fmla="*/ 10 h 673"/>
              <a:gd name="T6" fmla="*/ 6 w 618"/>
              <a:gd name="T7" fmla="*/ 10 h 673"/>
              <a:gd name="T8" fmla="*/ 5 w 618"/>
              <a:gd name="T9" fmla="*/ 0 h 673"/>
              <a:gd name="T10" fmla="*/ 7 w 618"/>
              <a:gd name="T11" fmla="*/ 0 h 673"/>
              <a:gd name="T12" fmla="*/ 14 w 618"/>
              <a:gd name="T13" fmla="*/ 5 h 673"/>
              <a:gd name="T14" fmla="*/ 14 w 618"/>
              <a:gd name="T15" fmla="*/ 6 h 673"/>
              <a:gd name="T16" fmla="*/ 15 w 618"/>
              <a:gd name="T17" fmla="*/ 6 h 673"/>
              <a:gd name="T18" fmla="*/ 15 w 618"/>
              <a:gd name="T19" fmla="*/ 9 h 673"/>
              <a:gd name="T20" fmla="*/ 14 w 618"/>
              <a:gd name="T21" fmla="*/ 10 h 673"/>
              <a:gd name="T22" fmla="*/ 11 w 618"/>
              <a:gd name="T23" fmla="*/ 11 h 673"/>
              <a:gd name="T24" fmla="*/ 7 w 618"/>
              <a:gd name="T25" fmla="*/ 12 h 673"/>
              <a:gd name="T26" fmla="*/ 6 w 618"/>
              <a:gd name="T27" fmla="*/ 15 h 673"/>
              <a:gd name="T28" fmla="*/ 5 w 618"/>
              <a:gd name="T29" fmla="*/ 15 h 673"/>
              <a:gd name="T30" fmla="*/ 4 w 618"/>
              <a:gd name="T31" fmla="*/ 15 h 673"/>
              <a:gd name="T32" fmla="*/ 3 w 618"/>
              <a:gd name="T33" fmla="*/ 13 h 673"/>
              <a:gd name="T34" fmla="*/ 1 w 618"/>
              <a:gd name="T35" fmla="*/ 14 h 673"/>
              <a:gd name="T36" fmla="*/ 1 w 618"/>
              <a:gd name="T37" fmla="*/ 13 h 673"/>
              <a:gd name="T38" fmla="*/ 0 w 618"/>
              <a:gd name="T39" fmla="*/ 11 h 67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18"/>
              <a:gd name="T61" fmla="*/ 0 h 673"/>
              <a:gd name="T62" fmla="*/ 618 w 618"/>
              <a:gd name="T63" fmla="*/ 673 h 67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18" h="673">
                <a:moveTo>
                  <a:pt x="0" y="468"/>
                </a:moveTo>
                <a:lnTo>
                  <a:pt x="26" y="418"/>
                </a:lnTo>
                <a:lnTo>
                  <a:pt x="56" y="450"/>
                </a:lnTo>
                <a:lnTo>
                  <a:pt x="248" y="435"/>
                </a:lnTo>
                <a:lnTo>
                  <a:pt x="208" y="0"/>
                </a:lnTo>
                <a:lnTo>
                  <a:pt x="279" y="0"/>
                </a:lnTo>
                <a:lnTo>
                  <a:pt x="583" y="236"/>
                </a:lnTo>
                <a:lnTo>
                  <a:pt x="585" y="275"/>
                </a:lnTo>
                <a:lnTo>
                  <a:pt x="617" y="271"/>
                </a:lnTo>
                <a:lnTo>
                  <a:pt x="618" y="409"/>
                </a:lnTo>
                <a:lnTo>
                  <a:pt x="591" y="439"/>
                </a:lnTo>
                <a:lnTo>
                  <a:pt x="467" y="458"/>
                </a:lnTo>
                <a:lnTo>
                  <a:pt x="310" y="537"/>
                </a:lnTo>
                <a:lnTo>
                  <a:pt x="261" y="665"/>
                </a:lnTo>
                <a:lnTo>
                  <a:pt x="223" y="649"/>
                </a:lnTo>
                <a:lnTo>
                  <a:pt x="155" y="673"/>
                </a:lnTo>
                <a:lnTo>
                  <a:pt x="117" y="566"/>
                </a:lnTo>
                <a:lnTo>
                  <a:pt x="53" y="592"/>
                </a:lnTo>
                <a:lnTo>
                  <a:pt x="26" y="569"/>
                </a:lnTo>
                <a:lnTo>
                  <a:pt x="0" y="468"/>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76" name="Freeform 461"/>
          <p:cNvSpPr/>
          <p:nvPr/>
        </p:nvSpPr>
        <p:spPr bwMode="auto">
          <a:xfrm>
            <a:off x="82935" y="3346998"/>
            <a:ext cx="298757" cy="310565"/>
          </a:xfrm>
          <a:custGeom>
            <a:avLst/>
            <a:gdLst>
              <a:gd name="T0" fmla="*/ 0 w 467"/>
              <a:gd name="T1" fmla="*/ 7 h 575"/>
              <a:gd name="T2" fmla="*/ 1 w 467"/>
              <a:gd name="T3" fmla="*/ 7 h 575"/>
              <a:gd name="T4" fmla="*/ 1 w 467"/>
              <a:gd name="T5" fmla="*/ 9 h 575"/>
              <a:gd name="T6" fmla="*/ 0 w 467"/>
              <a:gd name="T7" fmla="*/ 12 h 575"/>
              <a:gd name="T8" fmla="*/ 2 w 467"/>
              <a:gd name="T9" fmla="*/ 11 h 575"/>
              <a:gd name="T10" fmla="*/ 4 w 467"/>
              <a:gd name="T11" fmla="*/ 13 h 575"/>
              <a:gd name="T12" fmla="*/ 5 w 467"/>
              <a:gd name="T13" fmla="*/ 12 h 575"/>
              <a:gd name="T14" fmla="*/ 6 w 467"/>
              <a:gd name="T15" fmla="*/ 13 h 575"/>
              <a:gd name="T16" fmla="*/ 10 w 467"/>
              <a:gd name="T17" fmla="*/ 13 h 575"/>
              <a:gd name="T18" fmla="*/ 9 w 467"/>
              <a:gd name="T19" fmla="*/ 3 h 575"/>
              <a:gd name="T20" fmla="*/ 11 w 467"/>
              <a:gd name="T21" fmla="*/ 3 h 575"/>
              <a:gd name="T22" fmla="*/ 7 w 467"/>
              <a:gd name="T23" fmla="*/ 0 h 575"/>
              <a:gd name="T24" fmla="*/ 7 w 467"/>
              <a:gd name="T25" fmla="*/ 1 h 575"/>
              <a:gd name="T26" fmla="*/ 5 w 467"/>
              <a:gd name="T27" fmla="*/ 1 h 575"/>
              <a:gd name="T28" fmla="*/ 5 w 467"/>
              <a:gd name="T29" fmla="*/ 4 h 575"/>
              <a:gd name="T30" fmla="*/ 3 w 467"/>
              <a:gd name="T31" fmla="*/ 5 h 575"/>
              <a:gd name="T32" fmla="*/ 4 w 467"/>
              <a:gd name="T33" fmla="*/ 6 h 575"/>
              <a:gd name="T34" fmla="*/ 0 w 467"/>
              <a:gd name="T35" fmla="*/ 7 h 5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7"/>
              <a:gd name="T55" fmla="*/ 0 h 575"/>
              <a:gd name="T56" fmla="*/ 467 w 467"/>
              <a:gd name="T57" fmla="*/ 575 h 5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7" h="575">
                <a:moveTo>
                  <a:pt x="0" y="288"/>
                </a:moveTo>
                <a:lnTo>
                  <a:pt x="30" y="320"/>
                </a:lnTo>
                <a:lnTo>
                  <a:pt x="36" y="408"/>
                </a:lnTo>
                <a:lnTo>
                  <a:pt x="13" y="515"/>
                </a:lnTo>
                <a:lnTo>
                  <a:pt x="101" y="492"/>
                </a:lnTo>
                <a:lnTo>
                  <a:pt x="188" y="575"/>
                </a:lnTo>
                <a:lnTo>
                  <a:pt x="214" y="525"/>
                </a:lnTo>
                <a:lnTo>
                  <a:pt x="244" y="557"/>
                </a:lnTo>
                <a:lnTo>
                  <a:pt x="436" y="542"/>
                </a:lnTo>
                <a:lnTo>
                  <a:pt x="396" y="107"/>
                </a:lnTo>
                <a:lnTo>
                  <a:pt x="467" y="107"/>
                </a:lnTo>
                <a:lnTo>
                  <a:pt x="322" y="0"/>
                </a:lnTo>
                <a:lnTo>
                  <a:pt x="317" y="58"/>
                </a:lnTo>
                <a:lnTo>
                  <a:pt x="197" y="54"/>
                </a:lnTo>
                <a:lnTo>
                  <a:pt x="196" y="176"/>
                </a:lnTo>
                <a:lnTo>
                  <a:pt x="152" y="199"/>
                </a:lnTo>
                <a:lnTo>
                  <a:pt x="156" y="270"/>
                </a:lnTo>
                <a:lnTo>
                  <a:pt x="0" y="288"/>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77" name="Freeform 462"/>
          <p:cNvSpPr/>
          <p:nvPr/>
        </p:nvSpPr>
        <p:spPr bwMode="auto">
          <a:xfrm>
            <a:off x="181772" y="3178453"/>
            <a:ext cx="285280" cy="210200"/>
          </a:xfrm>
          <a:custGeom>
            <a:avLst/>
            <a:gdLst>
              <a:gd name="T0" fmla="*/ 0 w 447"/>
              <a:gd name="T1" fmla="*/ 9 h 392"/>
              <a:gd name="T2" fmla="*/ 3 w 447"/>
              <a:gd name="T3" fmla="*/ 7 h 392"/>
              <a:gd name="T4" fmla="*/ 3 w 447"/>
              <a:gd name="T5" fmla="*/ 3 h 392"/>
              <a:gd name="T6" fmla="*/ 6 w 447"/>
              <a:gd name="T7" fmla="*/ 2 h 392"/>
              <a:gd name="T8" fmla="*/ 6 w 447"/>
              <a:gd name="T9" fmla="*/ 0 h 392"/>
              <a:gd name="T10" fmla="*/ 9 w 447"/>
              <a:gd name="T11" fmla="*/ 1 h 392"/>
              <a:gd name="T12" fmla="*/ 10 w 447"/>
              <a:gd name="T13" fmla="*/ 4 h 392"/>
              <a:gd name="T14" fmla="*/ 9 w 447"/>
              <a:gd name="T15" fmla="*/ 4 h 392"/>
              <a:gd name="T16" fmla="*/ 8 w 447"/>
              <a:gd name="T17" fmla="*/ 4 h 392"/>
              <a:gd name="T18" fmla="*/ 8 w 447"/>
              <a:gd name="T19" fmla="*/ 5 h 392"/>
              <a:gd name="T20" fmla="*/ 4 w 447"/>
              <a:gd name="T21" fmla="*/ 7 h 392"/>
              <a:gd name="T22" fmla="*/ 4 w 447"/>
              <a:gd name="T23" fmla="*/ 9 h 392"/>
              <a:gd name="T24" fmla="*/ 0 w 447"/>
              <a:gd name="T25" fmla="*/ 9 h 3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392"/>
              <a:gd name="T41" fmla="*/ 447 w 447"/>
              <a:gd name="T42" fmla="*/ 392 h 3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392">
                <a:moveTo>
                  <a:pt x="0" y="387"/>
                </a:moveTo>
                <a:lnTo>
                  <a:pt x="109" y="311"/>
                </a:lnTo>
                <a:lnTo>
                  <a:pt x="149" y="157"/>
                </a:lnTo>
                <a:lnTo>
                  <a:pt x="242" y="77"/>
                </a:lnTo>
                <a:lnTo>
                  <a:pt x="273" y="0"/>
                </a:lnTo>
                <a:lnTo>
                  <a:pt x="409" y="26"/>
                </a:lnTo>
                <a:lnTo>
                  <a:pt x="447" y="172"/>
                </a:lnTo>
                <a:lnTo>
                  <a:pt x="387" y="175"/>
                </a:lnTo>
                <a:lnTo>
                  <a:pt x="352" y="192"/>
                </a:lnTo>
                <a:lnTo>
                  <a:pt x="359" y="230"/>
                </a:lnTo>
                <a:lnTo>
                  <a:pt x="184" y="317"/>
                </a:lnTo>
                <a:lnTo>
                  <a:pt x="163" y="392"/>
                </a:lnTo>
                <a:lnTo>
                  <a:pt x="0" y="387"/>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78" name="Freeform 463"/>
          <p:cNvSpPr/>
          <p:nvPr/>
        </p:nvSpPr>
        <p:spPr bwMode="auto">
          <a:xfrm>
            <a:off x="1233040" y="4099727"/>
            <a:ext cx="256077" cy="399567"/>
          </a:xfrm>
          <a:custGeom>
            <a:avLst/>
            <a:gdLst>
              <a:gd name="T0" fmla="*/ 0 w 398"/>
              <a:gd name="T1" fmla="*/ 5 h 739"/>
              <a:gd name="T2" fmla="*/ 0 w 398"/>
              <a:gd name="T3" fmla="*/ 5 h 739"/>
              <a:gd name="T4" fmla="*/ 2 w 398"/>
              <a:gd name="T5" fmla="*/ 6 h 739"/>
              <a:gd name="T6" fmla="*/ 3 w 398"/>
              <a:gd name="T7" fmla="*/ 7 h 739"/>
              <a:gd name="T8" fmla="*/ 3 w 398"/>
              <a:gd name="T9" fmla="*/ 10 h 739"/>
              <a:gd name="T10" fmla="*/ 1 w 398"/>
              <a:gd name="T11" fmla="*/ 13 h 739"/>
              <a:gd name="T12" fmla="*/ 2 w 398"/>
              <a:gd name="T13" fmla="*/ 16 h 739"/>
              <a:gd name="T14" fmla="*/ 2 w 398"/>
              <a:gd name="T15" fmla="*/ 17 h 739"/>
              <a:gd name="T16" fmla="*/ 3 w 398"/>
              <a:gd name="T17" fmla="*/ 17 h 739"/>
              <a:gd name="T18" fmla="*/ 3 w 398"/>
              <a:gd name="T19" fmla="*/ 16 h 739"/>
              <a:gd name="T20" fmla="*/ 5 w 398"/>
              <a:gd name="T21" fmla="*/ 15 h 739"/>
              <a:gd name="T22" fmla="*/ 4 w 398"/>
              <a:gd name="T23" fmla="*/ 10 h 739"/>
              <a:gd name="T24" fmla="*/ 9 w 398"/>
              <a:gd name="T25" fmla="*/ 5 h 739"/>
              <a:gd name="T26" fmla="*/ 9 w 398"/>
              <a:gd name="T27" fmla="*/ 0 h 739"/>
              <a:gd name="T28" fmla="*/ 8 w 398"/>
              <a:gd name="T29" fmla="*/ 1 h 739"/>
              <a:gd name="T30" fmla="*/ 4 w 398"/>
              <a:gd name="T31" fmla="*/ 1 h 739"/>
              <a:gd name="T32" fmla="*/ 4 w 398"/>
              <a:gd name="T33" fmla="*/ 3 h 739"/>
              <a:gd name="T34" fmla="*/ 5 w 398"/>
              <a:gd name="T35" fmla="*/ 5 h 739"/>
              <a:gd name="T36" fmla="*/ 5 w 398"/>
              <a:gd name="T37" fmla="*/ 7 h 739"/>
              <a:gd name="T38" fmla="*/ 4 w 398"/>
              <a:gd name="T39" fmla="*/ 6 h 739"/>
              <a:gd name="T40" fmla="*/ 4 w 398"/>
              <a:gd name="T41" fmla="*/ 4 h 739"/>
              <a:gd name="T42" fmla="*/ 3 w 398"/>
              <a:gd name="T43" fmla="*/ 4 h 739"/>
              <a:gd name="T44" fmla="*/ 0 w 398"/>
              <a:gd name="T45" fmla="*/ 5 h 73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98"/>
              <a:gd name="T70" fmla="*/ 0 h 739"/>
              <a:gd name="T71" fmla="*/ 398 w 398"/>
              <a:gd name="T72" fmla="*/ 739 h 73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98" h="739">
                <a:moveTo>
                  <a:pt x="0" y="206"/>
                </a:moveTo>
                <a:lnTo>
                  <a:pt x="8" y="230"/>
                </a:lnTo>
                <a:lnTo>
                  <a:pt x="102" y="263"/>
                </a:lnTo>
                <a:lnTo>
                  <a:pt x="113" y="310"/>
                </a:lnTo>
                <a:lnTo>
                  <a:pt x="105" y="428"/>
                </a:lnTo>
                <a:lnTo>
                  <a:pt x="57" y="549"/>
                </a:lnTo>
                <a:lnTo>
                  <a:pt x="73" y="693"/>
                </a:lnTo>
                <a:lnTo>
                  <a:pt x="77" y="739"/>
                </a:lnTo>
                <a:lnTo>
                  <a:pt x="104" y="739"/>
                </a:lnTo>
                <a:lnTo>
                  <a:pt x="104" y="689"/>
                </a:lnTo>
                <a:lnTo>
                  <a:pt x="205" y="622"/>
                </a:lnTo>
                <a:lnTo>
                  <a:pt x="175" y="428"/>
                </a:lnTo>
                <a:lnTo>
                  <a:pt x="396" y="229"/>
                </a:lnTo>
                <a:lnTo>
                  <a:pt x="398" y="0"/>
                </a:lnTo>
                <a:lnTo>
                  <a:pt x="342" y="39"/>
                </a:lnTo>
                <a:lnTo>
                  <a:pt x="188" y="52"/>
                </a:lnTo>
                <a:lnTo>
                  <a:pt x="187" y="134"/>
                </a:lnTo>
                <a:lnTo>
                  <a:pt x="227" y="200"/>
                </a:lnTo>
                <a:lnTo>
                  <a:pt x="203" y="298"/>
                </a:lnTo>
                <a:lnTo>
                  <a:pt x="164" y="244"/>
                </a:lnTo>
                <a:lnTo>
                  <a:pt x="167" y="180"/>
                </a:lnTo>
                <a:lnTo>
                  <a:pt x="119" y="161"/>
                </a:lnTo>
                <a:lnTo>
                  <a:pt x="0" y="206"/>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79" name="Freeform 464"/>
          <p:cNvSpPr/>
          <p:nvPr/>
        </p:nvSpPr>
        <p:spPr bwMode="auto">
          <a:xfrm>
            <a:off x="502995" y="3431779"/>
            <a:ext cx="388609" cy="287840"/>
          </a:xfrm>
          <a:custGeom>
            <a:avLst/>
            <a:gdLst>
              <a:gd name="T0" fmla="*/ 0 w 607"/>
              <a:gd name="T1" fmla="*/ 9 h 535"/>
              <a:gd name="T2" fmla="*/ 0 w 607"/>
              <a:gd name="T3" fmla="*/ 10 h 535"/>
              <a:gd name="T4" fmla="*/ 2 w 607"/>
              <a:gd name="T5" fmla="*/ 12 h 535"/>
              <a:gd name="T6" fmla="*/ 2 w 607"/>
              <a:gd name="T7" fmla="*/ 12 h 535"/>
              <a:gd name="T8" fmla="*/ 3 w 607"/>
              <a:gd name="T9" fmla="*/ 12 h 535"/>
              <a:gd name="T10" fmla="*/ 4 w 607"/>
              <a:gd name="T11" fmla="*/ 10 h 535"/>
              <a:gd name="T12" fmla="*/ 8 w 607"/>
              <a:gd name="T13" fmla="*/ 11 h 535"/>
              <a:gd name="T14" fmla="*/ 11 w 607"/>
              <a:gd name="T15" fmla="*/ 10 h 535"/>
              <a:gd name="T16" fmla="*/ 12 w 607"/>
              <a:gd name="T17" fmla="*/ 10 h 535"/>
              <a:gd name="T18" fmla="*/ 13 w 607"/>
              <a:gd name="T19" fmla="*/ 7 h 535"/>
              <a:gd name="T20" fmla="*/ 14 w 607"/>
              <a:gd name="T21" fmla="*/ 3 h 535"/>
              <a:gd name="T22" fmla="*/ 13 w 607"/>
              <a:gd name="T23" fmla="*/ 2 h 535"/>
              <a:gd name="T24" fmla="*/ 13 w 607"/>
              <a:gd name="T25" fmla="*/ 1 h 535"/>
              <a:gd name="T26" fmla="*/ 10 w 607"/>
              <a:gd name="T27" fmla="*/ 0 h 535"/>
              <a:gd name="T28" fmla="*/ 5 w 607"/>
              <a:gd name="T29" fmla="*/ 4 h 535"/>
              <a:gd name="T30" fmla="*/ 3 w 607"/>
              <a:gd name="T31" fmla="*/ 5 h 535"/>
              <a:gd name="T32" fmla="*/ 3 w 607"/>
              <a:gd name="T33" fmla="*/ 8 h 535"/>
              <a:gd name="T34" fmla="*/ 3 w 607"/>
              <a:gd name="T35" fmla="*/ 9 h 535"/>
              <a:gd name="T36" fmla="*/ 0 w 607"/>
              <a:gd name="T37" fmla="*/ 9 h 5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7"/>
              <a:gd name="T58" fmla="*/ 0 h 535"/>
              <a:gd name="T59" fmla="*/ 607 w 607"/>
              <a:gd name="T60" fmla="*/ 535 h 5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7" h="535">
                <a:moveTo>
                  <a:pt x="0" y="389"/>
                </a:moveTo>
                <a:lnTo>
                  <a:pt x="8" y="431"/>
                </a:lnTo>
                <a:lnTo>
                  <a:pt x="79" y="524"/>
                </a:lnTo>
                <a:lnTo>
                  <a:pt x="100" y="505"/>
                </a:lnTo>
                <a:lnTo>
                  <a:pt x="129" y="535"/>
                </a:lnTo>
                <a:lnTo>
                  <a:pt x="178" y="442"/>
                </a:lnTo>
                <a:lnTo>
                  <a:pt x="349" y="489"/>
                </a:lnTo>
                <a:lnTo>
                  <a:pt x="498" y="440"/>
                </a:lnTo>
                <a:lnTo>
                  <a:pt x="504" y="418"/>
                </a:lnTo>
                <a:lnTo>
                  <a:pt x="579" y="300"/>
                </a:lnTo>
                <a:lnTo>
                  <a:pt x="607" y="142"/>
                </a:lnTo>
                <a:lnTo>
                  <a:pt x="568" y="92"/>
                </a:lnTo>
                <a:lnTo>
                  <a:pt x="568" y="23"/>
                </a:lnTo>
                <a:lnTo>
                  <a:pt x="438" y="0"/>
                </a:lnTo>
                <a:lnTo>
                  <a:pt x="209" y="185"/>
                </a:lnTo>
                <a:lnTo>
                  <a:pt x="150" y="202"/>
                </a:lnTo>
                <a:lnTo>
                  <a:pt x="151" y="340"/>
                </a:lnTo>
                <a:lnTo>
                  <a:pt x="124" y="370"/>
                </a:lnTo>
                <a:lnTo>
                  <a:pt x="0" y="389"/>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80" name="Freeform 465"/>
          <p:cNvSpPr/>
          <p:nvPr/>
        </p:nvSpPr>
        <p:spPr bwMode="auto">
          <a:xfrm>
            <a:off x="565889" y="3637856"/>
            <a:ext cx="285280" cy="232923"/>
          </a:xfrm>
          <a:custGeom>
            <a:avLst/>
            <a:gdLst>
              <a:gd name="T0" fmla="*/ 0 w 445"/>
              <a:gd name="T1" fmla="*/ 8 h 429"/>
              <a:gd name="T2" fmla="*/ 1 w 445"/>
              <a:gd name="T3" fmla="*/ 2 h 429"/>
              <a:gd name="T4" fmla="*/ 2 w 445"/>
              <a:gd name="T5" fmla="*/ 0 h 429"/>
              <a:gd name="T6" fmla="*/ 6 w 445"/>
              <a:gd name="T7" fmla="*/ 1 h 429"/>
              <a:gd name="T8" fmla="*/ 9 w 445"/>
              <a:gd name="T9" fmla="*/ 0 h 429"/>
              <a:gd name="T10" fmla="*/ 10 w 445"/>
              <a:gd name="T11" fmla="*/ 1 h 429"/>
              <a:gd name="T12" fmla="*/ 10 w 445"/>
              <a:gd name="T13" fmla="*/ 2 h 429"/>
              <a:gd name="T14" fmla="*/ 9 w 445"/>
              <a:gd name="T15" fmla="*/ 3 h 429"/>
              <a:gd name="T16" fmla="*/ 7 w 445"/>
              <a:gd name="T17" fmla="*/ 8 h 429"/>
              <a:gd name="T18" fmla="*/ 6 w 445"/>
              <a:gd name="T19" fmla="*/ 7 h 429"/>
              <a:gd name="T20" fmla="*/ 5 w 445"/>
              <a:gd name="T21" fmla="*/ 9 h 429"/>
              <a:gd name="T22" fmla="*/ 3 w 445"/>
              <a:gd name="T23" fmla="*/ 10 h 429"/>
              <a:gd name="T24" fmla="*/ 2 w 445"/>
              <a:gd name="T25" fmla="*/ 8 h 429"/>
              <a:gd name="T26" fmla="*/ 0 w 445"/>
              <a:gd name="T27" fmla="*/ 8 h 4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5"/>
              <a:gd name="T43" fmla="*/ 0 h 429"/>
              <a:gd name="T44" fmla="*/ 445 w 445"/>
              <a:gd name="T45" fmla="*/ 429 h 4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5" h="429">
                <a:moveTo>
                  <a:pt x="0" y="335"/>
                </a:moveTo>
                <a:lnTo>
                  <a:pt x="29" y="95"/>
                </a:lnTo>
                <a:lnTo>
                  <a:pt x="78" y="2"/>
                </a:lnTo>
                <a:lnTo>
                  <a:pt x="249" y="49"/>
                </a:lnTo>
                <a:lnTo>
                  <a:pt x="398" y="0"/>
                </a:lnTo>
                <a:lnTo>
                  <a:pt x="428" y="57"/>
                </a:lnTo>
                <a:lnTo>
                  <a:pt x="445" y="95"/>
                </a:lnTo>
                <a:lnTo>
                  <a:pt x="406" y="130"/>
                </a:lnTo>
                <a:lnTo>
                  <a:pt x="323" y="324"/>
                </a:lnTo>
                <a:lnTo>
                  <a:pt x="252" y="312"/>
                </a:lnTo>
                <a:lnTo>
                  <a:pt x="214" y="404"/>
                </a:lnTo>
                <a:lnTo>
                  <a:pt x="128" y="429"/>
                </a:lnTo>
                <a:lnTo>
                  <a:pt x="78" y="347"/>
                </a:lnTo>
                <a:lnTo>
                  <a:pt x="0" y="335"/>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81" name="Freeform 466"/>
          <p:cNvSpPr/>
          <p:nvPr/>
        </p:nvSpPr>
        <p:spPr bwMode="auto">
          <a:xfrm>
            <a:off x="87428" y="3680256"/>
            <a:ext cx="74128" cy="55275"/>
          </a:xfrm>
          <a:custGeom>
            <a:avLst/>
            <a:gdLst>
              <a:gd name="T0" fmla="*/ 0 w 117"/>
              <a:gd name="T1" fmla="*/ 0 h 79"/>
              <a:gd name="T2" fmla="*/ 1 w 117"/>
              <a:gd name="T3" fmla="*/ 1 h 79"/>
              <a:gd name="T4" fmla="*/ 2 w 117"/>
              <a:gd name="T5" fmla="*/ 1 h 79"/>
              <a:gd name="T6" fmla="*/ 1 w 117"/>
              <a:gd name="T7" fmla="*/ 1 h 79"/>
              <a:gd name="T8" fmla="*/ 1 w 117"/>
              <a:gd name="T9" fmla="*/ 2 h 79"/>
              <a:gd name="T10" fmla="*/ 3 w 117"/>
              <a:gd name="T11" fmla="*/ 1 h 79"/>
              <a:gd name="T12" fmla="*/ 3 w 117"/>
              <a:gd name="T13" fmla="*/ 0 h 79"/>
              <a:gd name="T14" fmla="*/ 0 w 117"/>
              <a:gd name="T15" fmla="*/ 0 h 79"/>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79"/>
              <a:gd name="T26" fmla="*/ 117 w 117"/>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79">
                <a:moveTo>
                  <a:pt x="0" y="9"/>
                </a:moveTo>
                <a:lnTo>
                  <a:pt x="38" y="44"/>
                </a:lnTo>
                <a:lnTo>
                  <a:pt x="72" y="33"/>
                </a:lnTo>
                <a:lnTo>
                  <a:pt x="54" y="44"/>
                </a:lnTo>
                <a:lnTo>
                  <a:pt x="68" y="79"/>
                </a:lnTo>
                <a:lnTo>
                  <a:pt x="114" y="44"/>
                </a:lnTo>
                <a:lnTo>
                  <a:pt x="117" y="0"/>
                </a:lnTo>
                <a:lnTo>
                  <a:pt x="0" y="9"/>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82" name="Freeform 467"/>
          <p:cNvSpPr/>
          <p:nvPr/>
        </p:nvSpPr>
        <p:spPr bwMode="auto">
          <a:xfrm>
            <a:off x="1740703" y="3400209"/>
            <a:ext cx="13477" cy="55275"/>
          </a:xfrm>
          <a:custGeom>
            <a:avLst/>
            <a:gdLst>
              <a:gd name="T0" fmla="*/ 0 w 22"/>
              <a:gd name="T1" fmla="*/ 1 h 74"/>
              <a:gd name="T2" fmla="*/ 0 w 22"/>
              <a:gd name="T3" fmla="*/ 2 h 74"/>
              <a:gd name="T4" fmla="*/ 1 w 22"/>
              <a:gd name="T5" fmla="*/ 2 h 74"/>
              <a:gd name="T6" fmla="*/ 0 w 22"/>
              <a:gd name="T7" fmla="*/ 0 h 74"/>
              <a:gd name="T8" fmla="*/ 0 w 22"/>
              <a:gd name="T9" fmla="*/ 1 h 74"/>
              <a:gd name="T10" fmla="*/ 0 60000 65536"/>
              <a:gd name="T11" fmla="*/ 0 60000 65536"/>
              <a:gd name="T12" fmla="*/ 0 60000 65536"/>
              <a:gd name="T13" fmla="*/ 0 60000 65536"/>
              <a:gd name="T14" fmla="*/ 0 60000 65536"/>
              <a:gd name="T15" fmla="*/ 0 w 22"/>
              <a:gd name="T16" fmla="*/ 0 h 74"/>
              <a:gd name="T17" fmla="*/ 22 w 22"/>
              <a:gd name="T18" fmla="*/ 74 h 74"/>
            </a:gdLst>
            <a:ahLst/>
            <a:cxnLst>
              <a:cxn ang="T10">
                <a:pos x="T0" y="T1"/>
              </a:cxn>
              <a:cxn ang="T11">
                <a:pos x="T2" y="T3"/>
              </a:cxn>
              <a:cxn ang="T12">
                <a:pos x="T4" y="T5"/>
              </a:cxn>
              <a:cxn ang="T13">
                <a:pos x="T6" y="T7"/>
              </a:cxn>
              <a:cxn ang="T14">
                <a:pos x="T8" y="T9"/>
              </a:cxn>
            </a:cxnLst>
            <a:rect l="T15" t="T16" r="T17" b="T18"/>
            <a:pathLst>
              <a:path w="22" h="74">
                <a:moveTo>
                  <a:pt x="0" y="61"/>
                </a:moveTo>
                <a:lnTo>
                  <a:pt x="10" y="74"/>
                </a:lnTo>
                <a:lnTo>
                  <a:pt x="22" y="70"/>
                </a:lnTo>
                <a:lnTo>
                  <a:pt x="12" y="0"/>
                </a:lnTo>
                <a:lnTo>
                  <a:pt x="0" y="61"/>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83" name="Freeform 468"/>
          <p:cNvSpPr/>
          <p:nvPr/>
        </p:nvSpPr>
        <p:spPr bwMode="auto">
          <a:xfrm>
            <a:off x="1208330" y="3952348"/>
            <a:ext cx="42680" cy="55275"/>
          </a:xfrm>
          <a:custGeom>
            <a:avLst/>
            <a:gdLst>
              <a:gd name="T0" fmla="*/ 0 w 66"/>
              <a:gd name="T1" fmla="*/ 2 h 72"/>
              <a:gd name="T2" fmla="*/ 1 w 66"/>
              <a:gd name="T3" fmla="*/ 0 h 72"/>
              <a:gd name="T4" fmla="*/ 1 w 66"/>
              <a:gd name="T5" fmla="*/ 0 h 72"/>
              <a:gd name="T6" fmla="*/ 1 w 66"/>
              <a:gd name="T7" fmla="*/ 1 h 72"/>
              <a:gd name="T8" fmla="*/ 0 w 66"/>
              <a:gd name="T9" fmla="*/ 2 h 72"/>
              <a:gd name="T10" fmla="*/ 0 60000 65536"/>
              <a:gd name="T11" fmla="*/ 0 60000 65536"/>
              <a:gd name="T12" fmla="*/ 0 60000 65536"/>
              <a:gd name="T13" fmla="*/ 0 60000 65536"/>
              <a:gd name="T14" fmla="*/ 0 60000 65536"/>
              <a:gd name="T15" fmla="*/ 0 w 66"/>
              <a:gd name="T16" fmla="*/ 0 h 72"/>
              <a:gd name="T17" fmla="*/ 66 w 66"/>
              <a:gd name="T18" fmla="*/ 72 h 72"/>
            </a:gdLst>
            <a:ahLst/>
            <a:cxnLst>
              <a:cxn ang="T10">
                <a:pos x="T0" y="T1"/>
              </a:cxn>
              <a:cxn ang="T11">
                <a:pos x="T2" y="T3"/>
              </a:cxn>
              <a:cxn ang="T12">
                <a:pos x="T4" y="T5"/>
              </a:cxn>
              <a:cxn ang="T13">
                <a:pos x="T6" y="T7"/>
              </a:cxn>
              <a:cxn ang="T14">
                <a:pos x="T8" y="T9"/>
              </a:cxn>
            </a:cxnLst>
            <a:rect l="T15" t="T16" r="T17" b="T18"/>
            <a:pathLst>
              <a:path w="66" h="72">
                <a:moveTo>
                  <a:pt x="0" y="72"/>
                </a:moveTo>
                <a:lnTo>
                  <a:pt x="29" y="12"/>
                </a:lnTo>
                <a:lnTo>
                  <a:pt x="56" y="0"/>
                </a:lnTo>
                <a:lnTo>
                  <a:pt x="66" y="57"/>
                </a:lnTo>
                <a:lnTo>
                  <a:pt x="0" y="72"/>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84" name="Freeform 469"/>
          <p:cNvSpPr/>
          <p:nvPr/>
        </p:nvSpPr>
        <p:spPr bwMode="auto">
          <a:xfrm>
            <a:off x="69457" y="3603644"/>
            <a:ext cx="150501" cy="98471"/>
          </a:xfrm>
          <a:custGeom>
            <a:avLst/>
            <a:gdLst>
              <a:gd name="T0" fmla="*/ 0 w 233"/>
              <a:gd name="T1" fmla="*/ 2 h 184"/>
              <a:gd name="T2" fmla="*/ 1 w 233"/>
              <a:gd name="T3" fmla="*/ 3 h 184"/>
              <a:gd name="T4" fmla="*/ 3 w 233"/>
              <a:gd name="T5" fmla="*/ 3 h 184"/>
              <a:gd name="T6" fmla="*/ 1 w 233"/>
              <a:gd name="T7" fmla="*/ 4 h 184"/>
              <a:gd name="T8" fmla="*/ 1 w 233"/>
              <a:gd name="T9" fmla="*/ 4 h 184"/>
              <a:gd name="T10" fmla="*/ 3 w 233"/>
              <a:gd name="T11" fmla="*/ 4 h 184"/>
              <a:gd name="T12" fmla="*/ 5 w 233"/>
              <a:gd name="T13" fmla="*/ 4 h 184"/>
              <a:gd name="T14" fmla="*/ 5 w 233"/>
              <a:gd name="T15" fmla="*/ 2 h 184"/>
              <a:gd name="T16" fmla="*/ 3 w 233"/>
              <a:gd name="T17" fmla="*/ 0 h 184"/>
              <a:gd name="T18" fmla="*/ 1 w 233"/>
              <a:gd name="T19" fmla="*/ 1 h 184"/>
              <a:gd name="T20" fmla="*/ 0 w 233"/>
              <a:gd name="T21" fmla="*/ 2 h 1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3"/>
              <a:gd name="T34" fmla="*/ 0 h 184"/>
              <a:gd name="T35" fmla="*/ 233 w 233"/>
              <a:gd name="T36" fmla="*/ 184 h 1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3" h="184">
                <a:moveTo>
                  <a:pt x="0" y="83"/>
                </a:moveTo>
                <a:lnTo>
                  <a:pt x="32" y="134"/>
                </a:lnTo>
                <a:lnTo>
                  <a:pt x="139" y="143"/>
                </a:lnTo>
                <a:lnTo>
                  <a:pt x="25" y="160"/>
                </a:lnTo>
                <a:lnTo>
                  <a:pt x="25" y="184"/>
                </a:lnTo>
                <a:lnTo>
                  <a:pt x="142" y="175"/>
                </a:lnTo>
                <a:lnTo>
                  <a:pt x="233" y="184"/>
                </a:lnTo>
                <a:lnTo>
                  <a:pt x="207" y="83"/>
                </a:lnTo>
                <a:lnTo>
                  <a:pt x="120" y="0"/>
                </a:lnTo>
                <a:lnTo>
                  <a:pt x="32" y="23"/>
                </a:lnTo>
                <a:lnTo>
                  <a:pt x="0" y="83"/>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85" name="Freeform 470"/>
          <p:cNvSpPr/>
          <p:nvPr/>
        </p:nvSpPr>
        <p:spPr bwMode="auto">
          <a:xfrm>
            <a:off x="175035" y="3745021"/>
            <a:ext cx="76375" cy="70068"/>
          </a:xfrm>
          <a:custGeom>
            <a:avLst/>
            <a:gdLst>
              <a:gd name="T0" fmla="*/ 0 w 116"/>
              <a:gd name="T1" fmla="*/ 1 h 133"/>
              <a:gd name="T2" fmla="*/ 0 w 116"/>
              <a:gd name="T3" fmla="*/ 2 h 133"/>
              <a:gd name="T4" fmla="*/ 2 w 116"/>
              <a:gd name="T5" fmla="*/ 3 h 133"/>
              <a:gd name="T6" fmla="*/ 3 w 116"/>
              <a:gd name="T7" fmla="*/ 1 h 133"/>
              <a:gd name="T8" fmla="*/ 2 w 116"/>
              <a:gd name="T9" fmla="*/ 0 h 133"/>
              <a:gd name="T10" fmla="*/ 0 w 116"/>
              <a:gd name="T11" fmla="*/ 1 h 133"/>
              <a:gd name="T12" fmla="*/ 0 60000 65536"/>
              <a:gd name="T13" fmla="*/ 0 60000 65536"/>
              <a:gd name="T14" fmla="*/ 0 60000 65536"/>
              <a:gd name="T15" fmla="*/ 0 60000 65536"/>
              <a:gd name="T16" fmla="*/ 0 60000 65536"/>
              <a:gd name="T17" fmla="*/ 0 60000 65536"/>
              <a:gd name="T18" fmla="*/ 0 w 116"/>
              <a:gd name="T19" fmla="*/ 0 h 133"/>
              <a:gd name="T20" fmla="*/ 116 w 116"/>
              <a:gd name="T21" fmla="*/ 133 h 133"/>
            </a:gdLst>
            <a:ahLst/>
            <a:cxnLst>
              <a:cxn ang="T12">
                <a:pos x="T0" y="T1"/>
              </a:cxn>
              <a:cxn ang="T13">
                <a:pos x="T2" y="T3"/>
              </a:cxn>
              <a:cxn ang="T14">
                <a:pos x="T4" y="T5"/>
              </a:cxn>
              <a:cxn ang="T15">
                <a:pos x="T6" y="T7"/>
              </a:cxn>
              <a:cxn ang="T16">
                <a:pos x="T8" y="T9"/>
              </a:cxn>
              <a:cxn ang="T17">
                <a:pos x="T10" y="T11"/>
              </a:cxn>
            </a:cxnLst>
            <a:rect l="T18" t="T19" r="T20" b="T21"/>
            <a:pathLst>
              <a:path w="116" h="133">
                <a:moveTo>
                  <a:pt x="0" y="37"/>
                </a:moveTo>
                <a:lnTo>
                  <a:pt x="11" y="89"/>
                </a:lnTo>
                <a:lnTo>
                  <a:pt x="67" y="133"/>
                </a:lnTo>
                <a:lnTo>
                  <a:pt x="116" y="66"/>
                </a:lnTo>
                <a:lnTo>
                  <a:pt x="76" y="0"/>
                </a:lnTo>
                <a:lnTo>
                  <a:pt x="0" y="37"/>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86" name="Freeform 471"/>
          <p:cNvSpPr/>
          <p:nvPr/>
        </p:nvSpPr>
        <p:spPr bwMode="auto">
          <a:xfrm>
            <a:off x="1502594" y="3662813"/>
            <a:ext cx="249339" cy="325714"/>
          </a:xfrm>
          <a:custGeom>
            <a:avLst/>
            <a:gdLst>
              <a:gd name="T0" fmla="*/ 0 w 390"/>
              <a:gd name="T1" fmla="*/ 13 h 602"/>
              <a:gd name="T2" fmla="*/ 0 w 390"/>
              <a:gd name="T3" fmla="*/ 9 h 602"/>
              <a:gd name="T4" fmla="*/ 1 w 390"/>
              <a:gd name="T5" fmla="*/ 8 h 602"/>
              <a:gd name="T6" fmla="*/ 3 w 390"/>
              <a:gd name="T7" fmla="*/ 7 h 602"/>
              <a:gd name="T8" fmla="*/ 6 w 390"/>
              <a:gd name="T9" fmla="*/ 4 h 602"/>
              <a:gd name="T10" fmla="*/ 3 w 390"/>
              <a:gd name="T11" fmla="*/ 3 h 602"/>
              <a:gd name="T12" fmla="*/ 2 w 390"/>
              <a:gd name="T13" fmla="*/ 1 h 602"/>
              <a:gd name="T14" fmla="*/ 2 w 390"/>
              <a:gd name="T15" fmla="*/ 1 h 602"/>
              <a:gd name="T16" fmla="*/ 3 w 390"/>
              <a:gd name="T17" fmla="*/ 2 h 602"/>
              <a:gd name="T18" fmla="*/ 9 w 390"/>
              <a:gd name="T19" fmla="*/ 0 h 602"/>
              <a:gd name="T20" fmla="*/ 9 w 390"/>
              <a:gd name="T21" fmla="*/ 2 h 602"/>
              <a:gd name="T22" fmla="*/ 6 w 390"/>
              <a:gd name="T23" fmla="*/ 8 h 602"/>
              <a:gd name="T24" fmla="*/ 1 w 390"/>
              <a:gd name="T25" fmla="*/ 14 h 602"/>
              <a:gd name="T26" fmla="*/ 0 w 390"/>
              <a:gd name="T27" fmla="*/ 13 h 6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0"/>
              <a:gd name="T43" fmla="*/ 0 h 602"/>
              <a:gd name="T44" fmla="*/ 390 w 390"/>
              <a:gd name="T45" fmla="*/ 602 h 60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0" h="602">
                <a:moveTo>
                  <a:pt x="0" y="565"/>
                </a:moveTo>
                <a:lnTo>
                  <a:pt x="0" y="403"/>
                </a:lnTo>
                <a:lnTo>
                  <a:pt x="32" y="354"/>
                </a:lnTo>
                <a:lnTo>
                  <a:pt x="151" y="305"/>
                </a:lnTo>
                <a:lnTo>
                  <a:pt x="268" y="173"/>
                </a:lnTo>
                <a:lnTo>
                  <a:pt x="115" y="128"/>
                </a:lnTo>
                <a:lnTo>
                  <a:pt x="71" y="48"/>
                </a:lnTo>
                <a:lnTo>
                  <a:pt x="84" y="23"/>
                </a:lnTo>
                <a:lnTo>
                  <a:pt x="145" y="70"/>
                </a:lnTo>
                <a:lnTo>
                  <a:pt x="373" y="0"/>
                </a:lnTo>
                <a:lnTo>
                  <a:pt x="390" y="70"/>
                </a:lnTo>
                <a:lnTo>
                  <a:pt x="255" y="351"/>
                </a:lnTo>
                <a:lnTo>
                  <a:pt x="20" y="602"/>
                </a:lnTo>
                <a:lnTo>
                  <a:pt x="0" y="565"/>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87" name="Freeform 472"/>
          <p:cNvSpPr/>
          <p:nvPr/>
        </p:nvSpPr>
        <p:spPr bwMode="auto">
          <a:xfrm>
            <a:off x="1111740" y="4241047"/>
            <a:ext cx="193181" cy="172326"/>
          </a:xfrm>
          <a:custGeom>
            <a:avLst/>
            <a:gdLst>
              <a:gd name="T0" fmla="*/ 0 w 301"/>
              <a:gd name="T1" fmla="*/ 2 h 319"/>
              <a:gd name="T2" fmla="*/ 1 w 301"/>
              <a:gd name="T3" fmla="*/ 2 h 319"/>
              <a:gd name="T4" fmla="*/ 3 w 301"/>
              <a:gd name="T5" fmla="*/ 1 h 319"/>
              <a:gd name="T6" fmla="*/ 3 w 301"/>
              <a:gd name="T7" fmla="*/ 0 h 319"/>
              <a:gd name="T8" fmla="*/ 5 w 301"/>
              <a:gd name="T9" fmla="*/ 0 h 319"/>
              <a:gd name="T10" fmla="*/ 7 w 301"/>
              <a:gd name="T11" fmla="*/ 1 h 319"/>
              <a:gd name="T12" fmla="*/ 7 w 301"/>
              <a:gd name="T13" fmla="*/ 2 h 319"/>
              <a:gd name="T14" fmla="*/ 7 w 301"/>
              <a:gd name="T15" fmla="*/ 5 h 319"/>
              <a:gd name="T16" fmla="*/ 6 w 301"/>
              <a:gd name="T17" fmla="*/ 7 h 319"/>
              <a:gd name="T18" fmla="*/ 4 w 301"/>
              <a:gd name="T19" fmla="*/ 7 h 319"/>
              <a:gd name="T20" fmla="*/ 3 w 301"/>
              <a:gd name="T21" fmla="*/ 6 h 319"/>
              <a:gd name="T22" fmla="*/ 0 w 301"/>
              <a:gd name="T23" fmla="*/ 2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1"/>
              <a:gd name="T37" fmla="*/ 0 h 319"/>
              <a:gd name="T38" fmla="*/ 301 w 301"/>
              <a:gd name="T39" fmla="*/ 319 h 3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1" h="319">
                <a:moveTo>
                  <a:pt x="0" y="99"/>
                </a:moveTo>
                <a:lnTo>
                  <a:pt x="66" y="100"/>
                </a:lnTo>
                <a:lnTo>
                  <a:pt x="133" y="41"/>
                </a:lnTo>
                <a:lnTo>
                  <a:pt x="135" y="14"/>
                </a:lnTo>
                <a:lnTo>
                  <a:pt x="196" y="0"/>
                </a:lnTo>
                <a:lnTo>
                  <a:pt x="290" y="33"/>
                </a:lnTo>
                <a:lnTo>
                  <a:pt x="301" y="80"/>
                </a:lnTo>
                <a:lnTo>
                  <a:pt x="293" y="198"/>
                </a:lnTo>
                <a:lnTo>
                  <a:pt x="245" y="319"/>
                </a:lnTo>
                <a:lnTo>
                  <a:pt x="157" y="296"/>
                </a:lnTo>
                <a:lnTo>
                  <a:pt x="105" y="268"/>
                </a:lnTo>
                <a:lnTo>
                  <a:pt x="0" y="99"/>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88" name="Freeform 473"/>
          <p:cNvSpPr/>
          <p:nvPr/>
        </p:nvSpPr>
        <p:spPr bwMode="auto">
          <a:xfrm>
            <a:off x="779290" y="4245330"/>
            <a:ext cx="332452" cy="304884"/>
          </a:xfrm>
          <a:custGeom>
            <a:avLst/>
            <a:gdLst>
              <a:gd name="T0" fmla="*/ 0 w 520"/>
              <a:gd name="T1" fmla="*/ 0 h 565"/>
              <a:gd name="T2" fmla="*/ 1 w 520"/>
              <a:gd name="T3" fmla="*/ 0 h 565"/>
              <a:gd name="T4" fmla="*/ 9 w 520"/>
              <a:gd name="T5" fmla="*/ 1 h 565"/>
              <a:gd name="T6" fmla="*/ 10 w 520"/>
              <a:gd name="T7" fmla="*/ 1 h 565"/>
              <a:gd name="T8" fmla="*/ 12 w 520"/>
              <a:gd name="T9" fmla="*/ 1 h 565"/>
              <a:gd name="T10" fmla="*/ 11 w 520"/>
              <a:gd name="T11" fmla="*/ 2 h 565"/>
              <a:gd name="T12" fmla="*/ 10 w 520"/>
              <a:gd name="T13" fmla="*/ 1 h 565"/>
              <a:gd name="T14" fmla="*/ 8 w 520"/>
              <a:gd name="T15" fmla="*/ 2 h 565"/>
              <a:gd name="T16" fmla="*/ 8 w 520"/>
              <a:gd name="T17" fmla="*/ 5 h 565"/>
              <a:gd name="T18" fmla="*/ 7 w 520"/>
              <a:gd name="T19" fmla="*/ 5 h 565"/>
              <a:gd name="T20" fmla="*/ 7 w 520"/>
              <a:gd name="T21" fmla="*/ 8 h 565"/>
              <a:gd name="T22" fmla="*/ 7 w 520"/>
              <a:gd name="T23" fmla="*/ 13 h 565"/>
              <a:gd name="T24" fmla="*/ 7 w 520"/>
              <a:gd name="T25" fmla="*/ 13 h 565"/>
              <a:gd name="T26" fmla="*/ 5 w 520"/>
              <a:gd name="T27" fmla="*/ 13 h 565"/>
              <a:gd name="T28" fmla="*/ 5 w 520"/>
              <a:gd name="T29" fmla="*/ 12 h 565"/>
              <a:gd name="T30" fmla="*/ 4 w 520"/>
              <a:gd name="T31" fmla="*/ 13 h 565"/>
              <a:gd name="T32" fmla="*/ 3 w 520"/>
              <a:gd name="T33" fmla="*/ 11 h 565"/>
              <a:gd name="T34" fmla="*/ 3 w 520"/>
              <a:gd name="T35" fmla="*/ 7 h 565"/>
              <a:gd name="T36" fmla="*/ 3 w 520"/>
              <a:gd name="T37" fmla="*/ 6 h 565"/>
              <a:gd name="T38" fmla="*/ 0 w 520"/>
              <a:gd name="T39" fmla="*/ 0 h 5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0"/>
              <a:gd name="T61" fmla="*/ 0 h 565"/>
              <a:gd name="T62" fmla="*/ 520 w 520"/>
              <a:gd name="T63" fmla="*/ 565 h 56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0" h="565">
                <a:moveTo>
                  <a:pt x="0" y="19"/>
                </a:moveTo>
                <a:lnTo>
                  <a:pt x="63" y="0"/>
                </a:lnTo>
                <a:lnTo>
                  <a:pt x="376" y="54"/>
                </a:lnTo>
                <a:lnTo>
                  <a:pt x="446" y="28"/>
                </a:lnTo>
                <a:lnTo>
                  <a:pt x="520" y="42"/>
                </a:lnTo>
                <a:lnTo>
                  <a:pt x="457" y="81"/>
                </a:lnTo>
                <a:lnTo>
                  <a:pt x="434" y="54"/>
                </a:lnTo>
                <a:lnTo>
                  <a:pt x="359" y="72"/>
                </a:lnTo>
                <a:lnTo>
                  <a:pt x="359" y="230"/>
                </a:lnTo>
                <a:lnTo>
                  <a:pt x="319" y="233"/>
                </a:lnTo>
                <a:lnTo>
                  <a:pt x="319" y="356"/>
                </a:lnTo>
                <a:lnTo>
                  <a:pt x="319" y="537"/>
                </a:lnTo>
                <a:lnTo>
                  <a:pt x="286" y="565"/>
                </a:lnTo>
                <a:lnTo>
                  <a:pt x="236" y="565"/>
                </a:lnTo>
                <a:lnTo>
                  <a:pt x="210" y="525"/>
                </a:lnTo>
                <a:lnTo>
                  <a:pt x="188" y="547"/>
                </a:lnTo>
                <a:lnTo>
                  <a:pt x="137" y="486"/>
                </a:lnTo>
                <a:lnTo>
                  <a:pt x="113" y="288"/>
                </a:lnTo>
                <a:lnTo>
                  <a:pt x="113" y="264"/>
                </a:lnTo>
                <a:lnTo>
                  <a:pt x="0" y="19"/>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89" name="Freeform 474"/>
          <p:cNvSpPr/>
          <p:nvPr/>
        </p:nvSpPr>
        <p:spPr bwMode="auto">
          <a:xfrm>
            <a:off x="82936" y="3360442"/>
            <a:ext cx="206660" cy="166644"/>
          </a:xfrm>
          <a:custGeom>
            <a:avLst/>
            <a:gdLst>
              <a:gd name="T0" fmla="*/ 0 w 322"/>
              <a:gd name="T1" fmla="*/ 7 h 310"/>
              <a:gd name="T2" fmla="*/ 4 w 322"/>
              <a:gd name="T3" fmla="*/ 0 h 310"/>
              <a:gd name="T4" fmla="*/ 7 w 322"/>
              <a:gd name="T5" fmla="*/ 0 h 310"/>
              <a:gd name="T6" fmla="*/ 7 w 322"/>
              <a:gd name="T7" fmla="*/ 1 h 310"/>
              <a:gd name="T8" fmla="*/ 7 w 322"/>
              <a:gd name="T9" fmla="*/ 2 h 310"/>
              <a:gd name="T10" fmla="*/ 5 w 322"/>
              <a:gd name="T11" fmla="*/ 2 h 310"/>
              <a:gd name="T12" fmla="*/ 5 w 322"/>
              <a:gd name="T13" fmla="*/ 5 h 310"/>
              <a:gd name="T14" fmla="*/ 3 w 322"/>
              <a:gd name="T15" fmla="*/ 5 h 310"/>
              <a:gd name="T16" fmla="*/ 4 w 322"/>
              <a:gd name="T17" fmla="*/ 7 h 310"/>
              <a:gd name="T18" fmla="*/ 0 w 322"/>
              <a:gd name="T19" fmla="*/ 7 h 3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2"/>
              <a:gd name="T31" fmla="*/ 0 h 310"/>
              <a:gd name="T32" fmla="*/ 322 w 322"/>
              <a:gd name="T33" fmla="*/ 310 h 3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2" h="310">
                <a:moveTo>
                  <a:pt x="0" y="310"/>
                </a:moveTo>
                <a:lnTo>
                  <a:pt x="154" y="0"/>
                </a:lnTo>
                <a:lnTo>
                  <a:pt x="317" y="5"/>
                </a:lnTo>
                <a:lnTo>
                  <a:pt x="322" y="22"/>
                </a:lnTo>
                <a:lnTo>
                  <a:pt x="317" y="80"/>
                </a:lnTo>
                <a:lnTo>
                  <a:pt x="197" y="76"/>
                </a:lnTo>
                <a:lnTo>
                  <a:pt x="196" y="198"/>
                </a:lnTo>
                <a:lnTo>
                  <a:pt x="152" y="221"/>
                </a:lnTo>
                <a:lnTo>
                  <a:pt x="156" y="292"/>
                </a:lnTo>
                <a:lnTo>
                  <a:pt x="0" y="310"/>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90" name="Freeform 475"/>
          <p:cNvSpPr/>
          <p:nvPr/>
        </p:nvSpPr>
        <p:spPr bwMode="auto">
          <a:xfrm>
            <a:off x="1035365" y="3410392"/>
            <a:ext cx="404333" cy="471527"/>
          </a:xfrm>
          <a:custGeom>
            <a:avLst/>
            <a:gdLst>
              <a:gd name="T0" fmla="*/ 0 w 634"/>
              <a:gd name="T1" fmla="*/ 11 h 874"/>
              <a:gd name="T2" fmla="*/ 1 w 634"/>
              <a:gd name="T3" fmla="*/ 13 h 874"/>
              <a:gd name="T4" fmla="*/ 1 w 634"/>
              <a:gd name="T5" fmla="*/ 15 h 874"/>
              <a:gd name="T6" fmla="*/ 3 w 634"/>
              <a:gd name="T7" fmla="*/ 16 h 874"/>
              <a:gd name="T8" fmla="*/ 5 w 634"/>
              <a:gd name="T9" fmla="*/ 19 h 874"/>
              <a:gd name="T10" fmla="*/ 8 w 634"/>
              <a:gd name="T11" fmla="*/ 20 h 874"/>
              <a:gd name="T12" fmla="*/ 11 w 634"/>
              <a:gd name="T13" fmla="*/ 20 h 874"/>
              <a:gd name="T14" fmla="*/ 12 w 634"/>
              <a:gd name="T15" fmla="*/ 19 h 874"/>
              <a:gd name="T16" fmla="*/ 11 w 634"/>
              <a:gd name="T17" fmla="*/ 17 h 874"/>
              <a:gd name="T18" fmla="*/ 10 w 634"/>
              <a:gd name="T19" fmla="*/ 16 h 874"/>
              <a:gd name="T20" fmla="*/ 11 w 634"/>
              <a:gd name="T21" fmla="*/ 15 h 874"/>
              <a:gd name="T22" fmla="*/ 11 w 634"/>
              <a:gd name="T23" fmla="*/ 13 h 874"/>
              <a:gd name="T24" fmla="*/ 12 w 634"/>
              <a:gd name="T25" fmla="*/ 11 h 874"/>
              <a:gd name="T26" fmla="*/ 13 w 634"/>
              <a:gd name="T27" fmla="*/ 6 h 874"/>
              <a:gd name="T28" fmla="*/ 14 w 634"/>
              <a:gd name="T29" fmla="*/ 5 h 874"/>
              <a:gd name="T30" fmla="*/ 13 w 634"/>
              <a:gd name="T31" fmla="*/ 5 h 874"/>
              <a:gd name="T32" fmla="*/ 13 w 634"/>
              <a:gd name="T33" fmla="*/ 1 h 874"/>
              <a:gd name="T34" fmla="*/ 12 w 634"/>
              <a:gd name="T35" fmla="*/ 0 h 874"/>
              <a:gd name="T36" fmla="*/ 11 w 634"/>
              <a:gd name="T37" fmla="*/ 1 h 874"/>
              <a:gd name="T38" fmla="*/ 3 w 634"/>
              <a:gd name="T39" fmla="*/ 1 h 874"/>
              <a:gd name="T40" fmla="*/ 3 w 634"/>
              <a:gd name="T41" fmla="*/ 3 h 874"/>
              <a:gd name="T42" fmla="*/ 2 w 634"/>
              <a:gd name="T43" fmla="*/ 3 h 874"/>
              <a:gd name="T44" fmla="*/ 2 w 634"/>
              <a:gd name="T45" fmla="*/ 4 h 874"/>
              <a:gd name="T46" fmla="*/ 2 w 634"/>
              <a:gd name="T47" fmla="*/ 8 h 874"/>
              <a:gd name="T48" fmla="*/ 1 w 634"/>
              <a:gd name="T49" fmla="*/ 8 h 874"/>
              <a:gd name="T50" fmla="*/ 0 w 634"/>
              <a:gd name="T51" fmla="*/ 11 h 8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34"/>
              <a:gd name="T79" fmla="*/ 0 h 874"/>
              <a:gd name="T80" fmla="*/ 634 w 634"/>
              <a:gd name="T81" fmla="*/ 874 h 8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34" h="874">
                <a:moveTo>
                  <a:pt x="0" y="460"/>
                </a:moveTo>
                <a:lnTo>
                  <a:pt x="30" y="549"/>
                </a:lnTo>
                <a:lnTo>
                  <a:pt x="59" y="644"/>
                </a:lnTo>
                <a:lnTo>
                  <a:pt x="124" y="679"/>
                </a:lnTo>
                <a:lnTo>
                  <a:pt x="216" y="807"/>
                </a:lnTo>
                <a:lnTo>
                  <a:pt x="344" y="874"/>
                </a:lnTo>
                <a:lnTo>
                  <a:pt x="460" y="857"/>
                </a:lnTo>
                <a:lnTo>
                  <a:pt x="532" y="832"/>
                </a:lnTo>
                <a:lnTo>
                  <a:pt x="488" y="740"/>
                </a:lnTo>
                <a:lnTo>
                  <a:pt x="423" y="684"/>
                </a:lnTo>
                <a:lnTo>
                  <a:pt x="466" y="652"/>
                </a:lnTo>
                <a:lnTo>
                  <a:pt x="474" y="572"/>
                </a:lnTo>
                <a:lnTo>
                  <a:pt x="544" y="462"/>
                </a:lnTo>
                <a:lnTo>
                  <a:pt x="575" y="273"/>
                </a:lnTo>
                <a:lnTo>
                  <a:pt x="634" y="230"/>
                </a:lnTo>
                <a:lnTo>
                  <a:pt x="587" y="192"/>
                </a:lnTo>
                <a:lnTo>
                  <a:pt x="570" y="50"/>
                </a:lnTo>
                <a:lnTo>
                  <a:pt x="521" y="0"/>
                </a:lnTo>
                <a:lnTo>
                  <a:pt x="460" y="59"/>
                </a:lnTo>
                <a:lnTo>
                  <a:pt x="116" y="49"/>
                </a:lnTo>
                <a:lnTo>
                  <a:pt x="116" y="138"/>
                </a:lnTo>
                <a:lnTo>
                  <a:pt x="83" y="139"/>
                </a:lnTo>
                <a:lnTo>
                  <a:pt x="83" y="166"/>
                </a:lnTo>
                <a:lnTo>
                  <a:pt x="82" y="334"/>
                </a:lnTo>
                <a:lnTo>
                  <a:pt x="42" y="343"/>
                </a:lnTo>
                <a:lnTo>
                  <a:pt x="0" y="460"/>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91" name="Freeform 476"/>
          <p:cNvSpPr/>
          <p:nvPr/>
        </p:nvSpPr>
        <p:spPr bwMode="auto">
          <a:xfrm>
            <a:off x="1251009" y="4455160"/>
            <a:ext cx="31448" cy="55275"/>
          </a:xfrm>
          <a:custGeom>
            <a:avLst/>
            <a:gdLst>
              <a:gd name="T0" fmla="*/ 0 w 46"/>
              <a:gd name="T1" fmla="*/ 1 h 72"/>
              <a:gd name="T2" fmla="*/ 1 w 46"/>
              <a:gd name="T3" fmla="*/ 2 h 72"/>
              <a:gd name="T4" fmla="*/ 1 w 46"/>
              <a:gd name="T5" fmla="*/ 1 h 72"/>
              <a:gd name="T6" fmla="*/ 1 w 46"/>
              <a:gd name="T7" fmla="*/ 0 h 72"/>
              <a:gd name="T8" fmla="*/ 0 w 46"/>
              <a:gd name="T9" fmla="*/ 1 h 72"/>
              <a:gd name="T10" fmla="*/ 0 60000 65536"/>
              <a:gd name="T11" fmla="*/ 0 60000 65536"/>
              <a:gd name="T12" fmla="*/ 0 60000 65536"/>
              <a:gd name="T13" fmla="*/ 0 60000 65536"/>
              <a:gd name="T14" fmla="*/ 0 60000 65536"/>
              <a:gd name="T15" fmla="*/ 0 w 46"/>
              <a:gd name="T16" fmla="*/ 0 h 72"/>
              <a:gd name="T17" fmla="*/ 46 w 46"/>
              <a:gd name="T18" fmla="*/ 72 h 72"/>
            </a:gdLst>
            <a:ahLst/>
            <a:cxnLst>
              <a:cxn ang="T10">
                <a:pos x="T0" y="T1"/>
              </a:cxn>
              <a:cxn ang="T11">
                <a:pos x="T2" y="T3"/>
              </a:cxn>
              <a:cxn ang="T12">
                <a:pos x="T4" y="T5"/>
              </a:cxn>
              <a:cxn ang="T13">
                <a:pos x="T6" y="T7"/>
              </a:cxn>
              <a:cxn ang="T14">
                <a:pos x="T8" y="T9"/>
              </a:cxn>
            </a:cxnLst>
            <a:rect l="T15" t="T16" r="T17" b="T18"/>
            <a:pathLst>
              <a:path w="46" h="72">
                <a:moveTo>
                  <a:pt x="0" y="40"/>
                </a:moveTo>
                <a:lnTo>
                  <a:pt x="25" y="72"/>
                </a:lnTo>
                <a:lnTo>
                  <a:pt x="46" y="46"/>
                </a:lnTo>
                <a:lnTo>
                  <a:pt x="42" y="0"/>
                </a:lnTo>
                <a:lnTo>
                  <a:pt x="0" y="40"/>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92" name="Freeform 477"/>
          <p:cNvSpPr/>
          <p:nvPr/>
        </p:nvSpPr>
        <p:spPr bwMode="auto">
          <a:xfrm>
            <a:off x="1224056" y="3931475"/>
            <a:ext cx="265063" cy="257540"/>
          </a:xfrm>
          <a:custGeom>
            <a:avLst/>
            <a:gdLst>
              <a:gd name="T0" fmla="*/ 0 w 409"/>
              <a:gd name="T1" fmla="*/ 3 h 475"/>
              <a:gd name="T2" fmla="*/ 0 w 409"/>
              <a:gd name="T3" fmla="*/ 6 h 475"/>
              <a:gd name="T4" fmla="*/ 1 w 409"/>
              <a:gd name="T5" fmla="*/ 8 h 475"/>
              <a:gd name="T6" fmla="*/ 3 w 409"/>
              <a:gd name="T7" fmla="*/ 9 h 475"/>
              <a:gd name="T8" fmla="*/ 4 w 409"/>
              <a:gd name="T9" fmla="*/ 9 h 475"/>
              <a:gd name="T10" fmla="*/ 5 w 409"/>
              <a:gd name="T11" fmla="*/ 11 h 475"/>
              <a:gd name="T12" fmla="*/ 8 w 409"/>
              <a:gd name="T13" fmla="*/ 11 h 475"/>
              <a:gd name="T14" fmla="*/ 10 w 409"/>
              <a:gd name="T15" fmla="*/ 10 h 475"/>
              <a:gd name="T16" fmla="*/ 8 w 409"/>
              <a:gd name="T17" fmla="*/ 5 h 475"/>
              <a:gd name="T18" fmla="*/ 9 w 409"/>
              <a:gd name="T19" fmla="*/ 4 h 475"/>
              <a:gd name="T20" fmla="*/ 4 w 409"/>
              <a:gd name="T21" fmla="*/ 0 h 475"/>
              <a:gd name="T22" fmla="*/ 3 w 409"/>
              <a:gd name="T23" fmla="*/ 2 h 475"/>
              <a:gd name="T24" fmla="*/ 2 w 409"/>
              <a:gd name="T25" fmla="*/ 1 h 475"/>
              <a:gd name="T26" fmla="*/ 2 w 409"/>
              <a:gd name="T27" fmla="*/ 2 h 475"/>
              <a:gd name="T28" fmla="*/ 2 w 409"/>
              <a:gd name="T29" fmla="*/ 0 h 475"/>
              <a:gd name="T30" fmla="*/ 1 w 409"/>
              <a:gd name="T31" fmla="*/ 0 h 475"/>
              <a:gd name="T32" fmla="*/ 1 w 409"/>
              <a:gd name="T33" fmla="*/ 1 h 475"/>
              <a:gd name="T34" fmla="*/ 1 w 409"/>
              <a:gd name="T35" fmla="*/ 2 h 475"/>
              <a:gd name="T36" fmla="*/ 0 w 409"/>
              <a:gd name="T37" fmla="*/ 3 h 4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9"/>
              <a:gd name="T58" fmla="*/ 0 h 475"/>
              <a:gd name="T59" fmla="*/ 409 w 409"/>
              <a:gd name="T60" fmla="*/ 475 h 4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9" h="475">
                <a:moveTo>
                  <a:pt x="0" y="150"/>
                </a:moveTo>
                <a:lnTo>
                  <a:pt x="3" y="242"/>
                </a:lnTo>
                <a:lnTo>
                  <a:pt x="52" y="334"/>
                </a:lnTo>
                <a:lnTo>
                  <a:pt x="124" y="375"/>
                </a:lnTo>
                <a:lnTo>
                  <a:pt x="160" y="384"/>
                </a:lnTo>
                <a:lnTo>
                  <a:pt x="199" y="475"/>
                </a:lnTo>
                <a:lnTo>
                  <a:pt x="353" y="462"/>
                </a:lnTo>
                <a:lnTo>
                  <a:pt x="409" y="423"/>
                </a:lnTo>
                <a:lnTo>
                  <a:pt x="351" y="237"/>
                </a:lnTo>
                <a:lnTo>
                  <a:pt x="367" y="165"/>
                </a:lnTo>
                <a:lnTo>
                  <a:pt x="175" y="0"/>
                </a:lnTo>
                <a:lnTo>
                  <a:pt x="118" y="84"/>
                </a:lnTo>
                <a:lnTo>
                  <a:pt x="98" y="61"/>
                </a:lnTo>
                <a:lnTo>
                  <a:pt x="84" y="80"/>
                </a:lnTo>
                <a:lnTo>
                  <a:pt x="82" y="0"/>
                </a:lnTo>
                <a:lnTo>
                  <a:pt x="29" y="5"/>
                </a:lnTo>
                <a:lnTo>
                  <a:pt x="39" y="62"/>
                </a:lnTo>
                <a:lnTo>
                  <a:pt x="42" y="97"/>
                </a:lnTo>
                <a:lnTo>
                  <a:pt x="0" y="150"/>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93" name="Freeform 478"/>
          <p:cNvSpPr/>
          <p:nvPr/>
        </p:nvSpPr>
        <p:spPr bwMode="auto">
          <a:xfrm>
            <a:off x="494009" y="3711094"/>
            <a:ext cx="53911" cy="123089"/>
          </a:xfrm>
          <a:custGeom>
            <a:avLst/>
            <a:gdLst>
              <a:gd name="T0" fmla="*/ 0 w 82"/>
              <a:gd name="T1" fmla="*/ 0 h 227"/>
              <a:gd name="T2" fmla="*/ 1 w 82"/>
              <a:gd name="T3" fmla="*/ 0 h 227"/>
              <a:gd name="T4" fmla="*/ 2 w 82"/>
              <a:gd name="T5" fmla="*/ 5 h 227"/>
              <a:gd name="T6" fmla="*/ 1 w 82"/>
              <a:gd name="T7" fmla="*/ 5 h 227"/>
              <a:gd name="T8" fmla="*/ 0 w 82"/>
              <a:gd name="T9" fmla="*/ 0 h 227"/>
              <a:gd name="T10" fmla="*/ 0 60000 65536"/>
              <a:gd name="T11" fmla="*/ 0 60000 65536"/>
              <a:gd name="T12" fmla="*/ 0 60000 65536"/>
              <a:gd name="T13" fmla="*/ 0 60000 65536"/>
              <a:gd name="T14" fmla="*/ 0 60000 65536"/>
              <a:gd name="T15" fmla="*/ 0 w 82"/>
              <a:gd name="T16" fmla="*/ 0 h 227"/>
              <a:gd name="T17" fmla="*/ 82 w 82"/>
              <a:gd name="T18" fmla="*/ 227 h 227"/>
            </a:gdLst>
            <a:ahLst/>
            <a:cxnLst>
              <a:cxn ang="T10">
                <a:pos x="T0" y="T1"/>
              </a:cxn>
              <a:cxn ang="T11">
                <a:pos x="T2" y="T3"/>
              </a:cxn>
              <a:cxn ang="T12">
                <a:pos x="T4" y="T5"/>
              </a:cxn>
              <a:cxn ang="T13">
                <a:pos x="T6" y="T7"/>
              </a:cxn>
              <a:cxn ang="T14">
                <a:pos x="T8" y="T9"/>
              </a:cxn>
            </a:cxnLst>
            <a:rect l="T15" t="T16" r="T17" b="T18"/>
            <a:pathLst>
              <a:path w="82" h="227">
                <a:moveTo>
                  <a:pt x="0" y="0"/>
                </a:moveTo>
                <a:lnTo>
                  <a:pt x="41" y="10"/>
                </a:lnTo>
                <a:lnTo>
                  <a:pt x="82" y="219"/>
                </a:lnTo>
                <a:lnTo>
                  <a:pt x="53" y="227"/>
                </a:lnTo>
                <a:lnTo>
                  <a:pt x="0" y="0"/>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94" name="Freeform 479"/>
          <p:cNvSpPr/>
          <p:nvPr/>
        </p:nvSpPr>
        <p:spPr bwMode="auto">
          <a:xfrm>
            <a:off x="1226303" y="3853695"/>
            <a:ext cx="128039" cy="126877"/>
          </a:xfrm>
          <a:custGeom>
            <a:avLst/>
            <a:gdLst>
              <a:gd name="T0" fmla="*/ 0 w 198"/>
              <a:gd name="T1" fmla="*/ 5 h 234"/>
              <a:gd name="T2" fmla="*/ 1 w 198"/>
              <a:gd name="T3" fmla="*/ 5 h 234"/>
              <a:gd name="T4" fmla="*/ 2 w 198"/>
              <a:gd name="T5" fmla="*/ 5 h 234"/>
              <a:gd name="T6" fmla="*/ 2 w 198"/>
              <a:gd name="T7" fmla="*/ 4 h 234"/>
              <a:gd name="T8" fmla="*/ 4 w 198"/>
              <a:gd name="T9" fmla="*/ 4 h 234"/>
              <a:gd name="T10" fmla="*/ 5 w 198"/>
              <a:gd name="T11" fmla="*/ 2 h 234"/>
              <a:gd name="T12" fmla="*/ 4 w 198"/>
              <a:gd name="T13" fmla="*/ 0 h 234"/>
              <a:gd name="T14" fmla="*/ 1 w 198"/>
              <a:gd name="T15" fmla="*/ 0 h 234"/>
              <a:gd name="T16" fmla="*/ 1 w 198"/>
              <a:gd name="T17" fmla="*/ 2 h 234"/>
              <a:gd name="T18" fmla="*/ 1 w 198"/>
              <a:gd name="T19" fmla="*/ 3 h 234"/>
              <a:gd name="T20" fmla="*/ 0 w 198"/>
              <a:gd name="T21" fmla="*/ 5 h 2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8"/>
              <a:gd name="T34" fmla="*/ 0 h 234"/>
              <a:gd name="T35" fmla="*/ 198 w 198"/>
              <a:gd name="T36" fmla="*/ 234 h 2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8" h="234">
                <a:moveTo>
                  <a:pt x="0" y="234"/>
                </a:moveTo>
                <a:lnTo>
                  <a:pt x="27" y="222"/>
                </a:lnTo>
                <a:lnTo>
                  <a:pt x="80" y="217"/>
                </a:lnTo>
                <a:lnTo>
                  <a:pt x="82" y="186"/>
                </a:lnTo>
                <a:lnTo>
                  <a:pt x="159" y="165"/>
                </a:lnTo>
                <a:lnTo>
                  <a:pt x="198" y="87"/>
                </a:lnTo>
                <a:lnTo>
                  <a:pt x="159" y="0"/>
                </a:lnTo>
                <a:lnTo>
                  <a:pt x="43" y="17"/>
                </a:lnTo>
                <a:lnTo>
                  <a:pt x="56" y="82"/>
                </a:lnTo>
                <a:lnTo>
                  <a:pt x="29" y="124"/>
                </a:lnTo>
                <a:lnTo>
                  <a:pt x="0" y="234"/>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95" name="Freeform 480"/>
          <p:cNvSpPr/>
          <p:nvPr/>
        </p:nvSpPr>
        <p:spPr bwMode="auto">
          <a:xfrm>
            <a:off x="1098261" y="3260904"/>
            <a:ext cx="274048" cy="251860"/>
          </a:xfrm>
          <a:custGeom>
            <a:avLst/>
            <a:gdLst>
              <a:gd name="T0" fmla="*/ 0 w 429"/>
              <a:gd name="T1" fmla="*/ 2 h 464"/>
              <a:gd name="T2" fmla="*/ 0 w 429"/>
              <a:gd name="T3" fmla="*/ 11 h 464"/>
              <a:gd name="T4" fmla="*/ 8 w 429"/>
              <a:gd name="T5" fmla="*/ 11 h 464"/>
              <a:gd name="T6" fmla="*/ 10 w 429"/>
              <a:gd name="T7" fmla="*/ 9 h 464"/>
              <a:gd name="T8" fmla="*/ 10 w 429"/>
              <a:gd name="T9" fmla="*/ 9 h 464"/>
              <a:gd name="T10" fmla="*/ 7 w 429"/>
              <a:gd name="T11" fmla="*/ 2 h 464"/>
              <a:gd name="T12" fmla="*/ 8 w 429"/>
              <a:gd name="T13" fmla="*/ 4 h 464"/>
              <a:gd name="T14" fmla="*/ 9 w 429"/>
              <a:gd name="T15" fmla="*/ 3 h 464"/>
              <a:gd name="T16" fmla="*/ 8 w 429"/>
              <a:gd name="T17" fmla="*/ 0 h 464"/>
              <a:gd name="T18" fmla="*/ 7 w 429"/>
              <a:gd name="T19" fmla="*/ 1 h 464"/>
              <a:gd name="T20" fmla="*/ 7 w 429"/>
              <a:gd name="T21" fmla="*/ 0 h 464"/>
              <a:gd name="T22" fmla="*/ 5 w 429"/>
              <a:gd name="T23" fmla="*/ 0 h 464"/>
              <a:gd name="T24" fmla="*/ 4 w 429"/>
              <a:gd name="T25" fmla="*/ 1 h 464"/>
              <a:gd name="T26" fmla="*/ 0 w 429"/>
              <a:gd name="T27" fmla="*/ 0 h 464"/>
              <a:gd name="T28" fmla="*/ 0 w 429"/>
              <a:gd name="T29" fmla="*/ 2 h 4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9"/>
              <a:gd name="T46" fmla="*/ 0 h 464"/>
              <a:gd name="T47" fmla="*/ 429 w 429"/>
              <a:gd name="T48" fmla="*/ 464 h 4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9" h="464">
                <a:moveTo>
                  <a:pt x="0" y="75"/>
                </a:moveTo>
                <a:lnTo>
                  <a:pt x="17" y="454"/>
                </a:lnTo>
                <a:lnTo>
                  <a:pt x="361" y="464"/>
                </a:lnTo>
                <a:lnTo>
                  <a:pt x="422" y="405"/>
                </a:lnTo>
                <a:lnTo>
                  <a:pt x="429" y="364"/>
                </a:lnTo>
                <a:lnTo>
                  <a:pt x="298" y="98"/>
                </a:lnTo>
                <a:lnTo>
                  <a:pt x="361" y="183"/>
                </a:lnTo>
                <a:lnTo>
                  <a:pt x="392" y="110"/>
                </a:lnTo>
                <a:lnTo>
                  <a:pt x="361" y="17"/>
                </a:lnTo>
                <a:lnTo>
                  <a:pt x="284" y="30"/>
                </a:lnTo>
                <a:lnTo>
                  <a:pt x="282" y="4"/>
                </a:lnTo>
                <a:lnTo>
                  <a:pt x="239" y="4"/>
                </a:lnTo>
                <a:lnTo>
                  <a:pt x="166" y="40"/>
                </a:lnTo>
                <a:lnTo>
                  <a:pt x="17" y="0"/>
                </a:lnTo>
                <a:lnTo>
                  <a:pt x="0" y="75"/>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96" name="Freeform 481"/>
          <p:cNvSpPr/>
          <p:nvPr/>
        </p:nvSpPr>
        <p:spPr bwMode="auto">
          <a:xfrm>
            <a:off x="370463" y="3631916"/>
            <a:ext cx="181951" cy="130663"/>
          </a:xfrm>
          <a:custGeom>
            <a:avLst/>
            <a:gdLst>
              <a:gd name="T0" fmla="*/ 0 w 285"/>
              <a:gd name="T1" fmla="*/ 5 h 242"/>
              <a:gd name="T2" fmla="*/ 1 w 285"/>
              <a:gd name="T3" fmla="*/ 5 h 242"/>
              <a:gd name="T4" fmla="*/ 2 w 285"/>
              <a:gd name="T5" fmla="*/ 6 h 242"/>
              <a:gd name="T6" fmla="*/ 2 w 285"/>
              <a:gd name="T7" fmla="*/ 4 h 242"/>
              <a:gd name="T8" fmla="*/ 5 w 285"/>
              <a:gd name="T9" fmla="*/ 4 h 242"/>
              <a:gd name="T10" fmla="*/ 5 w 285"/>
              <a:gd name="T11" fmla="*/ 4 h 242"/>
              <a:gd name="T12" fmla="*/ 7 w 285"/>
              <a:gd name="T13" fmla="*/ 3 h 242"/>
              <a:gd name="T14" fmla="*/ 5 w 285"/>
              <a:gd name="T15" fmla="*/ 1 h 242"/>
              <a:gd name="T16" fmla="*/ 5 w 285"/>
              <a:gd name="T17" fmla="*/ 0 h 242"/>
              <a:gd name="T18" fmla="*/ 1 w 285"/>
              <a:gd name="T19" fmla="*/ 2 h 242"/>
              <a:gd name="T20" fmla="*/ 0 w 285"/>
              <a:gd name="T21" fmla="*/ 5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5"/>
              <a:gd name="T34" fmla="*/ 0 h 242"/>
              <a:gd name="T35" fmla="*/ 285 w 285"/>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5" h="242">
                <a:moveTo>
                  <a:pt x="0" y="207"/>
                </a:moveTo>
                <a:lnTo>
                  <a:pt x="23" y="233"/>
                </a:lnTo>
                <a:lnTo>
                  <a:pt x="102" y="242"/>
                </a:lnTo>
                <a:lnTo>
                  <a:pt x="92" y="181"/>
                </a:lnTo>
                <a:lnTo>
                  <a:pt x="192" y="171"/>
                </a:lnTo>
                <a:lnTo>
                  <a:pt x="233" y="181"/>
                </a:lnTo>
                <a:lnTo>
                  <a:pt x="285" y="135"/>
                </a:lnTo>
                <a:lnTo>
                  <a:pt x="214" y="42"/>
                </a:lnTo>
                <a:lnTo>
                  <a:pt x="206" y="0"/>
                </a:lnTo>
                <a:lnTo>
                  <a:pt x="49" y="79"/>
                </a:lnTo>
                <a:lnTo>
                  <a:pt x="0" y="207"/>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97" name="Freeform 482"/>
          <p:cNvSpPr/>
          <p:nvPr/>
        </p:nvSpPr>
        <p:spPr bwMode="auto">
          <a:xfrm>
            <a:off x="1035367" y="4080204"/>
            <a:ext cx="287527" cy="232923"/>
          </a:xfrm>
          <a:custGeom>
            <a:avLst/>
            <a:gdLst>
              <a:gd name="T0" fmla="*/ 0 w 450"/>
              <a:gd name="T1" fmla="*/ 5 h 434"/>
              <a:gd name="T2" fmla="*/ 0 w 450"/>
              <a:gd name="T3" fmla="*/ 9 h 434"/>
              <a:gd name="T4" fmla="*/ 1 w 450"/>
              <a:gd name="T5" fmla="*/ 10 h 434"/>
              <a:gd name="T6" fmla="*/ 3 w 450"/>
              <a:gd name="T7" fmla="*/ 10 h 434"/>
              <a:gd name="T8" fmla="*/ 4 w 450"/>
              <a:gd name="T9" fmla="*/ 10 h 434"/>
              <a:gd name="T10" fmla="*/ 6 w 450"/>
              <a:gd name="T11" fmla="*/ 9 h 434"/>
              <a:gd name="T12" fmla="*/ 6 w 450"/>
              <a:gd name="T13" fmla="*/ 8 h 434"/>
              <a:gd name="T14" fmla="*/ 7 w 450"/>
              <a:gd name="T15" fmla="*/ 8 h 434"/>
              <a:gd name="T16" fmla="*/ 7 w 450"/>
              <a:gd name="T17" fmla="*/ 7 h 434"/>
              <a:gd name="T18" fmla="*/ 10 w 450"/>
              <a:gd name="T19" fmla="*/ 6 h 434"/>
              <a:gd name="T20" fmla="*/ 9 w 450"/>
              <a:gd name="T21" fmla="*/ 6 h 434"/>
              <a:gd name="T22" fmla="*/ 10 w 450"/>
              <a:gd name="T23" fmla="*/ 3 h 434"/>
              <a:gd name="T24" fmla="*/ 10 w 450"/>
              <a:gd name="T25" fmla="*/ 1 h 434"/>
              <a:gd name="T26" fmla="*/ 8 w 450"/>
              <a:gd name="T27" fmla="*/ 0 h 434"/>
              <a:gd name="T28" fmla="*/ 8 w 450"/>
              <a:gd name="T29" fmla="*/ 0 h 434"/>
              <a:gd name="T30" fmla="*/ 6 w 450"/>
              <a:gd name="T31" fmla="*/ 1 h 434"/>
              <a:gd name="T32" fmla="*/ 6 w 450"/>
              <a:gd name="T33" fmla="*/ 3 h 434"/>
              <a:gd name="T34" fmla="*/ 7 w 450"/>
              <a:gd name="T35" fmla="*/ 4 h 434"/>
              <a:gd name="T36" fmla="*/ 7 w 450"/>
              <a:gd name="T37" fmla="*/ 5 h 434"/>
              <a:gd name="T38" fmla="*/ 2 w 450"/>
              <a:gd name="T39" fmla="*/ 3 h 434"/>
              <a:gd name="T40" fmla="*/ 2 w 450"/>
              <a:gd name="T41" fmla="*/ 5 h 434"/>
              <a:gd name="T42" fmla="*/ 0 w 450"/>
              <a:gd name="T43" fmla="*/ 5 h 4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50"/>
              <a:gd name="T67" fmla="*/ 0 h 434"/>
              <a:gd name="T68" fmla="*/ 450 w 450"/>
              <a:gd name="T69" fmla="*/ 434 h 4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50" h="434">
                <a:moveTo>
                  <a:pt x="0" y="212"/>
                </a:moveTo>
                <a:lnTo>
                  <a:pt x="0" y="379"/>
                </a:lnTo>
                <a:lnTo>
                  <a:pt x="47" y="419"/>
                </a:lnTo>
                <a:lnTo>
                  <a:pt x="121" y="433"/>
                </a:lnTo>
                <a:lnTo>
                  <a:pt x="187" y="434"/>
                </a:lnTo>
                <a:lnTo>
                  <a:pt x="254" y="375"/>
                </a:lnTo>
                <a:lnTo>
                  <a:pt x="256" y="348"/>
                </a:lnTo>
                <a:lnTo>
                  <a:pt x="317" y="334"/>
                </a:lnTo>
                <a:lnTo>
                  <a:pt x="309" y="310"/>
                </a:lnTo>
                <a:lnTo>
                  <a:pt x="428" y="265"/>
                </a:lnTo>
                <a:lnTo>
                  <a:pt x="412" y="245"/>
                </a:lnTo>
                <a:lnTo>
                  <a:pt x="450" y="114"/>
                </a:lnTo>
                <a:lnTo>
                  <a:pt x="422" y="56"/>
                </a:lnTo>
                <a:lnTo>
                  <a:pt x="350" y="15"/>
                </a:lnTo>
                <a:lnTo>
                  <a:pt x="329" y="0"/>
                </a:lnTo>
                <a:lnTo>
                  <a:pt x="260" y="42"/>
                </a:lnTo>
                <a:lnTo>
                  <a:pt x="254" y="156"/>
                </a:lnTo>
                <a:lnTo>
                  <a:pt x="298" y="177"/>
                </a:lnTo>
                <a:lnTo>
                  <a:pt x="300" y="225"/>
                </a:lnTo>
                <a:lnTo>
                  <a:pt x="81" y="122"/>
                </a:lnTo>
                <a:lnTo>
                  <a:pt x="86" y="212"/>
                </a:lnTo>
                <a:lnTo>
                  <a:pt x="0" y="212"/>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98" name="Freeform 483"/>
          <p:cNvSpPr/>
          <p:nvPr/>
        </p:nvSpPr>
        <p:spPr bwMode="auto">
          <a:xfrm>
            <a:off x="900590" y="4353609"/>
            <a:ext cx="399841" cy="314351"/>
          </a:xfrm>
          <a:custGeom>
            <a:avLst/>
            <a:gdLst>
              <a:gd name="T0" fmla="*/ 0 w 624"/>
              <a:gd name="T1" fmla="*/ 7 h 583"/>
              <a:gd name="T2" fmla="*/ 1 w 624"/>
              <a:gd name="T3" fmla="*/ 7 h 583"/>
              <a:gd name="T4" fmla="*/ 1 w 624"/>
              <a:gd name="T5" fmla="*/ 7 h 583"/>
              <a:gd name="T6" fmla="*/ 2 w 624"/>
              <a:gd name="T7" fmla="*/ 7 h 583"/>
              <a:gd name="T8" fmla="*/ 3 w 624"/>
              <a:gd name="T9" fmla="*/ 7 h 583"/>
              <a:gd name="T10" fmla="*/ 3 w 624"/>
              <a:gd name="T11" fmla="*/ 3 h 583"/>
              <a:gd name="T12" fmla="*/ 4 w 624"/>
              <a:gd name="T13" fmla="*/ 4 h 583"/>
              <a:gd name="T14" fmla="*/ 4 w 624"/>
              <a:gd name="T15" fmla="*/ 5 h 583"/>
              <a:gd name="T16" fmla="*/ 5 w 624"/>
              <a:gd name="T17" fmla="*/ 5 h 583"/>
              <a:gd name="T18" fmla="*/ 6 w 624"/>
              <a:gd name="T19" fmla="*/ 4 h 583"/>
              <a:gd name="T20" fmla="*/ 8 w 624"/>
              <a:gd name="T21" fmla="*/ 4 h 583"/>
              <a:gd name="T22" fmla="*/ 11 w 624"/>
              <a:gd name="T23" fmla="*/ 0 h 583"/>
              <a:gd name="T24" fmla="*/ 13 w 624"/>
              <a:gd name="T25" fmla="*/ 1 h 583"/>
              <a:gd name="T26" fmla="*/ 14 w 624"/>
              <a:gd name="T27" fmla="*/ 4 h 583"/>
              <a:gd name="T28" fmla="*/ 13 w 624"/>
              <a:gd name="T29" fmla="*/ 5 h 583"/>
              <a:gd name="T30" fmla="*/ 13 w 624"/>
              <a:gd name="T31" fmla="*/ 5 h 583"/>
              <a:gd name="T32" fmla="*/ 14 w 624"/>
              <a:gd name="T33" fmla="*/ 5 h 583"/>
              <a:gd name="T34" fmla="*/ 15 w 624"/>
              <a:gd name="T35" fmla="*/ 5 h 583"/>
              <a:gd name="T36" fmla="*/ 14 w 624"/>
              <a:gd name="T37" fmla="*/ 7 h 583"/>
              <a:gd name="T38" fmla="*/ 12 w 624"/>
              <a:gd name="T39" fmla="*/ 10 h 583"/>
              <a:gd name="T40" fmla="*/ 9 w 624"/>
              <a:gd name="T41" fmla="*/ 13 h 583"/>
              <a:gd name="T42" fmla="*/ 7 w 624"/>
              <a:gd name="T43" fmla="*/ 13 h 583"/>
              <a:gd name="T44" fmla="*/ 2 w 624"/>
              <a:gd name="T45" fmla="*/ 13 h 583"/>
              <a:gd name="T46" fmla="*/ 1 w 624"/>
              <a:gd name="T47" fmla="*/ 12 h 583"/>
              <a:gd name="T48" fmla="*/ 1 w 624"/>
              <a:gd name="T49" fmla="*/ 11 h 583"/>
              <a:gd name="T50" fmla="*/ 0 w 624"/>
              <a:gd name="T51" fmla="*/ 7 h 5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4"/>
              <a:gd name="T79" fmla="*/ 0 h 583"/>
              <a:gd name="T80" fmla="*/ 624 w 624"/>
              <a:gd name="T81" fmla="*/ 583 h 5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4" h="583">
                <a:moveTo>
                  <a:pt x="0" y="308"/>
                </a:moveTo>
                <a:lnTo>
                  <a:pt x="22" y="286"/>
                </a:lnTo>
                <a:lnTo>
                  <a:pt x="48" y="326"/>
                </a:lnTo>
                <a:lnTo>
                  <a:pt x="98" y="326"/>
                </a:lnTo>
                <a:lnTo>
                  <a:pt x="131" y="298"/>
                </a:lnTo>
                <a:lnTo>
                  <a:pt x="131" y="117"/>
                </a:lnTo>
                <a:lnTo>
                  <a:pt x="165" y="163"/>
                </a:lnTo>
                <a:lnTo>
                  <a:pt x="163" y="213"/>
                </a:lnTo>
                <a:lnTo>
                  <a:pt x="217" y="211"/>
                </a:lnTo>
                <a:lnTo>
                  <a:pt x="262" y="156"/>
                </a:lnTo>
                <a:lnTo>
                  <a:pt x="347" y="156"/>
                </a:lnTo>
                <a:lnTo>
                  <a:pt x="489" y="0"/>
                </a:lnTo>
                <a:lnTo>
                  <a:pt x="577" y="23"/>
                </a:lnTo>
                <a:lnTo>
                  <a:pt x="593" y="167"/>
                </a:lnTo>
                <a:lnTo>
                  <a:pt x="551" y="207"/>
                </a:lnTo>
                <a:lnTo>
                  <a:pt x="576" y="239"/>
                </a:lnTo>
                <a:lnTo>
                  <a:pt x="597" y="213"/>
                </a:lnTo>
                <a:lnTo>
                  <a:pt x="624" y="213"/>
                </a:lnTo>
                <a:lnTo>
                  <a:pt x="608" y="298"/>
                </a:lnTo>
                <a:lnTo>
                  <a:pt x="521" y="429"/>
                </a:lnTo>
                <a:lnTo>
                  <a:pt x="404" y="543"/>
                </a:lnTo>
                <a:lnTo>
                  <a:pt x="319" y="581"/>
                </a:lnTo>
                <a:lnTo>
                  <a:pt x="75" y="583"/>
                </a:lnTo>
                <a:lnTo>
                  <a:pt x="53" y="517"/>
                </a:lnTo>
                <a:lnTo>
                  <a:pt x="65" y="468"/>
                </a:lnTo>
                <a:lnTo>
                  <a:pt x="0" y="308"/>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299" name="Freeform 484"/>
          <p:cNvSpPr/>
          <p:nvPr/>
        </p:nvSpPr>
        <p:spPr bwMode="auto">
          <a:xfrm>
            <a:off x="1156665" y="4536366"/>
            <a:ext cx="56157" cy="56810"/>
          </a:xfrm>
          <a:custGeom>
            <a:avLst/>
            <a:gdLst>
              <a:gd name="T0" fmla="*/ 0 w 86"/>
              <a:gd name="T1" fmla="*/ 1 h 106"/>
              <a:gd name="T2" fmla="*/ 1 w 86"/>
              <a:gd name="T3" fmla="*/ 2 h 106"/>
              <a:gd name="T4" fmla="*/ 2 w 86"/>
              <a:gd name="T5" fmla="*/ 1 h 106"/>
              <a:gd name="T6" fmla="*/ 1 w 86"/>
              <a:gd name="T7" fmla="*/ 0 h 106"/>
              <a:gd name="T8" fmla="*/ 0 w 86"/>
              <a:gd name="T9" fmla="*/ 1 h 106"/>
              <a:gd name="T10" fmla="*/ 0 60000 65536"/>
              <a:gd name="T11" fmla="*/ 0 60000 65536"/>
              <a:gd name="T12" fmla="*/ 0 60000 65536"/>
              <a:gd name="T13" fmla="*/ 0 60000 65536"/>
              <a:gd name="T14" fmla="*/ 0 60000 65536"/>
              <a:gd name="T15" fmla="*/ 0 w 86"/>
              <a:gd name="T16" fmla="*/ 0 h 106"/>
              <a:gd name="T17" fmla="*/ 86 w 86"/>
              <a:gd name="T18" fmla="*/ 106 h 106"/>
            </a:gdLst>
            <a:ahLst/>
            <a:cxnLst>
              <a:cxn ang="T10">
                <a:pos x="T0" y="T1"/>
              </a:cxn>
              <a:cxn ang="T11">
                <a:pos x="T2" y="T3"/>
              </a:cxn>
              <a:cxn ang="T12">
                <a:pos x="T4" y="T5"/>
              </a:cxn>
              <a:cxn ang="T13">
                <a:pos x="T6" y="T7"/>
              </a:cxn>
              <a:cxn ang="T14">
                <a:pos x="T8" y="T9"/>
              </a:cxn>
            </a:cxnLst>
            <a:rect l="T15" t="T16" r="T17" b="T18"/>
            <a:pathLst>
              <a:path w="86" h="106">
                <a:moveTo>
                  <a:pt x="0" y="52"/>
                </a:moveTo>
                <a:lnTo>
                  <a:pt x="33" y="106"/>
                </a:lnTo>
                <a:lnTo>
                  <a:pt x="86" y="52"/>
                </a:lnTo>
                <a:lnTo>
                  <a:pt x="61" y="0"/>
                </a:lnTo>
                <a:lnTo>
                  <a:pt x="0" y="52"/>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300" name="Freeform 485"/>
          <p:cNvSpPr/>
          <p:nvPr/>
        </p:nvSpPr>
        <p:spPr bwMode="auto">
          <a:xfrm>
            <a:off x="1066813" y="2690702"/>
            <a:ext cx="193181" cy="145814"/>
          </a:xfrm>
          <a:custGeom>
            <a:avLst/>
            <a:gdLst>
              <a:gd name="T0" fmla="*/ 2 w 302"/>
              <a:gd name="T1" fmla="*/ 0 h 272"/>
              <a:gd name="T2" fmla="*/ 3 w 302"/>
              <a:gd name="T3" fmla="*/ 0 h 272"/>
              <a:gd name="T4" fmla="*/ 3 w 302"/>
              <a:gd name="T5" fmla="*/ 1 h 272"/>
              <a:gd name="T6" fmla="*/ 4 w 302"/>
              <a:gd name="T7" fmla="*/ 1 h 272"/>
              <a:gd name="T8" fmla="*/ 5 w 302"/>
              <a:gd name="T9" fmla="*/ 1 h 272"/>
              <a:gd name="T10" fmla="*/ 6 w 302"/>
              <a:gd name="T11" fmla="*/ 1 h 272"/>
              <a:gd name="T12" fmla="*/ 6 w 302"/>
              <a:gd name="T13" fmla="*/ 3 h 272"/>
              <a:gd name="T14" fmla="*/ 6 w 302"/>
              <a:gd name="T15" fmla="*/ 3 h 272"/>
              <a:gd name="T16" fmla="*/ 7 w 302"/>
              <a:gd name="T17" fmla="*/ 3 h 272"/>
              <a:gd name="T18" fmla="*/ 7 w 302"/>
              <a:gd name="T19" fmla="*/ 3 h 272"/>
              <a:gd name="T20" fmla="*/ 7 w 302"/>
              <a:gd name="T21" fmla="*/ 4 h 272"/>
              <a:gd name="T22" fmla="*/ 7 w 302"/>
              <a:gd name="T23" fmla="*/ 4 h 272"/>
              <a:gd name="T24" fmla="*/ 6 w 302"/>
              <a:gd name="T25" fmla="*/ 4 h 272"/>
              <a:gd name="T26" fmla="*/ 6 w 302"/>
              <a:gd name="T27" fmla="*/ 4 h 272"/>
              <a:gd name="T28" fmla="*/ 6 w 302"/>
              <a:gd name="T29" fmla="*/ 5 h 272"/>
              <a:gd name="T30" fmla="*/ 7 w 302"/>
              <a:gd name="T31" fmla="*/ 5 h 272"/>
              <a:gd name="T32" fmla="*/ 6 w 302"/>
              <a:gd name="T33" fmla="*/ 5 h 272"/>
              <a:gd name="T34" fmla="*/ 6 w 302"/>
              <a:gd name="T35" fmla="*/ 5 h 272"/>
              <a:gd name="T36" fmla="*/ 6 w 302"/>
              <a:gd name="T37" fmla="*/ 5 h 272"/>
              <a:gd name="T38" fmla="*/ 5 w 302"/>
              <a:gd name="T39" fmla="*/ 6 h 272"/>
              <a:gd name="T40" fmla="*/ 5 w 302"/>
              <a:gd name="T41" fmla="*/ 6 h 272"/>
              <a:gd name="T42" fmla="*/ 5 w 302"/>
              <a:gd name="T43" fmla="*/ 6 h 272"/>
              <a:gd name="T44" fmla="*/ 5 w 302"/>
              <a:gd name="T45" fmla="*/ 6 h 272"/>
              <a:gd name="T46" fmla="*/ 4 w 302"/>
              <a:gd name="T47" fmla="*/ 6 h 272"/>
              <a:gd name="T48" fmla="*/ 4 w 302"/>
              <a:gd name="T49" fmla="*/ 6 h 272"/>
              <a:gd name="T50" fmla="*/ 3 w 302"/>
              <a:gd name="T51" fmla="*/ 6 h 272"/>
              <a:gd name="T52" fmla="*/ 2 w 302"/>
              <a:gd name="T53" fmla="*/ 5 h 272"/>
              <a:gd name="T54" fmla="*/ 1 w 302"/>
              <a:gd name="T55" fmla="*/ 5 h 272"/>
              <a:gd name="T56" fmla="*/ 1 w 302"/>
              <a:gd name="T57" fmla="*/ 5 h 272"/>
              <a:gd name="T58" fmla="*/ 0 w 302"/>
              <a:gd name="T59" fmla="*/ 6 h 272"/>
              <a:gd name="T60" fmla="*/ 0 w 302"/>
              <a:gd name="T61" fmla="*/ 5 h 272"/>
              <a:gd name="T62" fmla="*/ 1 w 302"/>
              <a:gd name="T63" fmla="*/ 4 h 272"/>
              <a:gd name="T64" fmla="*/ 0 w 302"/>
              <a:gd name="T65" fmla="*/ 3 h 272"/>
              <a:gd name="T66" fmla="*/ 1 w 302"/>
              <a:gd name="T67" fmla="*/ 3 h 272"/>
              <a:gd name="T68" fmla="*/ 1 w 302"/>
              <a:gd name="T69" fmla="*/ 2 h 272"/>
              <a:gd name="T70" fmla="*/ 1 w 302"/>
              <a:gd name="T71" fmla="*/ 2 h 272"/>
              <a:gd name="T72" fmla="*/ 1 w 302"/>
              <a:gd name="T73" fmla="*/ 2 h 272"/>
              <a:gd name="T74" fmla="*/ 1 w 302"/>
              <a:gd name="T75" fmla="*/ 1 h 272"/>
              <a:gd name="T76" fmla="*/ 1 w 302"/>
              <a:gd name="T77" fmla="*/ 1 h 272"/>
              <a:gd name="T78" fmla="*/ 2 w 302"/>
              <a:gd name="T79" fmla="*/ 0 h 272"/>
              <a:gd name="T80" fmla="*/ 2 w 302"/>
              <a:gd name="T81" fmla="*/ 0 h 27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2"/>
              <a:gd name="T124" fmla="*/ 0 h 272"/>
              <a:gd name="T125" fmla="*/ 302 w 302"/>
              <a:gd name="T126" fmla="*/ 272 h 27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2" h="272">
                <a:moveTo>
                  <a:pt x="96" y="0"/>
                </a:moveTo>
                <a:lnTo>
                  <a:pt x="125" y="5"/>
                </a:lnTo>
                <a:lnTo>
                  <a:pt x="147" y="25"/>
                </a:lnTo>
                <a:lnTo>
                  <a:pt x="189" y="25"/>
                </a:lnTo>
                <a:lnTo>
                  <a:pt x="232" y="31"/>
                </a:lnTo>
                <a:lnTo>
                  <a:pt x="254" y="65"/>
                </a:lnTo>
                <a:lnTo>
                  <a:pt x="270" y="109"/>
                </a:lnTo>
                <a:lnTo>
                  <a:pt x="274" y="127"/>
                </a:lnTo>
                <a:lnTo>
                  <a:pt x="293" y="142"/>
                </a:lnTo>
                <a:lnTo>
                  <a:pt x="302" y="154"/>
                </a:lnTo>
                <a:lnTo>
                  <a:pt x="302" y="172"/>
                </a:lnTo>
                <a:lnTo>
                  <a:pt x="284" y="172"/>
                </a:lnTo>
                <a:lnTo>
                  <a:pt x="260" y="172"/>
                </a:lnTo>
                <a:lnTo>
                  <a:pt x="270" y="189"/>
                </a:lnTo>
                <a:lnTo>
                  <a:pt x="278" y="200"/>
                </a:lnTo>
                <a:lnTo>
                  <a:pt x="284" y="223"/>
                </a:lnTo>
                <a:lnTo>
                  <a:pt x="270" y="234"/>
                </a:lnTo>
                <a:lnTo>
                  <a:pt x="248" y="234"/>
                </a:lnTo>
                <a:lnTo>
                  <a:pt x="246" y="234"/>
                </a:lnTo>
                <a:lnTo>
                  <a:pt x="232" y="245"/>
                </a:lnTo>
                <a:lnTo>
                  <a:pt x="232" y="268"/>
                </a:lnTo>
                <a:lnTo>
                  <a:pt x="215" y="272"/>
                </a:lnTo>
                <a:lnTo>
                  <a:pt x="200" y="261"/>
                </a:lnTo>
                <a:lnTo>
                  <a:pt x="176" y="255"/>
                </a:lnTo>
                <a:lnTo>
                  <a:pt x="155" y="245"/>
                </a:lnTo>
                <a:lnTo>
                  <a:pt x="135" y="250"/>
                </a:lnTo>
                <a:lnTo>
                  <a:pt x="73" y="223"/>
                </a:lnTo>
                <a:lnTo>
                  <a:pt x="47" y="227"/>
                </a:lnTo>
                <a:lnTo>
                  <a:pt x="26" y="223"/>
                </a:lnTo>
                <a:lnTo>
                  <a:pt x="12" y="245"/>
                </a:lnTo>
                <a:lnTo>
                  <a:pt x="0" y="199"/>
                </a:lnTo>
                <a:lnTo>
                  <a:pt x="28" y="169"/>
                </a:lnTo>
                <a:lnTo>
                  <a:pt x="8" y="109"/>
                </a:lnTo>
                <a:lnTo>
                  <a:pt x="26" y="117"/>
                </a:lnTo>
                <a:lnTo>
                  <a:pt x="29" y="104"/>
                </a:lnTo>
                <a:lnTo>
                  <a:pt x="34" y="82"/>
                </a:lnTo>
                <a:lnTo>
                  <a:pt x="42" y="71"/>
                </a:lnTo>
                <a:lnTo>
                  <a:pt x="47" y="46"/>
                </a:lnTo>
                <a:lnTo>
                  <a:pt x="68" y="21"/>
                </a:lnTo>
                <a:lnTo>
                  <a:pt x="82" y="0"/>
                </a:lnTo>
                <a:lnTo>
                  <a:pt x="96" y="0"/>
                </a:lnTo>
                <a:close/>
              </a:path>
            </a:pathLst>
          </a:custGeom>
          <a:solidFill>
            <a:srgbClr val="256885"/>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301" name="Freeform 486"/>
          <p:cNvSpPr/>
          <p:nvPr/>
        </p:nvSpPr>
        <p:spPr bwMode="auto">
          <a:xfrm>
            <a:off x="1037614" y="2762789"/>
            <a:ext cx="431289" cy="242391"/>
          </a:xfrm>
          <a:custGeom>
            <a:avLst/>
            <a:gdLst>
              <a:gd name="T0" fmla="*/ 8 w 671"/>
              <a:gd name="T1" fmla="*/ 0 h 446"/>
              <a:gd name="T2" fmla="*/ 9 w 671"/>
              <a:gd name="T3" fmla="*/ 0 h 446"/>
              <a:gd name="T4" fmla="*/ 10 w 671"/>
              <a:gd name="T5" fmla="*/ 1 h 446"/>
              <a:gd name="T6" fmla="*/ 10 w 671"/>
              <a:gd name="T7" fmla="*/ 1 h 446"/>
              <a:gd name="T8" fmla="*/ 11 w 671"/>
              <a:gd name="T9" fmla="*/ 2 h 446"/>
              <a:gd name="T10" fmla="*/ 13 w 671"/>
              <a:gd name="T11" fmla="*/ 3 h 446"/>
              <a:gd name="T12" fmla="*/ 14 w 671"/>
              <a:gd name="T13" fmla="*/ 3 h 446"/>
              <a:gd name="T14" fmla="*/ 15 w 671"/>
              <a:gd name="T15" fmla="*/ 4 h 446"/>
              <a:gd name="T16" fmla="*/ 15 w 671"/>
              <a:gd name="T17" fmla="*/ 6 h 446"/>
              <a:gd name="T18" fmla="*/ 13 w 671"/>
              <a:gd name="T19" fmla="*/ 7 h 446"/>
              <a:gd name="T20" fmla="*/ 11 w 671"/>
              <a:gd name="T21" fmla="*/ 9 h 446"/>
              <a:gd name="T22" fmla="*/ 11 w 671"/>
              <a:gd name="T23" fmla="*/ 9 h 446"/>
              <a:gd name="T24" fmla="*/ 11 w 671"/>
              <a:gd name="T25" fmla="*/ 11 h 446"/>
              <a:gd name="T26" fmla="*/ 10 w 671"/>
              <a:gd name="T27" fmla="*/ 9 h 446"/>
              <a:gd name="T28" fmla="*/ 9 w 671"/>
              <a:gd name="T29" fmla="*/ 8 h 446"/>
              <a:gd name="T30" fmla="*/ 9 w 671"/>
              <a:gd name="T31" fmla="*/ 7 h 446"/>
              <a:gd name="T32" fmla="*/ 7 w 671"/>
              <a:gd name="T33" fmla="*/ 9 h 446"/>
              <a:gd name="T34" fmla="*/ 6 w 671"/>
              <a:gd name="T35" fmla="*/ 8 h 446"/>
              <a:gd name="T36" fmla="*/ 7 w 671"/>
              <a:gd name="T37" fmla="*/ 8 h 446"/>
              <a:gd name="T38" fmla="*/ 7 w 671"/>
              <a:gd name="T39" fmla="*/ 7 h 446"/>
              <a:gd name="T40" fmla="*/ 6 w 671"/>
              <a:gd name="T41" fmla="*/ 6 h 446"/>
              <a:gd name="T42" fmla="*/ 5 w 671"/>
              <a:gd name="T43" fmla="*/ 5 h 446"/>
              <a:gd name="T44" fmla="*/ 2 w 671"/>
              <a:gd name="T45" fmla="*/ 6 h 446"/>
              <a:gd name="T46" fmla="*/ 1 w 671"/>
              <a:gd name="T47" fmla="*/ 6 h 446"/>
              <a:gd name="T48" fmla="*/ 0 w 671"/>
              <a:gd name="T49" fmla="*/ 4 h 446"/>
              <a:gd name="T50" fmla="*/ 2 w 671"/>
              <a:gd name="T51" fmla="*/ 2 h 446"/>
              <a:gd name="T52" fmla="*/ 1 w 671"/>
              <a:gd name="T53" fmla="*/ 1 h 446"/>
              <a:gd name="T54" fmla="*/ 2 w 671"/>
              <a:gd name="T55" fmla="*/ 1 h 446"/>
              <a:gd name="T56" fmla="*/ 3 w 671"/>
              <a:gd name="T57" fmla="*/ 1 h 446"/>
              <a:gd name="T58" fmla="*/ 5 w 671"/>
              <a:gd name="T59" fmla="*/ 1 h 446"/>
              <a:gd name="T60" fmla="*/ 6 w 671"/>
              <a:gd name="T61" fmla="*/ 1 h 446"/>
              <a:gd name="T62" fmla="*/ 7 w 671"/>
              <a:gd name="T63" fmla="*/ 2 h 446"/>
              <a:gd name="T64" fmla="*/ 7 w 671"/>
              <a:gd name="T65" fmla="*/ 1 h 446"/>
              <a:gd name="T66" fmla="*/ 7 w 671"/>
              <a:gd name="T67" fmla="*/ 1 h 4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71"/>
              <a:gd name="T103" fmla="*/ 0 h 446"/>
              <a:gd name="T104" fmla="*/ 671 w 671"/>
              <a:gd name="T105" fmla="*/ 446 h 4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71" h="446">
                <a:moveTo>
                  <a:pt x="334" y="20"/>
                </a:moveTo>
                <a:lnTo>
                  <a:pt x="344" y="17"/>
                </a:lnTo>
                <a:lnTo>
                  <a:pt x="362" y="4"/>
                </a:lnTo>
                <a:lnTo>
                  <a:pt x="379" y="0"/>
                </a:lnTo>
                <a:lnTo>
                  <a:pt x="406" y="4"/>
                </a:lnTo>
                <a:lnTo>
                  <a:pt x="418" y="27"/>
                </a:lnTo>
                <a:lnTo>
                  <a:pt x="424" y="54"/>
                </a:lnTo>
                <a:lnTo>
                  <a:pt x="435" y="63"/>
                </a:lnTo>
                <a:lnTo>
                  <a:pt x="448" y="58"/>
                </a:lnTo>
                <a:lnTo>
                  <a:pt x="481" y="95"/>
                </a:lnTo>
                <a:lnTo>
                  <a:pt x="498" y="124"/>
                </a:lnTo>
                <a:lnTo>
                  <a:pt x="542" y="145"/>
                </a:lnTo>
                <a:lnTo>
                  <a:pt x="574" y="150"/>
                </a:lnTo>
                <a:lnTo>
                  <a:pt x="587" y="145"/>
                </a:lnTo>
                <a:lnTo>
                  <a:pt x="617" y="160"/>
                </a:lnTo>
                <a:lnTo>
                  <a:pt x="650" y="165"/>
                </a:lnTo>
                <a:lnTo>
                  <a:pt x="671" y="233"/>
                </a:lnTo>
                <a:lnTo>
                  <a:pt x="638" y="242"/>
                </a:lnTo>
                <a:lnTo>
                  <a:pt x="631" y="276"/>
                </a:lnTo>
                <a:lnTo>
                  <a:pt x="579" y="311"/>
                </a:lnTo>
                <a:lnTo>
                  <a:pt x="500" y="334"/>
                </a:lnTo>
                <a:lnTo>
                  <a:pt x="491" y="366"/>
                </a:lnTo>
                <a:lnTo>
                  <a:pt x="462" y="352"/>
                </a:lnTo>
                <a:lnTo>
                  <a:pt x="493" y="395"/>
                </a:lnTo>
                <a:lnTo>
                  <a:pt x="540" y="400"/>
                </a:lnTo>
                <a:lnTo>
                  <a:pt x="453" y="446"/>
                </a:lnTo>
                <a:lnTo>
                  <a:pt x="400" y="396"/>
                </a:lnTo>
                <a:lnTo>
                  <a:pt x="444" y="358"/>
                </a:lnTo>
                <a:lnTo>
                  <a:pt x="400" y="349"/>
                </a:lnTo>
                <a:lnTo>
                  <a:pt x="376" y="349"/>
                </a:lnTo>
                <a:lnTo>
                  <a:pt x="383" y="315"/>
                </a:lnTo>
                <a:lnTo>
                  <a:pt x="374" y="320"/>
                </a:lnTo>
                <a:lnTo>
                  <a:pt x="310" y="338"/>
                </a:lnTo>
                <a:lnTo>
                  <a:pt x="289" y="396"/>
                </a:lnTo>
                <a:lnTo>
                  <a:pt x="244" y="394"/>
                </a:lnTo>
                <a:lnTo>
                  <a:pt x="254" y="352"/>
                </a:lnTo>
                <a:lnTo>
                  <a:pt x="255" y="334"/>
                </a:lnTo>
                <a:lnTo>
                  <a:pt x="283" y="325"/>
                </a:lnTo>
                <a:lnTo>
                  <a:pt x="295" y="312"/>
                </a:lnTo>
                <a:lnTo>
                  <a:pt x="298" y="302"/>
                </a:lnTo>
                <a:lnTo>
                  <a:pt x="283" y="296"/>
                </a:lnTo>
                <a:lnTo>
                  <a:pt x="262" y="253"/>
                </a:lnTo>
                <a:lnTo>
                  <a:pt x="236" y="227"/>
                </a:lnTo>
                <a:lnTo>
                  <a:pt x="203" y="227"/>
                </a:lnTo>
                <a:lnTo>
                  <a:pt x="162" y="239"/>
                </a:lnTo>
                <a:lnTo>
                  <a:pt x="100" y="242"/>
                </a:lnTo>
                <a:lnTo>
                  <a:pt x="72" y="250"/>
                </a:lnTo>
                <a:lnTo>
                  <a:pt x="24" y="250"/>
                </a:lnTo>
                <a:lnTo>
                  <a:pt x="0" y="224"/>
                </a:lnTo>
                <a:lnTo>
                  <a:pt x="16" y="185"/>
                </a:lnTo>
                <a:lnTo>
                  <a:pt x="41" y="143"/>
                </a:lnTo>
                <a:lnTo>
                  <a:pt x="73" y="99"/>
                </a:lnTo>
                <a:lnTo>
                  <a:pt x="56" y="47"/>
                </a:lnTo>
                <a:lnTo>
                  <a:pt x="57" y="38"/>
                </a:lnTo>
                <a:lnTo>
                  <a:pt x="70" y="27"/>
                </a:lnTo>
                <a:lnTo>
                  <a:pt x="91" y="31"/>
                </a:lnTo>
                <a:lnTo>
                  <a:pt x="117" y="27"/>
                </a:lnTo>
                <a:lnTo>
                  <a:pt x="143" y="39"/>
                </a:lnTo>
                <a:lnTo>
                  <a:pt x="177" y="54"/>
                </a:lnTo>
                <a:lnTo>
                  <a:pt x="199" y="47"/>
                </a:lnTo>
                <a:lnTo>
                  <a:pt x="220" y="59"/>
                </a:lnTo>
                <a:lnTo>
                  <a:pt x="244" y="65"/>
                </a:lnTo>
                <a:lnTo>
                  <a:pt x="259" y="76"/>
                </a:lnTo>
                <a:lnTo>
                  <a:pt x="276" y="72"/>
                </a:lnTo>
                <a:lnTo>
                  <a:pt x="279" y="49"/>
                </a:lnTo>
                <a:lnTo>
                  <a:pt x="290" y="38"/>
                </a:lnTo>
                <a:lnTo>
                  <a:pt x="314" y="38"/>
                </a:lnTo>
                <a:lnTo>
                  <a:pt x="322" y="31"/>
                </a:lnTo>
                <a:lnTo>
                  <a:pt x="334" y="20"/>
                </a:lnTo>
                <a:close/>
              </a:path>
            </a:pathLst>
          </a:custGeom>
          <a:solidFill>
            <a:srgbClr val="256885"/>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302" name="Freeform 487"/>
          <p:cNvSpPr/>
          <p:nvPr/>
        </p:nvSpPr>
        <p:spPr bwMode="auto">
          <a:xfrm>
            <a:off x="1147681" y="2890717"/>
            <a:ext cx="83113" cy="89004"/>
          </a:xfrm>
          <a:custGeom>
            <a:avLst/>
            <a:gdLst>
              <a:gd name="T0" fmla="*/ 1 w 129"/>
              <a:gd name="T1" fmla="*/ 1 h 165"/>
              <a:gd name="T2" fmla="*/ 1 w 129"/>
              <a:gd name="T3" fmla="*/ 2 h 165"/>
              <a:gd name="T4" fmla="*/ 1 w 129"/>
              <a:gd name="T5" fmla="*/ 2 h 165"/>
              <a:gd name="T6" fmla="*/ 1 w 129"/>
              <a:gd name="T7" fmla="*/ 4 h 165"/>
              <a:gd name="T8" fmla="*/ 2 w 129"/>
              <a:gd name="T9" fmla="*/ 4 h 165"/>
              <a:gd name="T10" fmla="*/ 2 w 129"/>
              <a:gd name="T11" fmla="*/ 3 h 165"/>
              <a:gd name="T12" fmla="*/ 2 w 129"/>
              <a:gd name="T13" fmla="*/ 3 h 165"/>
              <a:gd name="T14" fmla="*/ 3 w 129"/>
              <a:gd name="T15" fmla="*/ 2 h 165"/>
              <a:gd name="T16" fmla="*/ 3 w 129"/>
              <a:gd name="T17" fmla="*/ 2 h 165"/>
              <a:gd name="T18" fmla="*/ 3 w 129"/>
              <a:gd name="T19" fmla="*/ 2 h 165"/>
              <a:gd name="T20" fmla="*/ 2 w 129"/>
              <a:gd name="T21" fmla="*/ 1 h 165"/>
              <a:gd name="T22" fmla="*/ 1 w 129"/>
              <a:gd name="T23" fmla="*/ 0 h 165"/>
              <a:gd name="T24" fmla="*/ 1 w 129"/>
              <a:gd name="T25" fmla="*/ 0 h 165"/>
              <a:gd name="T26" fmla="*/ 0 w 129"/>
              <a:gd name="T27" fmla="*/ 0 h 165"/>
              <a:gd name="T28" fmla="*/ 1 w 129"/>
              <a:gd name="T29" fmla="*/ 1 h 1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9"/>
              <a:gd name="T46" fmla="*/ 0 h 165"/>
              <a:gd name="T47" fmla="*/ 129 w 129"/>
              <a:gd name="T48" fmla="*/ 165 h 1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9" h="165">
                <a:moveTo>
                  <a:pt x="29" y="45"/>
                </a:moveTo>
                <a:lnTo>
                  <a:pt x="46" y="69"/>
                </a:lnTo>
                <a:lnTo>
                  <a:pt x="53" y="87"/>
                </a:lnTo>
                <a:lnTo>
                  <a:pt x="61" y="164"/>
                </a:lnTo>
                <a:lnTo>
                  <a:pt x="73" y="165"/>
                </a:lnTo>
                <a:lnTo>
                  <a:pt x="83" y="125"/>
                </a:lnTo>
                <a:lnTo>
                  <a:pt x="84" y="106"/>
                </a:lnTo>
                <a:lnTo>
                  <a:pt x="121" y="93"/>
                </a:lnTo>
                <a:lnTo>
                  <a:pt x="129" y="76"/>
                </a:lnTo>
                <a:lnTo>
                  <a:pt x="115" y="71"/>
                </a:lnTo>
                <a:lnTo>
                  <a:pt x="93" y="27"/>
                </a:lnTo>
                <a:lnTo>
                  <a:pt x="65" y="3"/>
                </a:lnTo>
                <a:lnTo>
                  <a:pt x="32" y="0"/>
                </a:lnTo>
                <a:lnTo>
                  <a:pt x="0" y="6"/>
                </a:lnTo>
                <a:lnTo>
                  <a:pt x="29" y="45"/>
                </a:lnTo>
                <a:close/>
              </a:path>
            </a:pathLst>
          </a:custGeom>
          <a:solidFill>
            <a:srgbClr val="256885"/>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303" name="Freeform 488"/>
          <p:cNvSpPr/>
          <p:nvPr/>
        </p:nvSpPr>
        <p:spPr bwMode="auto">
          <a:xfrm>
            <a:off x="1441945" y="2992475"/>
            <a:ext cx="179704" cy="79534"/>
          </a:xfrm>
          <a:custGeom>
            <a:avLst/>
            <a:gdLst>
              <a:gd name="T0" fmla="*/ 0 w 282"/>
              <a:gd name="T1" fmla="*/ 0 h 147"/>
              <a:gd name="T2" fmla="*/ 1 w 282"/>
              <a:gd name="T3" fmla="*/ 0 h 147"/>
              <a:gd name="T4" fmla="*/ 3 w 282"/>
              <a:gd name="T5" fmla="*/ 1 h 147"/>
              <a:gd name="T6" fmla="*/ 4 w 282"/>
              <a:gd name="T7" fmla="*/ 1 h 147"/>
              <a:gd name="T8" fmla="*/ 4 w 282"/>
              <a:gd name="T9" fmla="*/ 1 h 147"/>
              <a:gd name="T10" fmla="*/ 5 w 282"/>
              <a:gd name="T11" fmla="*/ 1 h 147"/>
              <a:gd name="T12" fmla="*/ 5 w 282"/>
              <a:gd name="T13" fmla="*/ 1 h 147"/>
              <a:gd name="T14" fmla="*/ 6 w 282"/>
              <a:gd name="T15" fmla="*/ 2 h 147"/>
              <a:gd name="T16" fmla="*/ 6 w 282"/>
              <a:gd name="T17" fmla="*/ 2 h 147"/>
              <a:gd name="T18" fmla="*/ 6 w 282"/>
              <a:gd name="T19" fmla="*/ 2 h 147"/>
              <a:gd name="T20" fmla="*/ 7 w 282"/>
              <a:gd name="T21" fmla="*/ 3 h 147"/>
              <a:gd name="T22" fmla="*/ 6 w 282"/>
              <a:gd name="T23" fmla="*/ 3 h 147"/>
              <a:gd name="T24" fmla="*/ 6 w 282"/>
              <a:gd name="T25" fmla="*/ 3 h 147"/>
              <a:gd name="T26" fmla="*/ 5 w 282"/>
              <a:gd name="T27" fmla="*/ 3 h 147"/>
              <a:gd name="T28" fmla="*/ 5 w 282"/>
              <a:gd name="T29" fmla="*/ 3 h 147"/>
              <a:gd name="T30" fmla="*/ 5 w 282"/>
              <a:gd name="T31" fmla="*/ 3 h 147"/>
              <a:gd name="T32" fmla="*/ 4 w 282"/>
              <a:gd name="T33" fmla="*/ 3 h 147"/>
              <a:gd name="T34" fmla="*/ 3 w 282"/>
              <a:gd name="T35" fmla="*/ 3 h 147"/>
              <a:gd name="T36" fmla="*/ 3 w 282"/>
              <a:gd name="T37" fmla="*/ 3 h 147"/>
              <a:gd name="T38" fmla="*/ 3 w 282"/>
              <a:gd name="T39" fmla="*/ 2 h 147"/>
              <a:gd name="T40" fmla="*/ 1 w 282"/>
              <a:gd name="T41" fmla="*/ 1 h 147"/>
              <a:gd name="T42" fmla="*/ 0 w 282"/>
              <a:gd name="T43" fmla="*/ 0 h 1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2"/>
              <a:gd name="T67" fmla="*/ 0 h 147"/>
              <a:gd name="T68" fmla="*/ 282 w 282"/>
              <a:gd name="T69" fmla="*/ 147 h 14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2" h="147">
                <a:moveTo>
                  <a:pt x="0" y="8"/>
                </a:moveTo>
                <a:lnTo>
                  <a:pt x="68" y="0"/>
                </a:lnTo>
                <a:lnTo>
                  <a:pt x="130" y="31"/>
                </a:lnTo>
                <a:lnTo>
                  <a:pt x="160" y="63"/>
                </a:lnTo>
                <a:lnTo>
                  <a:pt x="192" y="63"/>
                </a:lnTo>
                <a:lnTo>
                  <a:pt x="214" y="50"/>
                </a:lnTo>
                <a:lnTo>
                  <a:pt x="235" y="43"/>
                </a:lnTo>
                <a:lnTo>
                  <a:pt x="249" y="78"/>
                </a:lnTo>
                <a:lnTo>
                  <a:pt x="278" y="86"/>
                </a:lnTo>
                <a:lnTo>
                  <a:pt x="275" y="100"/>
                </a:lnTo>
                <a:lnTo>
                  <a:pt x="282" y="125"/>
                </a:lnTo>
                <a:lnTo>
                  <a:pt x="278" y="144"/>
                </a:lnTo>
                <a:lnTo>
                  <a:pt x="249" y="115"/>
                </a:lnTo>
                <a:lnTo>
                  <a:pt x="235" y="105"/>
                </a:lnTo>
                <a:lnTo>
                  <a:pt x="215" y="105"/>
                </a:lnTo>
                <a:lnTo>
                  <a:pt x="208" y="139"/>
                </a:lnTo>
                <a:lnTo>
                  <a:pt x="187" y="130"/>
                </a:lnTo>
                <a:lnTo>
                  <a:pt x="152" y="147"/>
                </a:lnTo>
                <a:lnTo>
                  <a:pt x="110" y="142"/>
                </a:lnTo>
                <a:lnTo>
                  <a:pt x="109" y="86"/>
                </a:lnTo>
                <a:lnTo>
                  <a:pt x="39" y="35"/>
                </a:lnTo>
                <a:lnTo>
                  <a:pt x="0" y="8"/>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304" name="Freeform 489"/>
          <p:cNvSpPr/>
          <p:nvPr/>
        </p:nvSpPr>
        <p:spPr bwMode="auto">
          <a:xfrm>
            <a:off x="1576723" y="3025900"/>
            <a:ext cx="150501" cy="119303"/>
          </a:xfrm>
          <a:custGeom>
            <a:avLst/>
            <a:gdLst>
              <a:gd name="T0" fmla="*/ 2 w 234"/>
              <a:gd name="T1" fmla="*/ 0 h 221"/>
              <a:gd name="T2" fmla="*/ 2 w 234"/>
              <a:gd name="T3" fmla="*/ 0 h 221"/>
              <a:gd name="T4" fmla="*/ 3 w 234"/>
              <a:gd name="T5" fmla="*/ 0 h 221"/>
              <a:gd name="T6" fmla="*/ 4 w 234"/>
              <a:gd name="T7" fmla="*/ 1 h 221"/>
              <a:gd name="T8" fmla="*/ 5 w 234"/>
              <a:gd name="T9" fmla="*/ 2 h 221"/>
              <a:gd name="T10" fmla="*/ 5 w 234"/>
              <a:gd name="T11" fmla="*/ 3 h 221"/>
              <a:gd name="T12" fmla="*/ 5 w 234"/>
              <a:gd name="T13" fmla="*/ 3 h 221"/>
              <a:gd name="T14" fmla="*/ 5 w 234"/>
              <a:gd name="T15" fmla="*/ 4 h 221"/>
              <a:gd name="T16" fmla="*/ 5 w 234"/>
              <a:gd name="T17" fmla="*/ 4 h 221"/>
              <a:gd name="T18" fmla="*/ 4 w 234"/>
              <a:gd name="T19" fmla="*/ 5 h 221"/>
              <a:gd name="T20" fmla="*/ 4 w 234"/>
              <a:gd name="T21" fmla="*/ 5 h 221"/>
              <a:gd name="T22" fmla="*/ 3 w 234"/>
              <a:gd name="T23" fmla="*/ 4 h 221"/>
              <a:gd name="T24" fmla="*/ 3 w 234"/>
              <a:gd name="T25" fmla="*/ 4 h 221"/>
              <a:gd name="T26" fmla="*/ 2 w 234"/>
              <a:gd name="T27" fmla="*/ 5 h 221"/>
              <a:gd name="T28" fmla="*/ 1 w 234"/>
              <a:gd name="T29" fmla="*/ 5 h 221"/>
              <a:gd name="T30" fmla="*/ 1 w 234"/>
              <a:gd name="T31" fmla="*/ 4 h 221"/>
              <a:gd name="T32" fmla="*/ 1 w 234"/>
              <a:gd name="T33" fmla="*/ 4 h 221"/>
              <a:gd name="T34" fmla="*/ 1 w 234"/>
              <a:gd name="T35" fmla="*/ 3 h 221"/>
              <a:gd name="T36" fmla="*/ 1 w 234"/>
              <a:gd name="T37" fmla="*/ 4 h 221"/>
              <a:gd name="T38" fmla="*/ 2 w 234"/>
              <a:gd name="T39" fmla="*/ 4 h 221"/>
              <a:gd name="T40" fmla="*/ 3 w 234"/>
              <a:gd name="T41" fmla="*/ 4 h 221"/>
              <a:gd name="T42" fmla="*/ 1 w 234"/>
              <a:gd name="T43" fmla="*/ 3 h 221"/>
              <a:gd name="T44" fmla="*/ 1 w 234"/>
              <a:gd name="T45" fmla="*/ 2 h 221"/>
              <a:gd name="T46" fmla="*/ 1 w 234"/>
              <a:gd name="T47" fmla="*/ 2 h 221"/>
              <a:gd name="T48" fmla="*/ 1 w 234"/>
              <a:gd name="T49" fmla="*/ 1 h 221"/>
              <a:gd name="T50" fmla="*/ 1 w 234"/>
              <a:gd name="T51" fmla="*/ 1 h 221"/>
              <a:gd name="T52" fmla="*/ 0 w 234"/>
              <a:gd name="T53" fmla="*/ 1 h 221"/>
              <a:gd name="T54" fmla="*/ 0 w 234"/>
              <a:gd name="T55" fmla="*/ 1 h 221"/>
              <a:gd name="T56" fmla="*/ 0 w 234"/>
              <a:gd name="T57" fmla="*/ 0 h 221"/>
              <a:gd name="T58" fmla="*/ 1 w 234"/>
              <a:gd name="T59" fmla="*/ 0 h 221"/>
              <a:gd name="T60" fmla="*/ 1 w 234"/>
              <a:gd name="T61" fmla="*/ 1 h 221"/>
              <a:gd name="T62" fmla="*/ 2 w 234"/>
              <a:gd name="T63" fmla="*/ 1 h 221"/>
              <a:gd name="T64" fmla="*/ 2 w 234"/>
              <a:gd name="T65" fmla="*/ 1 h 221"/>
              <a:gd name="T66" fmla="*/ 1 w 234"/>
              <a:gd name="T67" fmla="*/ 0 h 221"/>
              <a:gd name="T68" fmla="*/ 2 w 234"/>
              <a:gd name="T69" fmla="*/ 0 h 221"/>
              <a:gd name="T70" fmla="*/ 2 w 234"/>
              <a:gd name="T71" fmla="*/ 0 h 2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34"/>
              <a:gd name="T109" fmla="*/ 0 h 221"/>
              <a:gd name="T110" fmla="*/ 234 w 234"/>
              <a:gd name="T111" fmla="*/ 221 h 2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34" h="221">
                <a:moveTo>
                  <a:pt x="89" y="8"/>
                </a:moveTo>
                <a:lnTo>
                  <a:pt x="103" y="8"/>
                </a:lnTo>
                <a:lnTo>
                  <a:pt x="137" y="19"/>
                </a:lnTo>
                <a:lnTo>
                  <a:pt x="171" y="49"/>
                </a:lnTo>
                <a:lnTo>
                  <a:pt x="193" y="83"/>
                </a:lnTo>
                <a:lnTo>
                  <a:pt x="234" y="125"/>
                </a:lnTo>
                <a:lnTo>
                  <a:pt x="211" y="134"/>
                </a:lnTo>
                <a:lnTo>
                  <a:pt x="199" y="160"/>
                </a:lnTo>
                <a:lnTo>
                  <a:pt x="196" y="172"/>
                </a:lnTo>
                <a:lnTo>
                  <a:pt x="185" y="221"/>
                </a:lnTo>
                <a:lnTo>
                  <a:pt x="153" y="207"/>
                </a:lnTo>
                <a:lnTo>
                  <a:pt x="143" y="165"/>
                </a:lnTo>
                <a:lnTo>
                  <a:pt x="114" y="181"/>
                </a:lnTo>
                <a:lnTo>
                  <a:pt x="79" y="206"/>
                </a:lnTo>
                <a:lnTo>
                  <a:pt x="59" y="200"/>
                </a:lnTo>
                <a:lnTo>
                  <a:pt x="42" y="180"/>
                </a:lnTo>
                <a:lnTo>
                  <a:pt x="34" y="160"/>
                </a:lnTo>
                <a:lnTo>
                  <a:pt x="46" y="141"/>
                </a:lnTo>
                <a:lnTo>
                  <a:pt x="56" y="156"/>
                </a:lnTo>
                <a:lnTo>
                  <a:pt x="98" y="179"/>
                </a:lnTo>
                <a:lnTo>
                  <a:pt x="108" y="158"/>
                </a:lnTo>
                <a:lnTo>
                  <a:pt x="68" y="123"/>
                </a:lnTo>
                <a:lnTo>
                  <a:pt x="53" y="94"/>
                </a:lnTo>
                <a:lnTo>
                  <a:pt x="41" y="83"/>
                </a:lnTo>
                <a:lnTo>
                  <a:pt x="41" y="65"/>
                </a:lnTo>
                <a:lnTo>
                  <a:pt x="27" y="58"/>
                </a:lnTo>
                <a:lnTo>
                  <a:pt x="0" y="54"/>
                </a:lnTo>
                <a:lnTo>
                  <a:pt x="6" y="33"/>
                </a:lnTo>
                <a:lnTo>
                  <a:pt x="8" y="19"/>
                </a:lnTo>
                <a:lnTo>
                  <a:pt x="30" y="19"/>
                </a:lnTo>
                <a:lnTo>
                  <a:pt x="41" y="29"/>
                </a:lnTo>
                <a:lnTo>
                  <a:pt x="70" y="58"/>
                </a:lnTo>
                <a:lnTo>
                  <a:pt x="74" y="39"/>
                </a:lnTo>
                <a:lnTo>
                  <a:pt x="67" y="16"/>
                </a:lnTo>
                <a:lnTo>
                  <a:pt x="70" y="0"/>
                </a:lnTo>
                <a:lnTo>
                  <a:pt x="89" y="8"/>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305" name="Freeform 490"/>
          <p:cNvSpPr/>
          <p:nvPr/>
        </p:nvSpPr>
        <p:spPr bwMode="auto">
          <a:xfrm>
            <a:off x="1545276" y="3052254"/>
            <a:ext cx="101084" cy="73853"/>
          </a:xfrm>
          <a:custGeom>
            <a:avLst/>
            <a:gdLst>
              <a:gd name="T0" fmla="*/ 0 w 156"/>
              <a:gd name="T1" fmla="*/ 0 h 135"/>
              <a:gd name="T2" fmla="*/ 0 w 156"/>
              <a:gd name="T3" fmla="*/ 1 h 135"/>
              <a:gd name="T4" fmla="*/ 1 w 156"/>
              <a:gd name="T5" fmla="*/ 2 h 135"/>
              <a:gd name="T6" fmla="*/ 2 w 156"/>
              <a:gd name="T7" fmla="*/ 3 h 135"/>
              <a:gd name="T8" fmla="*/ 2 w 156"/>
              <a:gd name="T9" fmla="*/ 2 h 135"/>
              <a:gd name="T10" fmla="*/ 2 w 156"/>
              <a:gd name="T11" fmla="*/ 3 h 135"/>
              <a:gd name="T12" fmla="*/ 3 w 156"/>
              <a:gd name="T13" fmla="*/ 3 h 135"/>
              <a:gd name="T14" fmla="*/ 3 w 156"/>
              <a:gd name="T15" fmla="*/ 3 h 135"/>
              <a:gd name="T16" fmla="*/ 4 w 156"/>
              <a:gd name="T17" fmla="*/ 3 h 135"/>
              <a:gd name="T18" fmla="*/ 3 w 156"/>
              <a:gd name="T19" fmla="*/ 2 h 135"/>
              <a:gd name="T20" fmla="*/ 3 w 156"/>
              <a:gd name="T21" fmla="*/ 1 h 135"/>
              <a:gd name="T22" fmla="*/ 2 w 156"/>
              <a:gd name="T23" fmla="*/ 1 h 135"/>
              <a:gd name="T24" fmla="*/ 2 w 156"/>
              <a:gd name="T25" fmla="*/ 1 h 135"/>
              <a:gd name="T26" fmla="*/ 2 w 156"/>
              <a:gd name="T27" fmla="*/ 0 h 135"/>
              <a:gd name="T28" fmla="*/ 1 w 156"/>
              <a:gd name="T29" fmla="*/ 0 h 135"/>
              <a:gd name="T30" fmla="*/ 1 w 156"/>
              <a:gd name="T31" fmla="*/ 0 h 135"/>
              <a:gd name="T32" fmla="*/ 0 w 156"/>
              <a:gd name="T33" fmla="*/ 0 h 135"/>
              <a:gd name="T34" fmla="*/ 0 w 156"/>
              <a:gd name="T35" fmla="*/ 0 h 1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6"/>
              <a:gd name="T55" fmla="*/ 0 h 135"/>
              <a:gd name="T56" fmla="*/ 156 w 156"/>
              <a:gd name="T57" fmla="*/ 135 h 1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6" h="135">
                <a:moveTo>
                  <a:pt x="0" y="18"/>
                </a:moveTo>
                <a:lnTo>
                  <a:pt x="16" y="40"/>
                </a:lnTo>
                <a:lnTo>
                  <a:pt x="40" y="74"/>
                </a:lnTo>
                <a:lnTo>
                  <a:pt x="77" y="117"/>
                </a:lnTo>
                <a:lnTo>
                  <a:pt x="99" y="91"/>
                </a:lnTo>
                <a:lnTo>
                  <a:pt x="100" y="114"/>
                </a:lnTo>
                <a:lnTo>
                  <a:pt x="117" y="117"/>
                </a:lnTo>
                <a:lnTo>
                  <a:pt x="145" y="135"/>
                </a:lnTo>
                <a:lnTo>
                  <a:pt x="156" y="114"/>
                </a:lnTo>
                <a:lnTo>
                  <a:pt x="116" y="79"/>
                </a:lnTo>
                <a:lnTo>
                  <a:pt x="104" y="52"/>
                </a:lnTo>
                <a:lnTo>
                  <a:pt x="89" y="39"/>
                </a:lnTo>
                <a:lnTo>
                  <a:pt x="89" y="21"/>
                </a:lnTo>
                <a:lnTo>
                  <a:pt x="75" y="14"/>
                </a:lnTo>
                <a:lnTo>
                  <a:pt x="47" y="9"/>
                </a:lnTo>
                <a:lnTo>
                  <a:pt x="26" y="0"/>
                </a:lnTo>
                <a:lnTo>
                  <a:pt x="5" y="4"/>
                </a:lnTo>
                <a:lnTo>
                  <a:pt x="0" y="18"/>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306" name="Freeform 491"/>
          <p:cNvSpPr/>
          <p:nvPr/>
        </p:nvSpPr>
        <p:spPr bwMode="auto">
          <a:xfrm>
            <a:off x="1601434" y="2651689"/>
            <a:ext cx="1022065" cy="429867"/>
          </a:xfrm>
          <a:custGeom>
            <a:avLst/>
            <a:gdLst>
              <a:gd name="T0" fmla="*/ 35 w 1596"/>
              <a:gd name="T1" fmla="*/ 8 h 795"/>
              <a:gd name="T2" fmla="*/ 31 w 1596"/>
              <a:gd name="T3" fmla="*/ 7 h 795"/>
              <a:gd name="T4" fmla="*/ 30 w 1596"/>
              <a:gd name="T5" fmla="*/ 6 h 795"/>
              <a:gd name="T6" fmla="*/ 29 w 1596"/>
              <a:gd name="T7" fmla="*/ 6 h 795"/>
              <a:gd name="T8" fmla="*/ 27 w 1596"/>
              <a:gd name="T9" fmla="*/ 5 h 795"/>
              <a:gd name="T10" fmla="*/ 24 w 1596"/>
              <a:gd name="T11" fmla="*/ 3 h 795"/>
              <a:gd name="T12" fmla="*/ 20 w 1596"/>
              <a:gd name="T13" fmla="*/ 2 h 795"/>
              <a:gd name="T14" fmla="*/ 17 w 1596"/>
              <a:gd name="T15" fmla="*/ 1 h 795"/>
              <a:gd name="T16" fmla="*/ 15 w 1596"/>
              <a:gd name="T17" fmla="*/ 1 h 795"/>
              <a:gd name="T18" fmla="*/ 12 w 1596"/>
              <a:gd name="T19" fmla="*/ 1 h 795"/>
              <a:gd name="T20" fmla="*/ 9 w 1596"/>
              <a:gd name="T21" fmla="*/ 1 h 795"/>
              <a:gd name="T22" fmla="*/ 9 w 1596"/>
              <a:gd name="T23" fmla="*/ 4 h 795"/>
              <a:gd name="T24" fmla="*/ 10 w 1596"/>
              <a:gd name="T25" fmla="*/ 5 h 795"/>
              <a:gd name="T26" fmla="*/ 10 w 1596"/>
              <a:gd name="T27" fmla="*/ 6 h 795"/>
              <a:gd name="T28" fmla="*/ 9 w 1596"/>
              <a:gd name="T29" fmla="*/ 6 h 795"/>
              <a:gd name="T30" fmla="*/ 7 w 1596"/>
              <a:gd name="T31" fmla="*/ 5 h 795"/>
              <a:gd name="T32" fmla="*/ 6 w 1596"/>
              <a:gd name="T33" fmla="*/ 6 h 795"/>
              <a:gd name="T34" fmla="*/ 5 w 1596"/>
              <a:gd name="T35" fmla="*/ 5 h 795"/>
              <a:gd name="T36" fmla="*/ 2 w 1596"/>
              <a:gd name="T37" fmla="*/ 5 h 795"/>
              <a:gd name="T38" fmla="*/ 1 w 1596"/>
              <a:gd name="T39" fmla="*/ 6 h 795"/>
              <a:gd name="T40" fmla="*/ 1 w 1596"/>
              <a:gd name="T41" fmla="*/ 7 h 795"/>
              <a:gd name="T42" fmla="*/ 0 w 1596"/>
              <a:gd name="T43" fmla="*/ 7 h 795"/>
              <a:gd name="T44" fmla="*/ 0 w 1596"/>
              <a:gd name="T45" fmla="*/ 9 h 795"/>
              <a:gd name="T46" fmla="*/ 1 w 1596"/>
              <a:gd name="T47" fmla="*/ 10 h 795"/>
              <a:gd name="T48" fmla="*/ 2 w 1596"/>
              <a:gd name="T49" fmla="*/ 10 h 795"/>
              <a:gd name="T50" fmla="*/ 3 w 1596"/>
              <a:gd name="T51" fmla="*/ 12 h 795"/>
              <a:gd name="T52" fmla="*/ 7 w 1596"/>
              <a:gd name="T53" fmla="*/ 11 h 795"/>
              <a:gd name="T54" fmla="*/ 6 w 1596"/>
              <a:gd name="T55" fmla="*/ 13 h 795"/>
              <a:gd name="T56" fmla="*/ 4 w 1596"/>
              <a:gd name="T57" fmla="*/ 15 h 795"/>
              <a:gd name="T58" fmla="*/ 7 w 1596"/>
              <a:gd name="T59" fmla="*/ 17 h 795"/>
              <a:gd name="T60" fmla="*/ 8 w 1596"/>
              <a:gd name="T61" fmla="*/ 17 h 795"/>
              <a:gd name="T62" fmla="*/ 9 w 1596"/>
              <a:gd name="T63" fmla="*/ 17 h 795"/>
              <a:gd name="T64" fmla="*/ 9 w 1596"/>
              <a:gd name="T65" fmla="*/ 13 h 795"/>
              <a:gd name="T66" fmla="*/ 11 w 1596"/>
              <a:gd name="T67" fmla="*/ 12 h 795"/>
              <a:gd name="T68" fmla="*/ 11 w 1596"/>
              <a:gd name="T69" fmla="*/ 11 h 795"/>
              <a:gd name="T70" fmla="*/ 12 w 1596"/>
              <a:gd name="T71" fmla="*/ 11 h 795"/>
              <a:gd name="T72" fmla="*/ 13 w 1596"/>
              <a:gd name="T73" fmla="*/ 12 h 795"/>
              <a:gd name="T74" fmla="*/ 13 w 1596"/>
              <a:gd name="T75" fmla="*/ 13 h 795"/>
              <a:gd name="T76" fmla="*/ 14 w 1596"/>
              <a:gd name="T77" fmla="*/ 15 h 795"/>
              <a:gd name="T78" fmla="*/ 17 w 1596"/>
              <a:gd name="T79" fmla="*/ 15 h 795"/>
              <a:gd name="T80" fmla="*/ 17 w 1596"/>
              <a:gd name="T81" fmla="*/ 17 h 795"/>
              <a:gd name="T82" fmla="*/ 18 w 1596"/>
              <a:gd name="T83" fmla="*/ 19 h 795"/>
              <a:gd name="T84" fmla="*/ 21 w 1596"/>
              <a:gd name="T85" fmla="*/ 18 h 795"/>
              <a:gd name="T86" fmla="*/ 23 w 1596"/>
              <a:gd name="T87" fmla="*/ 18 h 795"/>
              <a:gd name="T88" fmla="*/ 23 w 1596"/>
              <a:gd name="T89" fmla="*/ 17 h 795"/>
              <a:gd name="T90" fmla="*/ 23 w 1596"/>
              <a:gd name="T91" fmla="*/ 16 h 795"/>
              <a:gd name="T92" fmla="*/ 25 w 1596"/>
              <a:gd name="T93" fmla="*/ 17 h 795"/>
              <a:gd name="T94" fmla="*/ 27 w 1596"/>
              <a:gd name="T95" fmla="*/ 16 h 795"/>
              <a:gd name="T96" fmla="*/ 31 w 1596"/>
              <a:gd name="T97" fmla="*/ 17 h 795"/>
              <a:gd name="T98" fmla="*/ 31 w 1596"/>
              <a:gd name="T99" fmla="*/ 14 h 795"/>
              <a:gd name="T100" fmla="*/ 34 w 1596"/>
              <a:gd name="T101" fmla="*/ 11 h 79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96"/>
              <a:gd name="T154" fmla="*/ 0 h 795"/>
              <a:gd name="T155" fmla="*/ 1596 w 1596"/>
              <a:gd name="T156" fmla="*/ 795 h 79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96" h="795">
                <a:moveTo>
                  <a:pt x="1561" y="408"/>
                </a:moveTo>
                <a:lnTo>
                  <a:pt x="1596" y="391"/>
                </a:lnTo>
                <a:lnTo>
                  <a:pt x="1516" y="328"/>
                </a:lnTo>
                <a:lnTo>
                  <a:pt x="1467" y="354"/>
                </a:lnTo>
                <a:lnTo>
                  <a:pt x="1395" y="331"/>
                </a:lnTo>
                <a:lnTo>
                  <a:pt x="1358" y="311"/>
                </a:lnTo>
                <a:lnTo>
                  <a:pt x="1327" y="311"/>
                </a:lnTo>
                <a:lnTo>
                  <a:pt x="1310" y="272"/>
                </a:lnTo>
                <a:lnTo>
                  <a:pt x="1297" y="246"/>
                </a:lnTo>
                <a:lnTo>
                  <a:pt x="1273" y="246"/>
                </a:lnTo>
                <a:lnTo>
                  <a:pt x="1247" y="246"/>
                </a:lnTo>
                <a:lnTo>
                  <a:pt x="1226" y="257"/>
                </a:lnTo>
                <a:lnTo>
                  <a:pt x="1186" y="212"/>
                </a:lnTo>
                <a:lnTo>
                  <a:pt x="1171" y="220"/>
                </a:lnTo>
                <a:lnTo>
                  <a:pt x="1150" y="230"/>
                </a:lnTo>
                <a:lnTo>
                  <a:pt x="1133" y="239"/>
                </a:lnTo>
                <a:lnTo>
                  <a:pt x="1098" y="207"/>
                </a:lnTo>
                <a:lnTo>
                  <a:pt x="1017" y="134"/>
                </a:lnTo>
                <a:lnTo>
                  <a:pt x="958" y="89"/>
                </a:lnTo>
                <a:lnTo>
                  <a:pt x="919" y="50"/>
                </a:lnTo>
                <a:lnTo>
                  <a:pt x="852" y="97"/>
                </a:lnTo>
                <a:lnTo>
                  <a:pt x="841" y="62"/>
                </a:lnTo>
                <a:lnTo>
                  <a:pt x="750" y="58"/>
                </a:lnTo>
                <a:lnTo>
                  <a:pt x="739" y="58"/>
                </a:lnTo>
                <a:lnTo>
                  <a:pt x="696" y="0"/>
                </a:lnTo>
                <a:lnTo>
                  <a:pt x="654" y="8"/>
                </a:lnTo>
                <a:lnTo>
                  <a:pt x="623" y="31"/>
                </a:lnTo>
                <a:lnTo>
                  <a:pt x="566" y="44"/>
                </a:lnTo>
                <a:lnTo>
                  <a:pt x="546" y="32"/>
                </a:lnTo>
                <a:lnTo>
                  <a:pt x="516" y="67"/>
                </a:lnTo>
                <a:lnTo>
                  <a:pt x="492" y="62"/>
                </a:lnTo>
                <a:lnTo>
                  <a:pt x="409" y="70"/>
                </a:lnTo>
                <a:lnTo>
                  <a:pt x="395" y="67"/>
                </a:lnTo>
                <a:lnTo>
                  <a:pt x="384" y="75"/>
                </a:lnTo>
                <a:lnTo>
                  <a:pt x="417" y="119"/>
                </a:lnTo>
                <a:lnTo>
                  <a:pt x="395" y="159"/>
                </a:lnTo>
                <a:lnTo>
                  <a:pt x="396" y="189"/>
                </a:lnTo>
                <a:lnTo>
                  <a:pt x="396" y="204"/>
                </a:lnTo>
                <a:lnTo>
                  <a:pt x="441" y="204"/>
                </a:lnTo>
                <a:lnTo>
                  <a:pt x="454" y="230"/>
                </a:lnTo>
                <a:lnTo>
                  <a:pt x="454" y="257"/>
                </a:lnTo>
                <a:lnTo>
                  <a:pt x="441" y="263"/>
                </a:lnTo>
                <a:lnTo>
                  <a:pt x="425" y="246"/>
                </a:lnTo>
                <a:lnTo>
                  <a:pt x="405" y="257"/>
                </a:lnTo>
                <a:lnTo>
                  <a:pt x="395" y="269"/>
                </a:lnTo>
                <a:lnTo>
                  <a:pt x="361" y="246"/>
                </a:lnTo>
                <a:lnTo>
                  <a:pt x="351" y="224"/>
                </a:lnTo>
                <a:lnTo>
                  <a:pt x="322" y="235"/>
                </a:lnTo>
                <a:lnTo>
                  <a:pt x="322" y="243"/>
                </a:lnTo>
                <a:lnTo>
                  <a:pt x="302" y="224"/>
                </a:lnTo>
                <a:lnTo>
                  <a:pt x="273" y="246"/>
                </a:lnTo>
                <a:lnTo>
                  <a:pt x="240" y="257"/>
                </a:lnTo>
                <a:lnTo>
                  <a:pt x="229" y="246"/>
                </a:lnTo>
                <a:lnTo>
                  <a:pt x="221" y="224"/>
                </a:lnTo>
                <a:lnTo>
                  <a:pt x="176" y="220"/>
                </a:lnTo>
                <a:lnTo>
                  <a:pt x="103" y="216"/>
                </a:lnTo>
                <a:lnTo>
                  <a:pt x="85" y="220"/>
                </a:lnTo>
                <a:lnTo>
                  <a:pt x="81" y="235"/>
                </a:lnTo>
                <a:lnTo>
                  <a:pt x="69" y="230"/>
                </a:lnTo>
                <a:lnTo>
                  <a:pt x="54" y="254"/>
                </a:lnTo>
                <a:lnTo>
                  <a:pt x="43" y="272"/>
                </a:lnTo>
                <a:lnTo>
                  <a:pt x="43" y="281"/>
                </a:lnTo>
                <a:lnTo>
                  <a:pt x="51" y="299"/>
                </a:lnTo>
                <a:lnTo>
                  <a:pt x="39" y="304"/>
                </a:lnTo>
                <a:lnTo>
                  <a:pt x="28" y="272"/>
                </a:lnTo>
                <a:lnTo>
                  <a:pt x="7" y="276"/>
                </a:lnTo>
                <a:lnTo>
                  <a:pt x="0" y="318"/>
                </a:lnTo>
                <a:lnTo>
                  <a:pt x="0" y="343"/>
                </a:lnTo>
                <a:lnTo>
                  <a:pt x="0" y="366"/>
                </a:lnTo>
                <a:lnTo>
                  <a:pt x="11" y="387"/>
                </a:lnTo>
                <a:lnTo>
                  <a:pt x="20" y="399"/>
                </a:lnTo>
                <a:lnTo>
                  <a:pt x="20" y="424"/>
                </a:lnTo>
                <a:lnTo>
                  <a:pt x="39" y="422"/>
                </a:lnTo>
                <a:lnTo>
                  <a:pt x="62" y="403"/>
                </a:lnTo>
                <a:lnTo>
                  <a:pt x="74" y="422"/>
                </a:lnTo>
                <a:lnTo>
                  <a:pt x="91" y="445"/>
                </a:lnTo>
                <a:lnTo>
                  <a:pt x="103" y="468"/>
                </a:lnTo>
                <a:lnTo>
                  <a:pt x="121" y="512"/>
                </a:lnTo>
                <a:lnTo>
                  <a:pt x="157" y="501"/>
                </a:lnTo>
                <a:lnTo>
                  <a:pt x="209" y="489"/>
                </a:lnTo>
                <a:lnTo>
                  <a:pt x="291" y="477"/>
                </a:lnTo>
                <a:lnTo>
                  <a:pt x="312" y="506"/>
                </a:lnTo>
                <a:lnTo>
                  <a:pt x="316" y="562"/>
                </a:lnTo>
                <a:lnTo>
                  <a:pt x="273" y="573"/>
                </a:lnTo>
                <a:lnTo>
                  <a:pt x="240" y="581"/>
                </a:lnTo>
                <a:lnTo>
                  <a:pt x="248" y="621"/>
                </a:lnTo>
                <a:lnTo>
                  <a:pt x="191" y="621"/>
                </a:lnTo>
                <a:lnTo>
                  <a:pt x="240" y="699"/>
                </a:lnTo>
                <a:lnTo>
                  <a:pt x="262" y="706"/>
                </a:lnTo>
                <a:lnTo>
                  <a:pt x="284" y="710"/>
                </a:lnTo>
                <a:lnTo>
                  <a:pt x="298" y="744"/>
                </a:lnTo>
                <a:lnTo>
                  <a:pt x="311" y="731"/>
                </a:lnTo>
                <a:lnTo>
                  <a:pt x="352" y="723"/>
                </a:lnTo>
                <a:lnTo>
                  <a:pt x="378" y="736"/>
                </a:lnTo>
                <a:lnTo>
                  <a:pt x="395" y="753"/>
                </a:lnTo>
                <a:lnTo>
                  <a:pt x="406" y="736"/>
                </a:lnTo>
                <a:lnTo>
                  <a:pt x="435" y="741"/>
                </a:lnTo>
                <a:lnTo>
                  <a:pt x="386" y="565"/>
                </a:lnTo>
                <a:lnTo>
                  <a:pt x="405" y="556"/>
                </a:lnTo>
                <a:lnTo>
                  <a:pt x="469" y="518"/>
                </a:lnTo>
                <a:lnTo>
                  <a:pt x="480" y="515"/>
                </a:lnTo>
                <a:lnTo>
                  <a:pt x="471" y="501"/>
                </a:lnTo>
                <a:lnTo>
                  <a:pt x="484" y="508"/>
                </a:lnTo>
                <a:lnTo>
                  <a:pt x="484" y="489"/>
                </a:lnTo>
                <a:lnTo>
                  <a:pt x="492" y="477"/>
                </a:lnTo>
                <a:lnTo>
                  <a:pt x="498" y="483"/>
                </a:lnTo>
                <a:lnTo>
                  <a:pt x="513" y="483"/>
                </a:lnTo>
                <a:lnTo>
                  <a:pt x="527" y="493"/>
                </a:lnTo>
                <a:lnTo>
                  <a:pt x="544" y="470"/>
                </a:lnTo>
                <a:lnTo>
                  <a:pt x="558" y="477"/>
                </a:lnTo>
                <a:lnTo>
                  <a:pt x="544" y="508"/>
                </a:lnTo>
                <a:lnTo>
                  <a:pt x="554" y="550"/>
                </a:lnTo>
                <a:lnTo>
                  <a:pt x="584" y="575"/>
                </a:lnTo>
                <a:lnTo>
                  <a:pt x="584" y="581"/>
                </a:lnTo>
                <a:lnTo>
                  <a:pt x="575" y="602"/>
                </a:lnTo>
                <a:lnTo>
                  <a:pt x="577" y="611"/>
                </a:lnTo>
                <a:lnTo>
                  <a:pt x="621" y="629"/>
                </a:lnTo>
                <a:lnTo>
                  <a:pt x="632" y="656"/>
                </a:lnTo>
                <a:lnTo>
                  <a:pt x="671" y="639"/>
                </a:lnTo>
                <a:lnTo>
                  <a:pt x="717" y="629"/>
                </a:lnTo>
                <a:lnTo>
                  <a:pt x="750" y="708"/>
                </a:lnTo>
                <a:lnTo>
                  <a:pt x="763" y="745"/>
                </a:lnTo>
                <a:lnTo>
                  <a:pt x="751" y="754"/>
                </a:lnTo>
                <a:lnTo>
                  <a:pt x="746" y="768"/>
                </a:lnTo>
                <a:lnTo>
                  <a:pt x="779" y="779"/>
                </a:lnTo>
                <a:lnTo>
                  <a:pt x="789" y="795"/>
                </a:lnTo>
                <a:lnTo>
                  <a:pt x="835" y="779"/>
                </a:lnTo>
                <a:lnTo>
                  <a:pt x="848" y="795"/>
                </a:lnTo>
                <a:lnTo>
                  <a:pt x="882" y="776"/>
                </a:lnTo>
                <a:lnTo>
                  <a:pt x="904" y="771"/>
                </a:lnTo>
                <a:lnTo>
                  <a:pt x="930" y="777"/>
                </a:lnTo>
                <a:lnTo>
                  <a:pt x="989" y="777"/>
                </a:lnTo>
                <a:lnTo>
                  <a:pt x="977" y="764"/>
                </a:lnTo>
                <a:lnTo>
                  <a:pt x="977" y="741"/>
                </a:lnTo>
                <a:lnTo>
                  <a:pt x="984" y="726"/>
                </a:lnTo>
                <a:lnTo>
                  <a:pt x="984" y="714"/>
                </a:lnTo>
                <a:lnTo>
                  <a:pt x="967" y="702"/>
                </a:lnTo>
                <a:lnTo>
                  <a:pt x="1004" y="698"/>
                </a:lnTo>
                <a:lnTo>
                  <a:pt x="1039" y="702"/>
                </a:lnTo>
                <a:lnTo>
                  <a:pt x="1047" y="714"/>
                </a:lnTo>
                <a:lnTo>
                  <a:pt x="1071" y="708"/>
                </a:lnTo>
                <a:lnTo>
                  <a:pt x="1055" y="673"/>
                </a:lnTo>
                <a:lnTo>
                  <a:pt x="1073" y="669"/>
                </a:lnTo>
                <a:lnTo>
                  <a:pt x="1166" y="683"/>
                </a:lnTo>
                <a:lnTo>
                  <a:pt x="1241" y="691"/>
                </a:lnTo>
                <a:lnTo>
                  <a:pt x="1297" y="719"/>
                </a:lnTo>
                <a:lnTo>
                  <a:pt x="1327" y="719"/>
                </a:lnTo>
                <a:lnTo>
                  <a:pt x="1336" y="753"/>
                </a:lnTo>
                <a:lnTo>
                  <a:pt x="1358" y="683"/>
                </a:lnTo>
                <a:lnTo>
                  <a:pt x="1327" y="607"/>
                </a:lnTo>
                <a:lnTo>
                  <a:pt x="1422" y="581"/>
                </a:lnTo>
                <a:lnTo>
                  <a:pt x="1436" y="539"/>
                </a:lnTo>
                <a:lnTo>
                  <a:pt x="1448" y="477"/>
                </a:lnTo>
                <a:lnTo>
                  <a:pt x="1545" y="483"/>
                </a:lnTo>
                <a:lnTo>
                  <a:pt x="1561" y="408"/>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307" name="Freeform 492"/>
          <p:cNvSpPr/>
          <p:nvPr/>
        </p:nvSpPr>
        <p:spPr bwMode="auto">
          <a:xfrm>
            <a:off x="1846280" y="2910017"/>
            <a:ext cx="449260" cy="267010"/>
          </a:xfrm>
          <a:custGeom>
            <a:avLst/>
            <a:gdLst>
              <a:gd name="T0" fmla="*/ 1 w 697"/>
              <a:gd name="T1" fmla="*/ 5 h 492"/>
              <a:gd name="T2" fmla="*/ 2 w 697"/>
              <a:gd name="T3" fmla="*/ 4 h 492"/>
              <a:gd name="T4" fmla="*/ 2 w 697"/>
              <a:gd name="T5" fmla="*/ 4 h 492"/>
              <a:gd name="T6" fmla="*/ 3 w 697"/>
              <a:gd name="T7" fmla="*/ 4 h 492"/>
              <a:gd name="T8" fmla="*/ 4 w 697"/>
              <a:gd name="T9" fmla="*/ 4 h 492"/>
              <a:gd name="T10" fmla="*/ 4 w 697"/>
              <a:gd name="T11" fmla="*/ 5 h 492"/>
              <a:gd name="T12" fmla="*/ 4 w 697"/>
              <a:gd name="T13" fmla="*/ 5 h 492"/>
              <a:gd name="T14" fmla="*/ 5 w 697"/>
              <a:gd name="T15" fmla="*/ 7 h 492"/>
              <a:gd name="T16" fmla="*/ 5 w 697"/>
              <a:gd name="T17" fmla="*/ 6 h 492"/>
              <a:gd name="T18" fmla="*/ 6 w 697"/>
              <a:gd name="T19" fmla="*/ 7 h 492"/>
              <a:gd name="T20" fmla="*/ 8 w 697"/>
              <a:gd name="T21" fmla="*/ 8 h 492"/>
              <a:gd name="T22" fmla="*/ 9 w 697"/>
              <a:gd name="T23" fmla="*/ 9 h 492"/>
              <a:gd name="T24" fmla="*/ 10 w 697"/>
              <a:gd name="T25" fmla="*/ 10 h 492"/>
              <a:gd name="T26" fmla="*/ 11 w 697"/>
              <a:gd name="T27" fmla="*/ 11 h 492"/>
              <a:gd name="T28" fmla="*/ 12 w 697"/>
              <a:gd name="T29" fmla="*/ 10 h 492"/>
              <a:gd name="T30" fmla="*/ 12 w 697"/>
              <a:gd name="T31" fmla="*/ 9 h 492"/>
              <a:gd name="T32" fmla="*/ 11 w 697"/>
              <a:gd name="T33" fmla="*/ 7 h 492"/>
              <a:gd name="T34" fmla="*/ 12 w 697"/>
              <a:gd name="T35" fmla="*/ 7 h 492"/>
              <a:gd name="T36" fmla="*/ 14 w 697"/>
              <a:gd name="T37" fmla="*/ 7 h 492"/>
              <a:gd name="T38" fmla="*/ 16 w 697"/>
              <a:gd name="T39" fmla="*/ 7 h 492"/>
              <a:gd name="T40" fmla="*/ 16 w 697"/>
              <a:gd name="T41" fmla="*/ 6 h 492"/>
              <a:gd name="T42" fmla="*/ 13 w 697"/>
              <a:gd name="T43" fmla="*/ 6 h 492"/>
              <a:gd name="T44" fmla="*/ 12 w 697"/>
              <a:gd name="T45" fmla="*/ 6 h 492"/>
              <a:gd name="T46" fmla="*/ 11 w 697"/>
              <a:gd name="T47" fmla="*/ 7 h 492"/>
              <a:gd name="T48" fmla="*/ 10 w 697"/>
              <a:gd name="T49" fmla="*/ 6 h 492"/>
              <a:gd name="T50" fmla="*/ 9 w 697"/>
              <a:gd name="T51" fmla="*/ 7 h 492"/>
              <a:gd name="T52" fmla="*/ 9 w 697"/>
              <a:gd name="T53" fmla="*/ 6 h 492"/>
              <a:gd name="T54" fmla="*/ 9 w 697"/>
              <a:gd name="T55" fmla="*/ 5 h 492"/>
              <a:gd name="T56" fmla="*/ 9 w 697"/>
              <a:gd name="T57" fmla="*/ 4 h 492"/>
              <a:gd name="T58" fmla="*/ 6 w 697"/>
              <a:gd name="T59" fmla="*/ 3 h 492"/>
              <a:gd name="T60" fmla="*/ 5 w 697"/>
              <a:gd name="T61" fmla="*/ 2 h 492"/>
              <a:gd name="T62" fmla="*/ 3 w 697"/>
              <a:gd name="T63" fmla="*/ 3 h 492"/>
              <a:gd name="T64" fmla="*/ 2 w 697"/>
              <a:gd name="T65" fmla="*/ 1 h 492"/>
              <a:gd name="T66" fmla="*/ 2 w 697"/>
              <a:gd name="T67" fmla="*/ 0 h 492"/>
              <a:gd name="T68" fmla="*/ 1 w 697"/>
              <a:gd name="T69" fmla="*/ 5 h 4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97"/>
              <a:gd name="T106" fmla="*/ 0 h 492"/>
              <a:gd name="T107" fmla="*/ 697 w 697"/>
              <a:gd name="T108" fmla="*/ 492 h 4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97" h="492">
                <a:moveTo>
                  <a:pt x="49" y="226"/>
                </a:moveTo>
                <a:lnTo>
                  <a:pt x="65" y="221"/>
                </a:lnTo>
                <a:lnTo>
                  <a:pt x="72" y="202"/>
                </a:lnTo>
                <a:lnTo>
                  <a:pt x="81" y="184"/>
                </a:lnTo>
                <a:lnTo>
                  <a:pt x="98" y="193"/>
                </a:lnTo>
                <a:lnTo>
                  <a:pt x="94" y="168"/>
                </a:lnTo>
                <a:lnTo>
                  <a:pt x="112" y="158"/>
                </a:lnTo>
                <a:lnTo>
                  <a:pt x="124" y="176"/>
                </a:lnTo>
                <a:lnTo>
                  <a:pt x="141" y="176"/>
                </a:lnTo>
                <a:lnTo>
                  <a:pt x="158" y="187"/>
                </a:lnTo>
                <a:lnTo>
                  <a:pt x="168" y="193"/>
                </a:lnTo>
                <a:lnTo>
                  <a:pt x="168" y="199"/>
                </a:lnTo>
                <a:lnTo>
                  <a:pt x="169" y="214"/>
                </a:lnTo>
                <a:lnTo>
                  <a:pt x="189" y="221"/>
                </a:lnTo>
                <a:lnTo>
                  <a:pt x="189" y="244"/>
                </a:lnTo>
                <a:lnTo>
                  <a:pt x="205" y="276"/>
                </a:lnTo>
                <a:lnTo>
                  <a:pt x="225" y="280"/>
                </a:lnTo>
                <a:lnTo>
                  <a:pt x="230" y="272"/>
                </a:lnTo>
                <a:lnTo>
                  <a:pt x="251" y="258"/>
                </a:lnTo>
                <a:lnTo>
                  <a:pt x="270" y="276"/>
                </a:lnTo>
                <a:lnTo>
                  <a:pt x="290" y="306"/>
                </a:lnTo>
                <a:lnTo>
                  <a:pt x="325" y="344"/>
                </a:lnTo>
                <a:lnTo>
                  <a:pt x="383" y="360"/>
                </a:lnTo>
                <a:lnTo>
                  <a:pt x="386" y="384"/>
                </a:lnTo>
                <a:lnTo>
                  <a:pt x="423" y="400"/>
                </a:lnTo>
                <a:lnTo>
                  <a:pt x="440" y="425"/>
                </a:lnTo>
                <a:lnTo>
                  <a:pt x="427" y="491"/>
                </a:lnTo>
                <a:lnTo>
                  <a:pt x="459" y="492"/>
                </a:lnTo>
                <a:lnTo>
                  <a:pt x="485" y="457"/>
                </a:lnTo>
                <a:lnTo>
                  <a:pt x="498" y="440"/>
                </a:lnTo>
                <a:lnTo>
                  <a:pt x="507" y="421"/>
                </a:lnTo>
                <a:lnTo>
                  <a:pt x="501" y="387"/>
                </a:lnTo>
                <a:lnTo>
                  <a:pt x="473" y="373"/>
                </a:lnTo>
                <a:lnTo>
                  <a:pt x="481" y="314"/>
                </a:lnTo>
                <a:lnTo>
                  <a:pt x="505" y="290"/>
                </a:lnTo>
                <a:lnTo>
                  <a:pt x="527" y="298"/>
                </a:lnTo>
                <a:lnTo>
                  <a:pt x="579" y="287"/>
                </a:lnTo>
                <a:lnTo>
                  <a:pt x="586" y="311"/>
                </a:lnTo>
                <a:lnTo>
                  <a:pt x="614" y="310"/>
                </a:lnTo>
                <a:lnTo>
                  <a:pt x="680" y="306"/>
                </a:lnTo>
                <a:lnTo>
                  <a:pt x="697" y="276"/>
                </a:lnTo>
                <a:lnTo>
                  <a:pt x="680" y="261"/>
                </a:lnTo>
                <a:lnTo>
                  <a:pt x="637" y="261"/>
                </a:lnTo>
                <a:lnTo>
                  <a:pt x="566" y="261"/>
                </a:lnTo>
                <a:lnTo>
                  <a:pt x="538" y="261"/>
                </a:lnTo>
                <a:lnTo>
                  <a:pt x="510" y="256"/>
                </a:lnTo>
                <a:lnTo>
                  <a:pt x="462" y="280"/>
                </a:lnTo>
                <a:lnTo>
                  <a:pt x="457" y="276"/>
                </a:lnTo>
                <a:lnTo>
                  <a:pt x="449" y="264"/>
                </a:lnTo>
                <a:lnTo>
                  <a:pt x="426" y="272"/>
                </a:lnTo>
                <a:lnTo>
                  <a:pt x="403" y="280"/>
                </a:lnTo>
                <a:lnTo>
                  <a:pt x="398" y="275"/>
                </a:lnTo>
                <a:lnTo>
                  <a:pt x="394" y="264"/>
                </a:lnTo>
                <a:lnTo>
                  <a:pt x="365" y="256"/>
                </a:lnTo>
                <a:lnTo>
                  <a:pt x="360" y="253"/>
                </a:lnTo>
                <a:lnTo>
                  <a:pt x="364" y="239"/>
                </a:lnTo>
                <a:lnTo>
                  <a:pt x="378" y="230"/>
                </a:lnTo>
                <a:lnTo>
                  <a:pt x="360" y="183"/>
                </a:lnTo>
                <a:lnTo>
                  <a:pt x="331" y="114"/>
                </a:lnTo>
                <a:lnTo>
                  <a:pt x="247" y="137"/>
                </a:lnTo>
                <a:lnTo>
                  <a:pt x="230" y="114"/>
                </a:lnTo>
                <a:lnTo>
                  <a:pt x="191" y="96"/>
                </a:lnTo>
                <a:lnTo>
                  <a:pt x="158" y="123"/>
                </a:lnTo>
                <a:lnTo>
                  <a:pt x="126" y="116"/>
                </a:lnTo>
                <a:lnTo>
                  <a:pt x="89" y="87"/>
                </a:lnTo>
                <a:lnTo>
                  <a:pt x="83" y="51"/>
                </a:lnTo>
                <a:lnTo>
                  <a:pt x="85" y="26"/>
                </a:lnTo>
                <a:lnTo>
                  <a:pt x="83" y="0"/>
                </a:lnTo>
                <a:lnTo>
                  <a:pt x="0" y="51"/>
                </a:lnTo>
                <a:lnTo>
                  <a:pt x="49" y="226"/>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308" name="Freeform 493"/>
          <p:cNvSpPr/>
          <p:nvPr/>
        </p:nvSpPr>
        <p:spPr bwMode="auto">
          <a:xfrm>
            <a:off x="1790121" y="2988656"/>
            <a:ext cx="341437" cy="232923"/>
          </a:xfrm>
          <a:custGeom>
            <a:avLst/>
            <a:gdLst>
              <a:gd name="T0" fmla="*/ 0 w 534"/>
              <a:gd name="T1" fmla="*/ 1 h 433"/>
              <a:gd name="T2" fmla="*/ 0 w 534"/>
              <a:gd name="T3" fmla="*/ 3 h 433"/>
              <a:gd name="T4" fmla="*/ 1 w 534"/>
              <a:gd name="T5" fmla="*/ 2 h 433"/>
              <a:gd name="T6" fmla="*/ 2 w 534"/>
              <a:gd name="T7" fmla="*/ 3 h 433"/>
              <a:gd name="T8" fmla="*/ 1 w 534"/>
              <a:gd name="T9" fmla="*/ 3 h 433"/>
              <a:gd name="T10" fmla="*/ 0 w 534"/>
              <a:gd name="T11" fmla="*/ 3 h 433"/>
              <a:gd name="T12" fmla="*/ 0 w 534"/>
              <a:gd name="T13" fmla="*/ 4 h 433"/>
              <a:gd name="T14" fmla="*/ 0 w 534"/>
              <a:gd name="T15" fmla="*/ 4 h 433"/>
              <a:gd name="T16" fmla="*/ 1 w 534"/>
              <a:gd name="T17" fmla="*/ 5 h 433"/>
              <a:gd name="T18" fmla="*/ 1 w 534"/>
              <a:gd name="T19" fmla="*/ 5 h 433"/>
              <a:gd name="T20" fmla="*/ 1 w 534"/>
              <a:gd name="T21" fmla="*/ 5 h 433"/>
              <a:gd name="T22" fmla="*/ 1 w 534"/>
              <a:gd name="T23" fmla="*/ 7 h 433"/>
              <a:gd name="T24" fmla="*/ 3 w 534"/>
              <a:gd name="T25" fmla="*/ 7 h 433"/>
              <a:gd name="T26" fmla="*/ 4 w 534"/>
              <a:gd name="T27" fmla="*/ 6 h 433"/>
              <a:gd name="T28" fmla="*/ 6 w 534"/>
              <a:gd name="T29" fmla="*/ 7 h 433"/>
              <a:gd name="T30" fmla="*/ 7 w 534"/>
              <a:gd name="T31" fmla="*/ 8 h 433"/>
              <a:gd name="T32" fmla="*/ 7 w 534"/>
              <a:gd name="T33" fmla="*/ 9 h 433"/>
              <a:gd name="T34" fmla="*/ 7 w 534"/>
              <a:gd name="T35" fmla="*/ 9 h 433"/>
              <a:gd name="T36" fmla="*/ 9 w 534"/>
              <a:gd name="T37" fmla="*/ 10 h 433"/>
              <a:gd name="T38" fmla="*/ 11 w 534"/>
              <a:gd name="T39" fmla="*/ 7 h 433"/>
              <a:gd name="T40" fmla="*/ 12 w 534"/>
              <a:gd name="T41" fmla="*/ 7 h 433"/>
              <a:gd name="T42" fmla="*/ 12 w 534"/>
              <a:gd name="T43" fmla="*/ 7 h 433"/>
              <a:gd name="T44" fmla="*/ 12 w 534"/>
              <a:gd name="T45" fmla="*/ 6 h 433"/>
              <a:gd name="T46" fmla="*/ 12 w 534"/>
              <a:gd name="T47" fmla="*/ 5 h 433"/>
              <a:gd name="T48" fmla="*/ 11 w 534"/>
              <a:gd name="T49" fmla="*/ 5 h 433"/>
              <a:gd name="T50" fmla="*/ 11 w 534"/>
              <a:gd name="T51" fmla="*/ 5 h 433"/>
              <a:gd name="T52" fmla="*/ 10 w 534"/>
              <a:gd name="T53" fmla="*/ 4 h 433"/>
              <a:gd name="T54" fmla="*/ 9 w 534"/>
              <a:gd name="T55" fmla="*/ 3 h 433"/>
              <a:gd name="T56" fmla="*/ 9 w 534"/>
              <a:gd name="T57" fmla="*/ 3 h 433"/>
              <a:gd name="T58" fmla="*/ 8 w 534"/>
              <a:gd name="T59" fmla="*/ 2 h 433"/>
              <a:gd name="T60" fmla="*/ 7 w 534"/>
              <a:gd name="T61" fmla="*/ 3 h 433"/>
              <a:gd name="T62" fmla="*/ 7 w 534"/>
              <a:gd name="T63" fmla="*/ 3 h 433"/>
              <a:gd name="T64" fmla="*/ 7 w 534"/>
              <a:gd name="T65" fmla="*/ 3 h 433"/>
              <a:gd name="T66" fmla="*/ 7 w 534"/>
              <a:gd name="T67" fmla="*/ 2 h 433"/>
              <a:gd name="T68" fmla="*/ 7 w 534"/>
              <a:gd name="T69" fmla="*/ 1 h 433"/>
              <a:gd name="T70" fmla="*/ 6 w 534"/>
              <a:gd name="T71" fmla="*/ 1 h 433"/>
              <a:gd name="T72" fmla="*/ 6 w 534"/>
              <a:gd name="T73" fmla="*/ 1 h 433"/>
              <a:gd name="T74" fmla="*/ 5 w 534"/>
              <a:gd name="T75" fmla="*/ 0 h 433"/>
              <a:gd name="T76" fmla="*/ 5 w 534"/>
              <a:gd name="T77" fmla="*/ 0 h 433"/>
              <a:gd name="T78" fmla="*/ 5 w 534"/>
              <a:gd name="T79" fmla="*/ 0 h 433"/>
              <a:gd name="T80" fmla="*/ 4 w 534"/>
              <a:gd name="T81" fmla="*/ 0 h 433"/>
              <a:gd name="T82" fmla="*/ 5 w 534"/>
              <a:gd name="T83" fmla="*/ 1 h 433"/>
              <a:gd name="T84" fmla="*/ 4 w 534"/>
              <a:gd name="T85" fmla="*/ 1 h 433"/>
              <a:gd name="T86" fmla="*/ 4 w 534"/>
              <a:gd name="T87" fmla="*/ 1 h 433"/>
              <a:gd name="T88" fmla="*/ 4 w 534"/>
              <a:gd name="T89" fmla="*/ 1 h 433"/>
              <a:gd name="T90" fmla="*/ 3 w 534"/>
              <a:gd name="T91" fmla="*/ 1 h 433"/>
              <a:gd name="T92" fmla="*/ 3 w 534"/>
              <a:gd name="T93" fmla="*/ 1 h 433"/>
              <a:gd name="T94" fmla="*/ 2 w 534"/>
              <a:gd name="T95" fmla="*/ 2 h 433"/>
              <a:gd name="T96" fmla="*/ 2 w 534"/>
              <a:gd name="T97" fmla="*/ 1 h 433"/>
              <a:gd name="T98" fmla="*/ 1 w 534"/>
              <a:gd name="T99" fmla="*/ 1 h 433"/>
              <a:gd name="T100" fmla="*/ 0 w 534"/>
              <a:gd name="T101" fmla="*/ 1 h 43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34"/>
              <a:gd name="T154" fmla="*/ 0 h 433"/>
              <a:gd name="T155" fmla="*/ 534 w 534"/>
              <a:gd name="T156" fmla="*/ 433 h 43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34" h="433">
                <a:moveTo>
                  <a:pt x="0" y="63"/>
                </a:moveTo>
                <a:lnTo>
                  <a:pt x="4" y="118"/>
                </a:lnTo>
                <a:lnTo>
                  <a:pt x="32" y="86"/>
                </a:lnTo>
                <a:lnTo>
                  <a:pt x="72" y="129"/>
                </a:lnTo>
                <a:lnTo>
                  <a:pt x="53" y="156"/>
                </a:lnTo>
                <a:lnTo>
                  <a:pt x="7" y="130"/>
                </a:lnTo>
                <a:lnTo>
                  <a:pt x="1" y="168"/>
                </a:lnTo>
                <a:lnTo>
                  <a:pt x="7" y="191"/>
                </a:lnTo>
                <a:lnTo>
                  <a:pt x="32" y="196"/>
                </a:lnTo>
                <a:lnTo>
                  <a:pt x="22" y="221"/>
                </a:lnTo>
                <a:lnTo>
                  <a:pt x="41" y="238"/>
                </a:lnTo>
                <a:lnTo>
                  <a:pt x="41" y="314"/>
                </a:lnTo>
                <a:lnTo>
                  <a:pt x="115" y="292"/>
                </a:lnTo>
                <a:lnTo>
                  <a:pt x="157" y="269"/>
                </a:lnTo>
                <a:lnTo>
                  <a:pt x="250" y="320"/>
                </a:lnTo>
                <a:lnTo>
                  <a:pt x="311" y="352"/>
                </a:lnTo>
                <a:lnTo>
                  <a:pt x="322" y="366"/>
                </a:lnTo>
                <a:lnTo>
                  <a:pt x="328" y="405"/>
                </a:lnTo>
                <a:lnTo>
                  <a:pt x="382" y="433"/>
                </a:lnTo>
                <a:lnTo>
                  <a:pt x="466" y="329"/>
                </a:lnTo>
                <a:lnTo>
                  <a:pt x="519" y="329"/>
                </a:lnTo>
                <a:lnTo>
                  <a:pt x="528" y="286"/>
                </a:lnTo>
                <a:lnTo>
                  <a:pt x="534" y="268"/>
                </a:lnTo>
                <a:lnTo>
                  <a:pt x="517" y="240"/>
                </a:lnTo>
                <a:lnTo>
                  <a:pt x="478" y="223"/>
                </a:lnTo>
                <a:lnTo>
                  <a:pt x="472" y="202"/>
                </a:lnTo>
                <a:lnTo>
                  <a:pt x="417" y="186"/>
                </a:lnTo>
                <a:lnTo>
                  <a:pt x="382" y="148"/>
                </a:lnTo>
                <a:lnTo>
                  <a:pt x="371" y="122"/>
                </a:lnTo>
                <a:lnTo>
                  <a:pt x="343" y="98"/>
                </a:lnTo>
                <a:lnTo>
                  <a:pt x="327" y="113"/>
                </a:lnTo>
                <a:lnTo>
                  <a:pt x="317" y="122"/>
                </a:lnTo>
                <a:lnTo>
                  <a:pt x="297" y="118"/>
                </a:lnTo>
                <a:lnTo>
                  <a:pt x="281" y="86"/>
                </a:lnTo>
                <a:lnTo>
                  <a:pt x="281" y="63"/>
                </a:lnTo>
                <a:lnTo>
                  <a:pt x="261" y="56"/>
                </a:lnTo>
                <a:lnTo>
                  <a:pt x="256" y="35"/>
                </a:lnTo>
                <a:lnTo>
                  <a:pt x="233" y="18"/>
                </a:lnTo>
                <a:lnTo>
                  <a:pt x="216" y="18"/>
                </a:lnTo>
                <a:lnTo>
                  <a:pt x="204" y="0"/>
                </a:lnTo>
                <a:lnTo>
                  <a:pt x="186" y="10"/>
                </a:lnTo>
                <a:lnTo>
                  <a:pt x="192" y="35"/>
                </a:lnTo>
                <a:lnTo>
                  <a:pt x="182" y="31"/>
                </a:lnTo>
                <a:lnTo>
                  <a:pt x="173" y="26"/>
                </a:lnTo>
                <a:lnTo>
                  <a:pt x="157" y="63"/>
                </a:lnTo>
                <a:lnTo>
                  <a:pt x="136" y="68"/>
                </a:lnTo>
                <a:lnTo>
                  <a:pt x="115" y="61"/>
                </a:lnTo>
                <a:lnTo>
                  <a:pt x="101" y="80"/>
                </a:lnTo>
                <a:lnTo>
                  <a:pt x="84" y="63"/>
                </a:lnTo>
                <a:lnTo>
                  <a:pt x="57" y="46"/>
                </a:lnTo>
                <a:lnTo>
                  <a:pt x="0" y="63"/>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309" name="Freeform 494"/>
          <p:cNvSpPr/>
          <p:nvPr/>
        </p:nvSpPr>
        <p:spPr bwMode="auto">
          <a:xfrm>
            <a:off x="2171992" y="3005517"/>
            <a:ext cx="285280" cy="117409"/>
          </a:xfrm>
          <a:custGeom>
            <a:avLst/>
            <a:gdLst>
              <a:gd name="T0" fmla="*/ 3 w 444"/>
              <a:gd name="T1" fmla="*/ 3 h 219"/>
              <a:gd name="T2" fmla="*/ 2 w 444"/>
              <a:gd name="T3" fmla="*/ 3 h 219"/>
              <a:gd name="T4" fmla="*/ 0 w 444"/>
              <a:gd name="T5" fmla="*/ 4 h 219"/>
              <a:gd name="T6" fmla="*/ 0 w 444"/>
              <a:gd name="T7" fmla="*/ 4 h 219"/>
              <a:gd name="T8" fmla="*/ 0 w 444"/>
              <a:gd name="T9" fmla="*/ 5 h 219"/>
              <a:gd name="T10" fmla="*/ 1 w 444"/>
              <a:gd name="T11" fmla="*/ 5 h 219"/>
              <a:gd name="T12" fmla="*/ 3 w 444"/>
              <a:gd name="T13" fmla="*/ 5 h 219"/>
              <a:gd name="T14" fmla="*/ 4 w 444"/>
              <a:gd name="T15" fmla="*/ 5 h 219"/>
              <a:gd name="T16" fmla="*/ 5 w 444"/>
              <a:gd name="T17" fmla="*/ 5 h 219"/>
              <a:gd name="T18" fmla="*/ 5 w 444"/>
              <a:gd name="T19" fmla="*/ 4 h 219"/>
              <a:gd name="T20" fmla="*/ 6 w 444"/>
              <a:gd name="T21" fmla="*/ 4 h 219"/>
              <a:gd name="T22" fmla="*/ 7 w 444"/>
              <a:gd name="T23" fmla="*/ 4 h 219"/>
              <a:gd name="T24" fmla="*/ 7 w 444"/>
              <a:gd name="T25" fmla="*/ 4 h 219"/>
              <a:gd name="T26" fmla="*/ 9 w 444"/>
              <a:gd name="T27" fmla="*/ 3 h 219"/>
              <a:gd name="T28" fmla="*/ 10 w 444"/>
              <a:gd name="T29" fmla="*/ 2 h 219"/>
              <a:gd name="T30" fmla="*/ 10 w 444"/>
              <a:gd name="T31" fmla="*/ 2 h 219"/>
              <a:gd name="T32" fmla="*/ 10 w 444"/>
              <a:gd name="T33" fmla="*/ 1 h 219"/>
              <a:gd name="T34" fmla="*/ 9 w 444"/>
              <a:gd name="T35" fmla="*/ 1 h 219"/>
              <a:gd name="T36" fmla="*/ 9 w 444"/>
              <a:gd name="T37" fmla="*/ 1 h 219"/>
              <a:gd name="T38" fmla="*/ 8 w 444"/>
              <a:gd name="T39" fmla="*/ 1 h 219"/>
              <a:gd name="T40" fmla="*/ 7 w 444"/>
              <a:gd name="T41" fmla="*/ 0 h 219"/>
              <a:gd name="T42" fmla="*/ 4 w 444"/>
              <a:gd name="T43" fmla="*/ 0 h 219"/>
              <a:gd name="T44" fmla="*/ 4 w 444"/>
              <a:gd name="T45" fmla="*/ 0 h 219"/>
              <a:gd name="T46" fmla="*/ 4 w 444"/>
              <a:gd name="T47" fmla="*/ 1 h 219"/>
              <a:gd name="T48" fmla="*/ 4 w 444"/>
              <a:gd name="T49" fmla="*/ 1 h 219"/>
              <a:gd name="T50" fmla="*/ 4 w 444"/>
              <a:gd name="T51" fmla="*/ 1 h 219"/>
              <a:gd name="T52" fmla="*/ 3 w 444"/>
              <a:gd name="T53" fmla="*/ 1 h 219"/>
              <a:gd name="T54" fmla="*/ 3 w 444"/>
              <a:gd name="T55" fmla="*/ 1 h 219"/>
              <a:gd name="T56" fmla="*/ 2 w 444"/>
              <a:gd name="T57" fmla="*/ 1 h 219"/>
              <a:gd name="T58" fmla="*/ 2 w 444"/>
              <a:gd name="T59" fmla="*/ 1 h 219"/>
              <a:gd name="T60" fmla="*/ 2 w 444"/>
              <a:gd name="T61" fmla="*/ 1 h 219"/>
              <a:gd name="T62" fmla="*/ 2 w 444"/>
              <a:gd name="T63" fmla="*/ 2 h 219"/>
              <a:gd name="T64" fmla="*/ 2 w 444"/>
              <a:gd name="T65" fmla="*/ 2 h 219"/>
              <a:gd name="T66" fmla="*/ 2 w 444"/>
              <a:gd name="T67" fmla="*/ 3 h 219"/>
              <a:gd name="T68" fmla="*/ 4 w 444"/>
              <a:gd name="T69" fmla="*/ 3 h 219"/>
              <a:gd name="T70" fmla="*/ 4 w 444"/>
              <a:gd name="T71" fmla="*/ 2 h 219"/>
              <a:gd name="T72" fmla="*/ 5 w 444"/>
              <a:gd name="T73" fmla="*/ 3 h 219"/>
              <a:gd name="T74" fmla="*/ 4 w 444"/>
              <a:gd name="T75" fmla="*/ 3 h 219"/>
              <a:gd name="T76" fmla="*/ 4 w 444"/>
              <a:gd name="T77" fmla="*/ 3 h 219"/>
              <a:gd name="T78" fmla="*/ 3 w 444"/>
              <a:gd name="T79" fmla="*/ 3 h 219"/>
              <a:gd name="T80" fmla="*/ 3 w 444"/>
              <a:gd name="T81" fmla="*/ 3 h 219"/>
              <a:gd name="T82" fmla="*/ 3 w 444"/>
              <a:gd name="T83" fmla="*/ 3 h 21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44"/>
              <a:gd name="T127" fmla="*/ 0 h 219"/>
              <a:gd name="T128" fmla="*/ 444 w 444"/>
              <a:gd name="T129" fmla="*/ 219 h 21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44" h="219">
                <a:moveTo>
                  <a:pt x="113" y="156"/>
                </a:moveTo>
                <a:lnTo>
                  <a:pt x="81" y="156"/>
                </a:lnTo>
                <a:lnTo>
                  <a:pt x="16" y="165"/>
                </a:lnTo>
                <a:lnTo>
                  <a:pt x="0" y="190"/>
                </a:lnTo>
                <a:lnTo>
                  <a:pt x="16" y="200"/>
                </a:lnTo>
                <a:lnTo>
                  <a:pt x="29" y="207"/>
                </a:lnTo>
                <a:lnTo>
                  <a:pt x="118" y="206"/>
                </a:lnTo>
                <a:lnTo>
                  <a:pt x="179" y="206"/>
                </a:lnTo>
                <a:lnTo>
                  <a:pt x="207" y="219"/>
                </a:lnTo>
                <a:lnTo>
                  <a:pt x="216" y="192"/>
                </a:lnTo>
                <a:lnTo>
                  <a:pt x="242" y="190"/>
                </a:lnTo>
                <a:lnTo>
                  <a:pt x="278" y="180"/>
                </a:lnTo>
                <a:lnTo>
                  <a:pt x="309" y="172"/>
                </a:lnTo>
                <a:lnTo>
                  <a:pt x="363" y="136"/>
                </a:lnTo>
                <a:lnTo>
                  <a:pt x="423" y="102"/>
                </a:lnTo>
                <a:lnTo>
                  <a:pt x="444" y="84"/>
                </a:lnTo>
                <a:lnTo>
                  <a:pt x="436" y="50"/>
                </a:lnTo>
                <a:lnTo>
                  <a:pt x="406" y="50"/>
                </a:lnTo>
                <a:lnTo>
                  <a:pt x="382" y="35"/>
                </a:lnTo>
                <a:lnTo>
                  <a:pt x="349" y="22"/>
                </a:lnTo>
                <a:lnTo>
                  <a:pt x="275" y="14"/>
                </a:lnTo>
                <a:lnTo>
                  <a:pt x="182" y="0"/>
                </a:lnTo>
                <a:lnTo>
                  <a:pt x="165" y="4"/>
                </a:lnTo>
                <a:lnTo>
                  <a:pt x="171" y="22"/>
                </a:lnTo>
                <a:lnTo>
                  <a:pt x="180" y="39"/>
                </a:lnTo>
                <a:lnTo>
                  <a:pt x="156" y="45"/>
                </a:lnTo>
                <a:lnTo>
                  <a:pt x="148" y="33"/>
                </a:lnTo>
                <a:lnTo>
                  <a:pt x="117" y="29"/>
                </a:lnTo>
                <a:lnTo>
                  <a:pt x="76" y="33"/>
                </a:lnTo>
                <a:lnTo>
                  <a:pt x="93" y="45"/>
                </a:lnTo>
                <a:lnTo>
                  <a:pt x="93" y="57"/>
                </a:lnTo>
                <a:lnTo>
                  <a:pt x="86" y="72"/>
                </a:lnTo>
                <a:lnTo>
                  <a:pt x="86" y="95"/>
                </a:lnTo>
                <a:lnTo>
                  <a:pt x="98" y="108"/>
                </a:lnTo>
                <a:lnTo>
                  <a:pt x="156" y="108"/>
                </a:lnTo>
                <a:lnTo>
                  <a:pt x="174" y="107"/>
                </a:lnTo>
                <a:lnTo>
                  <a:pt x="192" y="126"/>
                </a:lnTo>
                <a:lnTo>
                  <a:pt x="173" y="153"/>
                </a:lnTo>
                <a:lnTo>
                  <a:pt x="154" y="153"/>
                </a:lnTo>
                <a:lnTo>
                  <a:pt x="132" y="152"/>
                </a:lnTo>
                <a:lnTo>
                  <a:pt x="123" y="153"/>
                </a:lnTo>
                <a:lnTo>
                  <a:pt x="113" y="156"/>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310" name="Freeform 495"/>
          <p:cNvSpPr/>
          <p:nvPr/>
        </p:nvSpPr>
        <p:spPr bwMode="auto">
          <a:xfrm>
            <a:off x="2142792" y="3063485"/>
            <a:ext cx="181951" cy="123089"/>
          </a:xfrm>
          <a:custGeom>
            <a:avLst/>
            <a:gdLst>
              <a:gd name="T0" fmla="*/ 0 w 285"/>
              <a:gd name="T1" fmla="*/ 5 h 227"/>
              <a:gd name="T2" fmla="*/ 0 w 285"/>
              <a:gd name="T3" fmla="*/ 5 h 227"/>
              <a:gd name="T4" fmla="*/ 1 w 285"/>
              <a:gd name="T5" fmla="*/ 5 h 227"/>
              <a:gd name="T6" fmla="*/ 2 w 285"/>
              <a:gd name="T7" fmla="*/ 5 h 227"/>
              <a:gd name="T8" fmla="*/ 3 w 285"/>
              <a:gd name="T9" fmla="*/ 3 h 227"/>
              <a:gd name="T10" fmla="*/ 3 w 285"/>
              <a:gd name="T11" fmla="*/ 4 h 227"/>
              <a:gd name="T12" fmla="*/ 4 w 285"/>
              <a:gd name="T13" fmla="*/ 5 h 227"/>
              <a:gd name="T14" fmla="*/ 5 w 285"/>
              <a:gd name="T15" fmla="*/ 5 h 227"/>
              <a:gd name="T16" fmla="*/ 6 w 285"/>
              <a:gd name="T17" fmla="*/ 5 h 227"/>
              <a:gd name="T18" fmla="*/ 7 w 285"/>
              <a:gd name="T19" fmla="*/ 5 h 227"/>
              <a:gd name="T20" fmla="*/ 7 w 285"/>
              <a:gd name="T21" fmla="*/ 3 h 227"/>
              <a:gd name="T22" fmla="*/ 6 w 285"/>
              <a:gd name="T23" fmla="*/ 3 h 227"/>
              <a:gd name="T24" fmla="*/ 6 w 285"/>
              <a:gd name="T25" fmla="*/ 3 h 227"/>
              <a:gd name="T26" fmla="*/ 6 w 285"/>
              <a:gd name="T27" fmla="*/ 2 h 227"/>
              <a:gd name="T28" fmla="*/ 5 w 285"/>
              <a:gd name="T29" fmla="*/ 2 h 227"/>
              <a:gd name="T30" fmla="*/ 5 w 285"/>
              <a:gd name="T31" fmla="*/ 2 h 227"/>
              <a:gd name="T32" fmla="*/ 3 w 285"/>
              <a:gd name="T33" fmla="*/ 2 h 227"/>
              <a:gd name="T34" fmla="*/ 3 w 285"/>
              <a:gd name="T35" fmla="*/ 2 h 227"/>
              <a:gd name="T36" fmla="*/ 2 w 285"/>
              <a:gd name="T37" fmla="*/ 2 h 227"/>
              <a:gd name="T38" fmla="*/ 1 w 285"/>
              <a:gd name="T39" fmla="*/ 1 h 227"/>
              <a:gd name="T40" fmla="*/ 1 w 285"/>
              <a:gd name="T41" fmla="*/ 1 h 227"/>
              <a:gd name="T42" fmla="*/ 1 w 285"/>
              <a:gd name="T43" fmla="*/ 1 h 227"/>
              <a:gd name="T44" fmla="*/ 1 w 285"/>
              <a:gd name="T45" fmla="*/ 1 h 227"/>
              <a:gd name="T46" fmla="*/ 3 w 285"/>
              <a:gd name="T47" fmla="*/ 1 h 227"/>
              <a:gd name="T48" fmla="*/ 3 w 285"/>
              <a:gd name="T49" fmla="*/ 0 h 227"/>
              <a:gd name="T50" fmla="*/ 2 w 285"/>
              <a:gd name="T51" fmla="*/ 0 h 227"/>
              <a:gd name="T52" fmla="*/ 1 w 285"/>
              <a:gd name="T53" fmla="*/ 0 h 227"/>
              <a:gd name="T54" fmla="*/ 0 w 285"/>
              <a:gd name="T55" fmla="*/ 1 h 227"/>
              <a:gd name="T56" fmla="*/ 0 w 285"/>
              <a:gd name="T57" fmla="*/ 2 h 227"/>
              <a:gd name="T58" fmla="*/ 0 w 285"/>
              <a:gd name="T59" fmla="*/ 2 h 227"/>
              <a:gd name="T60" fmla="*/ 0 w 285"/>
              <a:gd name="T61" fmla="*/ 2 h 227"/>
              <a:gd name="T62" fmla="*/ 1 w 285"/>
              <a:gd name="T63" fmla="*/ 2 h 227"/>
              <a:gd name="T64" fmla="*/ 1 w 285"/>
              <a:gd name="T65" fmla="*/ 3 h 227"/>
              <a:gd name="T66" fmla="*/ 1 w 285"/>
              <a:gd name="T67" fmla="*/ 4 h 227"/>
              <a:gd name="T68" fmla="*/ 1 w 285"/>
              <a:gd name="T69" fmla="*/ 4 h 227"/>
              <a:gd name="T70" fmla="*/ 1 w 285"/>
              <a:gd name="T71" fmla="*/ 4 h 227"/>
              <a:gd name="T72" fmla="*/ 0 w 285"/>
              <a:gd name="T73" fmla="*/ 5 h 2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5"/>
              <a:gd name="T112" fmla="*/ 0 h 227"/>
              <a:gd name="T113" fmla="*/ 285 w 285"/>
              <a:gd name="T114" fmla="*/ 227 h 22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5" h="227">
                <a:moveTo>
                  <a:pt x="0" y="192"/>
                </a:moveTo>
                <a:lnTo>
                  <a:pt x="4" y="201"/>
                </a:lnTo>
                <a:lnTo>
                  <a:pt x="27" y="205"/>
                </a:lnTo>
                <a:lnTo>
                  <a:pt x="76" y="207"/>
                </a:lnTo>
                <a:lnTo>
                  <a:pt x="135" y="138"/>
                </a:lnTo>
                <a:lnTo>
                  <a:pt x="150" y="181"/>
                </a:lnTo>
                <a:lnTo>
                  <a:pt x="166" y="227"/>
                </a:lnTo>
                <a:lnTo>
                  <a:pt x="206" y="209"/>
                </a:lnTo>
                <a:lnTo>
                  <a:pt x="243" y="191"/>
                </a:lnTo>
                <a:lnTo>
                  <a:pt x="285" y="205"/>
                </a:lnTo>
                <a:lnTo>
                  <a:pt x="285" y="139"/>
                </a:lnTo>
                <a:lnTo>
                  <a:pt x="258" y="127"/>
                </a:lnTo>
                <a:lnTo>
                  <a:pt x="242" y="128"/>
                </a:lnTo>
                <a:lnTo>
                  <a:pt x="253" y="85"/>
                </a:lnTo>
                <a:lnTo>
                  <a:pt x="218" y="76"/>
                </a:lnTo>
                <a:lnTo>
                  <a:pt x="192" y="73"/>
                </a:lnTo>
                <a:lnTo>
                  <a:pt x="151" y="73"/>
                </a:lnTo>
                <a:lnTo>
                  <a:pt x="121" y="73"/>
                </a:lnTo>
                <a:lnTo>
                  <a:pt x="81" y="73"/>
                </a:lnTo>
                <a:lnTo>
                  <a:pt x="49" y="66"/>
                </a:lnTo>
                <a:lnTo>
                  <a:pt x="45" y="59"/>
                </a:lnTo>
                <a:lnTo>
                  <a:pt x="50" y="44"/>
                </a:lnTo>
                <a:lnTo>
                  <a:pt x="65" y="32"/>
                </a:lnTo>
                <a:lnTo>
                  <a:pt x="119" y="21"/>
                </a:lnTo>
                <a:lnTo>
                  <a:pt x="117" y="0"/>
                </a:lnTo>
                <a:lnTo>
                  <a:pt x="73" y="7"/>
                </a:lnTo>
                <a:lnTo>
                  <a:pt x="40" y="4"/>
                </a:lnTo>
                <a:lnTo>
                  <a:pt x="19" y="27"/>
                </a:lnTo>
                <a:lnTo>
                  <a:pt x="9" y="73"/>
                </a:lnTo>
                <a:lnTo>
                  <a:pt x="11" y="84"/>
                </a:lnTo>
                <a:lnTo>
                  <a:pt x="8" y="86"/>
                </a:lnTo>
                <a:lnTo>
                  <a:pt x="34" y="97"/>
                </a:lnTo>
                <a:lnTo>
                  <a:pt x="47" y="122"/>
                </a:lnTo>
                <a:lnTo>
                  <a:pt x="39" y="153"/>
                </a:lnTo>
                <a:lnTo>
                  <a:pt x="32" y="155"/>
                </a:lnTo>
                <a:lnTo>
                  <a:pt x="25" y="166"/>
                </a:lnTo>
                <a:lnTo>
                  <a:pt x="0" y="192"/>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311" name="Freeform 496"/>
          <p:cNvSpPr/>
          <p:nvPr/>
        </p:nvSpPr>
        <p:spPr bwMode="auto">
          <a:xfrm>
            <a:off x="3308619" y="3452717"/>
            <a:ext cx="13477" cy="55275"/>
          </a:xfrm>
          <a:custGeom>
            <a:avLst/>
            <a:gdLst>
              <a:gd name="T0" fmla="*/ 0 w 19"/>
              <a:gd name="T1" fmla="*/ 1 h 33"/>
              <a:gd name="T2" fmla="*/ 0 w 19"/>
              <a:gd name="T3" fmla="*/ 0 h 33"/>
              <a:gd name="T4" fmla="*/ 1 w 19"/>
              <a:gd name="T5" fmla="*/ 1 h 33"/>
              <a:gd name="T6" fmla="*/ 0 w 19"/>
              <a:gd name="T7" fmla="*/ 1 h 33"/>
              <a:gd name="T8" fmla="*/ 0 60000 65536"/>
              <a:gd name="T9" fmla="*/ 0 60000 65536"/>
              <a:gd name="T10" fmla="*/ 0 60000 65536"/>
              <a:gd name="T11" fmla="*/ 0 60000 65536"/>
              <a:gd name="T12" fmla="*/ 0 w 19"/>
              <a:gd name="T13" fmla="*/ 0 h 33"/>
              <a:gd name="T14" fmla="*/ 19 w 19"/>
              <a:gd name="T15" fmla="*/ 33 h 33"/>
            </a:gdLst>
            <a:ahLst/>
            <a:cxnLst>
              <a:cxn ang="T8">
                <a:pos x="T0" y="T1"/>
              </a:cxn>
              <a:cxn ang="T9">
                <a:pos x="T2" y="T3"/>
              </a:cxn>
              <a:cxn ang="T10">
                <a:pos x="T4" y="T5"/>
              </a:cxn>
              <a:cxn ang="T11">
                <a:pos x="T6" y="T7"/>
              </a:cxn>
            </a:cxnLst>
            <a:rect l="T12" t="T13" r="T14" b="T15"/>
            <a:pathLst>
              <a:path w="19" h="33">
                <a:moveTo>
                  <a:pt x="0" y="33"/>
                </a:moveTo>
                <a:lnTo>
                  <a:pt x="11" y="0"/>
                </a:lnTo>
                <a:lnTo>
                  <a:pt x="19" y="18"/>
                </a:lnTo>
                <a:lnTo>
                  <a:pt x="0" y="33"/>
                </a:lnTo>
                <a:close/>
              </a:path>
            </a:pathLst>
          </a:custGeom>
          <a:solidFill>
            <a:srgbClr val="B2D2DE"/>
          </a:solidFill>
          <a:ln w="6350">
            <a:solidFill>
              <a:srgbClr val="FFFFFF"/>
            </a:solidFill>
            <a:round/>
          </a:ln>
        </p:spPr>
        <p:txBody>
          <a:bodyPr lIns="121917" tIns="60958" rIns="121917" bIns="60958"/>
          <a:lstStyle/>
          <a:p>
            <a:pPr defTabSz="1218565">
              <a:defRPr/>
            </a:pPr>
            <a:endParaRPr lang="en-US" sz="2400" kern="0">
              <a:solidFill>
                <a:sysClr val="windowText" lastClr="000000"/>
              </a:solidFill>
              <a:latin typeface="Arial Narrow" panose="020B0606020202030204" pitchFamily="34" charset="0"/>
              <a:cs typeface="Arial" panose="020B0604020202020204" pitchFamily="34" charset="0"/>
            </a:endParaRPr>
          </a:p>
        </p:txBody>
      </p:sp>
      <p:sp>
        <p:nvSpPr>
          <p:cNvPr id="321" name="文本框 2"/>
          <p:cNvSpPr txBox="1"/>
          <p:nvPr/>
        </p:nvSpPr>
        <p:spPr>
          <a:xfrm>
            <a:off x="126829" y="699542"/>
            <a:ext cx="4589187" cy="2262158"/>
          </a:xfrm>
          <a:prstGeom prst="rect">
            <a:avLst/>
          </a:prstGeom>
          <a:noFill/>
        </p:spPr>
        <p:txBody>
          <a:bodyPr wrap="square" rtlCol="0">
            <a:spAutoFit/>
          </a:bodyPr>
          <a:lstStyle/>
          <a:p>
            <a:pPr marL="171450" indent="-171450" algn="l">
              <a:lnSpc>
                <a:spcPct val="150000"/>
              </a:lnSpc>
              <a:buFont typeface="Wingdings" panose="05000000000000000000" pitchFamily="2" charset="2"/>
              <a:buChar char="u"/>
            </a:pPr>
            <a:r>
              <a:rPr lang="zh-CN" altLang="en-US" sz="1100" b="1" dirty="0">
                <a:solidFill>
                  <a:srgbClr val="C00000"/>
                </a:solidFill>
                <a:latin typeface="微软雅黑" panose="020B0503020204020204" pitchFamily="34" charset="-122"/>
                <a:ea typeface="微软雅黑" panose="020B0503020204020204" pitchFamily="34" charset="-122"/>
              </a:rPr>
              <a:t>  </a:t>
            </a:r>
            <a:r>
              <a:rPr lang="zh-CN" altLang="en-US" sz="1400" b="1" dirty="0">
                <a:solidFill>
                  <a:srgbClr val="C00000"/>
                </a:solidFill>
                <a:latin typeface="微软雅黑" panose="020B0503020204020204" pitchFamily="34" charset="-122"/>
                <a:ea typeface="微软雅黑" panose="020B0503020204020204" pitchFamily="34" charset="-122"/>
              </a:rPr>
              <a:t>职业教育特色资源</a:t>
            </a:r>
            <a:r>
              <a:rPr lang="en-US" altLang="zh-CN" sz="1400" b="1" dirty="0">
                <a:solidFill>
                  <a:srgbClr val="C00000"/>
                </a:solidFill>
                <a:latin typeface="微软雅黑" panose="020B0503020204020204" pitchFamily="34" charset="-122"/>
                <a:ea typeface="微软雅黑" panose="020B0503020204020204" pitchFamily="34" charset="-122"/>
              </a:rPr>
              <a:t>--</a:t>
            </a:r>
            <a:r>
              <a:rPr lang="zh-CN" altLang="en-US" sz="1400" b="1" dirty="0">
                <a:solidFill>
                  <a:srgbClr val="C00000"/>
                </a:solidFill>
                <a:latin typeface="微软雅黑" panose="020B0503020204020204" pitchFamily="34" charset="-122"/>
                <a:ea typeface="微软雅黑" panose="020B0503020204020204" pitchFamily="34" charset="-122"/>
              </a:rPr>
              <a:t>覆盖国内</a:t>
            </a:r>
            <a:r>
              <a:rPr lang="en-US" altLang="zh-CN" sz="1400" b="1" dirty="0">
                <a:solidFill>
                  <a:srgbClr val="C00000"/>
                </a:solidFill>
                <a:latin typeface="微软雅黑" panose="020B0503020204020204" pitchFamily="34" charset="-122"/>
                <a:ea typeface="微软雅黑" panose="020B0503020204020204" pitchFamily="34" charset="-122"/>
              </a:rPr>
              <a:t>26</a:t>
            </a:r>
            <a:r>
              <a:rPr lang="zh-CN" altLang="en-US" sz="1400" b="1" dirty="0">
                <a:solidFill>
                  <a:srgbClr val="C00000"/>
                </a:solidFill>
                <a:latin typeface="微软雅黑" panose="020B0503020204020204" pitchFamily="34" charset="-122"/>
                <a:ea typeface="微软雅黑" panose="020B0503020204020204" pitchFamily="34" charset="-122"/>
              </a:rPr>
              <a:t>个省份、</a:t>
            </a:r>
            <a:r>
              <a:rPr lang="en-US" altLang="zh-CN" sz="1400" b="1" dirty="0">
                <a:solidFill>
                  <a:srgbClr val="C00000"/>
                </a:solidFill>
                <a:latin typeface="微软雅黑" panose="020B0503020204020204" pitchFamily="34" charset="-122"/>
                <a:ea typeface="微软雅黑" panose="020B0503020204020204" pitchFamily="34" charset="-122"/>
              </a:rPr>
              <a:t>200</a:t>
            </a:r>
            <a:r>
              <a:rPr lang="zh-CN" altLang="en-US" sz="1400" b="1" dirty="0">
                <a:solidFill>
                  <a:srgbClr val="C00000"/>
                </a:solidFill>
                <a:latin typeface="微软雅黑" panose="020B0503020204020204" pitchFamily="34" charset="-122"/>
                <a:ea typeface="微软雅黑" panose="020B0503020204020204" pitchFamily="34" charset="-122"/>
              </a:rPr>
              <a:t>家机构；</a:t>
            </a:r>
            <a:endParaRPr lang="en-US" altLang="zh-CN" sz="1400" b="1" dirty="0">
              <a:solidFill>
                <a:srgbClr val="C00000"/>
              </a:solidFill>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u"/>
            </a:pPr>
            <a:r>
              <a:rPr lang="zh-CN" altLang="en-US" sz="1000" dirty="0">
                <a:latin typeface="微软雅黑" panose="020B0503020204020204" pitchFamily="34" charset="-122"/>
                <a:ea typeface="微软雅黑" panose="020B0503020204020204" pitchFamily="34" charset="-122"/>
              </a:rPr>
              <a:t>  </a:t>
            </a:r>
            <a:r>
              <a:rPr lang="zh-CN" altLang="en-US" sz="1000" b="1" dirty="0">
                <a:latin typeface="微软雅黑" panose="020B0503020204020204" pitchFamily="34" charset="-122"/>
                <a:ea typeface="微软雅黑" panose="020B0503020204020204" pitchFamily="34" charset="-122"/>
              </a:rPr>
              <a:t>湖北职业技术学院              湖北水利水电职业技术学院</a:t>
            </a:r>
            <a:endParaRPr lang="en-US" altLang="zh-CN" sz="1000" b="1"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u"/>
            </a:pPr>
            <a:r>
              <a:rPr lang="zh-CN" altLang="en-US" sz="1000" b="1" dirty="0">
                <a:latin typeface="微软雅黑" panose="020B0503020204020204" pitchFamily="34" charset="-122"/>
                <a:ea typeface="微软雅黑" panose="020B0503020204020204" pitchFamily="34" charset="-122"/>
              </a:rPr>
              <a:t>  荆楚理工学院                     大连理工大学城市学院</a:t>
            </a:r>
            <a:endParaRPr lang="en-US" altLang="zh-CN" sz="1000" b="1"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u"/>
            </a:pPr>
            <a:r>
              <a:rPr lang="zh-CN" altLang="en-US" sz="1000" b="1" dirty="0">
                <a:latin typeface="微软雅黑" panose="020B0503020204020204" pitchFamily="34" charset="-122"/>
                <a:ea typeface="微软雅黑" panose="020B0503020204020204" pitchFamily="34" charset="-122"/>
              </a:rPr>
              <a:t>  天津中德职业技术学院        辽宁建筑职业学院</a:t>
            </a:r>
            <a:endParaRPr lang="en-US" altLang="zh-CN" sz="1000" b="1"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u"/>
            </a:pPr>
            <a:r>
              <a:rPr lang="zh-CN" altLang="en-US" sz="1000" dirty="0">
                <a:latin typeface="微软雅黑" panose="020B0503020204020204" pitchFamily="34" charset="-122"/>
                <a:ea typeface="微软雅黑" panose="020B0503020204020204" pitchFamily="34" charset="-122"/>
              </a:rPr>
              <a:t>  </a:t>
            </a:r>
            <a:r>
              <a:rPr lang="zh-CN" altLang="en-US" sz="1000" b="1" dirty="0">
                <a:latin typeface="微软雅黑" panose="020B0503020204020204" pitchFamily="34" charset="-122"/>
                <a:ea typeface="微软雅黑" panose="020B0503020204020204" pitchFamily="34" charset="-122"/>
              </a:rPr>
              <a:t>山东城建职业学院              湖南城建职业技术学院</a:t>
            </a:r>
            <a:endParaRPr lang="en-US" altLang="zh-CN" sz="1000" b="1"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u"/>
            </a:pPr>
            <a:r>
              <a:rPr lang="zh-CN" altLang="en-US" sz="1000" b="1" dirty="0">
                <a:latin typeface="微软雅黑" panose="020B0503020204020204" pitchFamily="34" charset="-122"/>
                <a:ea typeface="微软雅黑" panose="020B0503020204020204" pitchFamily="34" charset="-122"/>
              </a:rPr>
              <a:t>  西安海棠职业学院              甘肃畜牧工程职业技术学院</a:t>
            </a:r>
            <a:endParaRPr lang="en-US" altLang="zh-CN" sz="1000" b="1"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u"/>
            </a:pPr>
            <a:r>
              <a:rPr lang="zh-CN" altLang="en-US" sz="1000" b="1" dirty="0">
                <a:latin typeface="微软雅黑" panose="020B0503020204020204" pitchFamily="34" charset="-122"/>
                <a:ea typeface="微软雅黑" panose="020B0503020204020204" pitchFamily="34" charset="-122"/>
              </a:rPr>
              <a:t>  北京农业职业学院              广西交通运输学院</a:t>
            </a:r>
            <a:endParaRPr lang="en-US" altLang="zh-CN" sz="1000" b="1"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u"/>
            </a:pPr>
            <a:r>
              <a:rPr lang="zh-CN" altLang="en-US" sz="1000" b="1" dirty="0">
                <a:latin typeface="微软雅黑" panose="020B0503020204020204" pitchFamily="34" charset="-122"/>
                <a:ea typeface="微软雅黑" panose="020B0503020204020204" pitchFamily="34" charset="-122"/>
              </a:rPr>
              <a:t>   晋中职业技术学院             闽西职业技术学院 </a:t>
            </a:r>
            <a:endParaRPr lang="en-US" altLang="zh-CN" sz="1000" b="1"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u"/>
            </a:pPr>
            <a:r>
              <a:rPr lang="en-US" altLang="zh-CN" sz="1000" b="1" dirty="0">
                <a:latin typeface="微软雅黑" panose="020B0503020204020204" pitchFamily="34" charset="-122"/>
                <a:ea typeface="微软雅黑" panose="020B0503020204020204" pitchFamily="34" charset="-122"/>
              </a:rPr>
              <a:t>   </a:t>
            </a:r>
            <a:r>
              <a:rPr lang="zh-CN" altLang="en-US" sz="1000" b="1" dirty="0">
                <a:latin typeface="微软雅黑" panose="020B0503020204020204" pitchFamily="34" charset="-122"/>
                <a:ea typeface="微软雅黑" panose="020B0503020204020204" pitchFamily="34" charset="-122"/>
              </a:rPr>
              <a:t>新乡职业技术学院             内江职业技术学院</a:t>
            </a:r>
            <a:endParaRPr lang="en-US" altLang="zh-CN" sz="1000" b="1" dirty="0">
              <a:latin typeface="微软雅黑" panose="020B0503020204020204" pitchFamily="34" charset="-122"/>
              <a:ea typeface="微软雅黑" panose="020B0503020204020204" pitchFamily="34" charset="-122"/>
            </a:endParaRPr>
          </a:p>
        </p:txBody>
      </p:sp>
      <p:sp>
        <p:nvSpPr>
          <p:cNvPr id="322" name="文本框 2"/>
          <p:cNvSpPr txBox="1"/>
          <p:nvPr/>
        </p:nvSpPr>
        <p:spPr>
          <a:xfrm>
            <a:off x="4860032" y="699542"/>
            <a:ext cx="4372419" cy="2158283"/>
          </a:xfrm>
          <a:prstGeom prst="rect">
            <a:avLst/>
          </a:prstGeom>
          <a:noFill/>
        </p:spPr>
        <p:txBody>
          <a:bodyPr wrap="square" rtlCol="0">
            <a:spAutoFit/>
          </a:bodyPr>
          <a:lstStyle/>
          <a:p>
            <a:pPr marL="171450" indent="-171450" algn="l">
              <a:lnSpc>
                <a:spcPct val="150000"/>
              </a:lnSpc>
              <a:buFont typeface="Wingdings" panose="05000000000000000000" pitchFamily="2" charset="2"/>
              <a:buChar char="u"/>
            </a:pPr>
            <a:r>
              <a:rPr lang="en-US" altLang="zh-CN" sz="1400" b="1" dirty="0">
                <a:solidFill>
                  <a:srgbClr val="C00000"/>
                </a:solidFill>
                <a:latin typeface="微软雅黑" panose="020B0503020204020204" pitchFamily="34" charset="-122"/>
                <a:ea typeface="微软雅黑" panose="020B0503020204020204" pitchFamily="34" charset="-122"/>
              </a:rPr>
              <a:t>EBSCO</a:t>
            </a:r>
            <a:r>
              <a:rPr lang="zh-CN" altLang="en-US" sz="1400" b="1" dirty="0">
                <a:solidFill>
                  <a:srgbClr val="C00000"/>
                </a:solidFill>
                <a:latin typeface="微软雅黑" panose="020B0503020204020204" pitchFamily="34" charset="-122"/>
                <a:ea typeface="微软雅黑" panose="020B0503020204020204" pitchFamily="34" charset="-122"/>
              </a:rPr>
              <a:t>系列数据库，覆盖国内所有</a:t>
            </a:r>
            <a:r>
              <a:rPr lang="en-US" altLang="zh-CN" sz="1400" b="1" dirty="0">
                <a:solidFill>
                  <a:srgbClr val="C00000"/>
                </a:solidFill>
                <a:latin typeface="微软雅黑" panose="020B0503020204020204" pitchFamily="34" charset="-122"/>
                <a:ea typeface="微软雅黑" panose="020B0503020204020204" pitchFamily="34" charset="-122"/>
              </a:rPr>
              <a:t>985</a:t>
            </a:r>
            <a:r>
              <a:rPr lang="zh-CN" altLang="en-US" sz="1400" b="1" dirty="0">
                <a:solidFill>
                  <a:srgbClr val="C00000"/>
                </a:solidFill>
                <a:latin typeface="微软雅黑" panose="020B0503020204020204" pitchFamily="34" charset="-122"/>
                <a:ea typeface="微软雅黑" panose="020B0503020204020204" pitchFamily="34" charset="-122"/>
              </a:rPr>
              <a:t>、</a:t>
            </a:r>
            <a:r>
              <a:rPr lang="en-US" altLang="zh-CN" sz="1400" b="1" dirty="0">
                <a:solidFill>
                  <a:srgbClr val="C00000"/>
                </a:solidFill>
                <a:latin typeface="微软雅黑" panose="020B0503020204020204" pitchFamily="34" charset="-122"/>
                <a:ea typeface="微软雅黑" panose="020B0503020204020204" pitchFamily="34" charset="-122"/>
              </a:rPr>
              <a:t>211</a:t>
            </a:r>
            <a:r>
              <a:rPr lang="zh-CN" altLang="en-US" sz="1400" b="1" dirty="0">
                <a:solidFill>
                  <a:srgbClr val="C00000"/>
                </a:solidFill>
                <a:latin typeface="微软雅黑" panose="020B0503020204020204" pitchFamily="34" charset="-122"/>
                <a:ea typeface="微软雅黑" panose="020B0503020204020204" pitchFamily="34" charset="-122"/>
              </a:rPr>
              <a:t>院校；</a:t>
            </a:r>
            <a:endParaRPr lang="en-US" altLang="zh-CN" sz="1400" b="1" dirty="0">
              <a:solidFill>
                <a:srgbClr val="C00000"/>
              </a:solidFill>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u"/>
            </a:pPr>
            <a:r>
              <a:rPr lang="zh-CN" altLang="en-US" sz="1200" b="1" dirty="0">
                <a:solidFill>
                  <a:srgbClr val="C00000"/>
                </a:solidFill>
                <a:latin typeface="微软雅黑" panose="020B0503020204020204" pitchFamily="34" charset="-122"/>
                <a:ea typeface="微软雅黑" panose="020B0503020204020204" pitchFamily="34" charset="-122"/>
              </a:rPr>
              <a:t>国内职业院校：</a:t>
            </a:r>
            <a:r>
              <a:rPr lang="zh-CN" altLang="en-US" sz="1050" b="1" dirty="0">
                <a:latin typeface="微软雅黑" panose="020B0503020204020204" pitchFamily="34" charset="-122"/>
                <a:ea typeface="微软雅黑" panose="020B0503020204020204" pitchFamily="34" charset="-122"/>
              </a:rPr>
              <a:t>上海电子信息职业技术学院  深圳职业技术学院  </a:t>
            </a:r>
            <a:endParaRPr lang="en-US" altLang="zh-CN" sz="1050" b="1" dirty="0">
              <a:latin typeface="微软雅黑" panose="020B0503020204020204" pitchFamily="34" charset="-122"/>
              <a:ea typeface="微软雅黑" panose="020B0503020204020204" pitchFamily="34" charset="-122"/>
            </a:endParaRPr>
          </a:p>
          <a:p>
            <a:pPr>
              <a:lnSpc>
                <a:spcPct val="150000"/>
              </a:lnSpc>
            </a:pPr>
            <a:r>
              <a:rPr lang="en-US" altLang="zh-CN" sz="1050" b="1" dirty="0">
                <a:latin typeface="微软雅黑" panose="020B0503020204020204" pitchFamily="34" charset="-122"/>
                <a:ea typeface="微软雅黑" panose="020B0503020204020204" pitchFamily="34" charset="-122"/>
              </a:rPr>
              <a:t>    </a:t>
            </a:r>
            <a:r>
              <a:rPr lang="zh-CN" altLang="en-US" sz="1050" b="1" dirty="0">
                <a:latin typeface="微软雅黑" panose="020B0503020204020204" pitchFamily="34" charset="-122"/>
                <a:ea typeface="微软雅黑" panose="020B0503020204020204" pitchFamily="34" charset="-122"/>
              </a:rPr>
              <a:t>浙江旅游职业学院</a:t>
            </a:r>
            <a:endParaRPr lang="en-US" altLang="zh-CN" sz="1050" b="1" dirty="0">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u"/>
            </a:pPr>
            <a:r>
              <a:rPr lang="zh-CN" altLang="en-US" sz="1100" b="1" dirty="0">
                <a:solidFill>
                  <a:srgbClr val="C00000"/>
                </a:solidFill>
                <a:latin typeface="微软雅黑" panose="020B0503020204020204" pitchFamily="34" charset="-122"/>
                <a:ea typeface="微软雅黑" panose="020B0503020204020204" pitchFamily="34" charset="-122"/>
              </a:rPr>
              <a:t>在国际上广泛应用</a:t>
            </a:r>
            <a:r>
              <a:rPr lang="zh-CN" altLang="en-US" sz="1050" dirty="0">
                <a:solidFill>
                  <a:srgbClr val="C00000"/>
                </a:solidFill>
                <a:latin typeface="微软雅黑" panose="020B0503020204020204" pitchFamily="34" charset="-122"/>
                <a:ea typeface="微软雅黑" panose="020B0503020204020204" pitchFamily="34" charset="-122"/>
              </a:rPr>
              <a:t>，</a:t>
            </a:r>
            <a:r>
              <a:rPr lang="zh-CN" altLang="en-US" sz="1050" b="1" dirty="0">
                <a:latin typeface="微软雅黑" panose="020B0503020204020204" pitchFamily="34" charset="-122"/>
                <a:ea typeface="微软雅黑" panose="020B0503020204020204" pitchFamily="34" charset="-122"/>
              </a:rPr>
              <a:t>尤其德国的埃斯林根应用科学大学、</a:t>
            </a:r>
            <a:endParaRPr lang="en-US" altLang="zh-CN" sz="1050" b="1" dirty="0">
              <a:latin typeface="微软雅黑" panose="020B0503020204020204" pitchFamily="34" charset="-122"/>
              <a:ea typeface="微软雅黑" panose="020B0503020204020204" pitchFamily="34" charset="-122"/>
            </a:endParaRPr>
          </a:p>
          <a:p>
            <a:pPr>
              <a:lnSpc>
                <a:spcPct val="150000"/>
              </a:lnSpc>
            </a:pPr>
            <a:r>
              <a:rPr lang="en-US" altLang="zh-CN" sz="1050" b="1" dirty="0">
                <a:latin typeface="微软雅黑" panose="020B0503020204020204" pitchFamily="34" charset="-122"/>
                <a:ea typeface="微软雅黑" panose="020B0503020204020204" pitchFamily="34" charset="-122"/>
              </a:rPr>
              <a:t>    </a:t>
            </a:r>
            <a:r>
              <a:rPr lang="zh-CN" altLang="en-US" sz="1050" b="1" dirty="0">
                <a:latin typeface="微软雅黑" panose="020B0503020204020204" pitchFamily="34" charset="-122"/>
                <a:ea typeface="微软雅黑" panose="020B0503020204020204" pitchFamily="34" charset="-122"/>
              </a:rPr>
              <a:t>柏林工程应用技术大学、波鸿技术高等专业学校</a:t>
            </a:r>
            <a:endParaRPr lang="en-US" altLang="zh-CN" sz="1050" b="1" dirty="0">
              <a:latin typeface="微软雅黑" panose="020B0503020204020204" pitchFamily="34" charset="-122"/>
              <a:ea typeface="微软雅黑" panose="020B0503020204020204" pitchFamily="34" charset="-122"/>
            </a:endParaRPr>
          </a:p>
          <a:p>
            <a:pPr>
              <a:lnSpc>
                <a:spcPct val="150000"/>
              </a:lnSpc>
            </a:pPr>
            <a:r>
              <a:rPr lang="en-US" altLang="zh-CN" sz="1050" b="1" dirty="0">
                <a:latin typeface="微软雅黑" panose="020B0503020204020204" pitchFamily="34" charset="-122"/>
                <a:ea typeface="微软雅黑" panose="020B0503020204020204" pitchFamily="34" charset="-122"/>
              </a:rPr>
              <a:t>    </a:t>
            </a:r>
            <a:r>
              <a:rPr lang="zh-CN" altLang="en-US" sz="1050" b="1" dirty="0">
                <a:latin typeface="微软雅黑" panose="020B0503020204020204" pitchFamily="34" charset="-122"/>
                <a:ea typeface="微软雅黑" panose="020B0503020204020204" pitchFamily="34" charset="-122"/>
              </a:rPr>
              <a:t>瑞士苏黎世高等专业学院、法国高等电力学院等都在广泛应用</a:t>
            </a:r>
            <a:r>
              <a:rPr lang="zh-CN" altLang="en-US" sz="1050" dirty="0">
                <a:latin typeface="微软雅黑" panose="020B0503020204020204" pitchFamily="34" charset="-122"/>
                <a:ea typeface="微软雅黑" panose="020B0503020204020204" pitchFamily="34" charset="-122"/>
              </a:rPr>
              <a:t>。</a:t>
            </a:r>
          </a:p>
          <a:p>
            <a:pPr marL="171450" indent="-171450" algn="l">
              <a:lnSpc>
                <a:spcPct val="150000"/>
              </a:lnSpc>
              <a:buFont typeface="Wingdings" panose="05000000000000000000" pitchFamily="2" charset="2"/>
              <a:buChar char="u"/>
            </a:pPr>
            <a:endParaRPr lang="en-US" altLang="zh-CN" sz="1050" b="1" dirty="0">
              <a:solidFill>
                <a:srgbClr val="C00000"/>
              </a:solidFill>
              <a:latin typeface="微软雅黑" panose="020B0503020204020204" pitchFamily="34" charset="-122"/>
              <a:ea typeface="微软雅黑" panose="020B0503020204020204" pitchFamily="34" charset="-122"/>
            </a:endParaRPr>
          </a:p>
          <a:p>
            <a:pPr>
              <a:lnSpc>
                <a:spcPct val="150000"/>
              </a:lnSpc>
            </a:pPr>
            <a:r>
              <a:rPr lang="en-US" altLang="zh-CN" sz="1100" b="1" dirty="0">
                <a:solidFill>
                  <a:srgbClr val="C00000"/>
                </a:solidFill>
                <a:latin typeface="微软雅黑" panose="020B0503020204020204" pitchFamily="34" charset="-122"/>
                <a:ea typeface="微软雅黑" panose="020B0503020204020204" pitchFamily="34" charset="-122"/>
              </a:rPr>
              <a:t> </a:t>
            </a:r>
            <a:endParaRPr lang="zh-CN" altLang="en-US" sz="1100" dirty="0">
              <a:solidFill>
                <a:srgbClr val="C00000"/>
              </a:solidFill>
              <a:latin typeface="微软雅黑" panose="020B0503020204020204" pitchFamily="34" charset="-122"/>
              <a:ea typeface="微软雅黑" panose="020B0503020204020204" pitchFamily="34" charset="-122"/>
            </a:endParaRPr>
          </a:p>
        </p:txBody>
      </p:sp>
      <p:cxnSp>
        <p:nvCxnSpPr>
          <p:cNvPr id="312" name="直接连接符 311">
            <a:extLst>
              <a:ext uri="{FF2B5EF4-FFF2-40B4-BE49-F238E27FC236}">
                <a16:creationId xmlns:a16="http://schemas.microsoft.com/office/drawing/2014/main" xmlns="" id="{7035DD91-321A-4DC2-949C-807431AF361F}"/>
              </a:ext>
            </a:extLst>
          </p:cNvPr>
          <p:cNvCxnSpPr/>
          <p:nvPr/>
        </p:nvCxnSpPr>
        <p:spPr>
          <a:xfrm>
            <a:off x="359350" y="584186"/>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313" name="组合 312">
            <a:extLst>
              <a:ext uri="{FF2B5EF4-FFF2-40B4-BE49-F238E27FC236}">
                <a16:creationId xmlns:a16="http://schemas.microsoft.com/office/drawing/2014/main" xmlns="" id="{FAEC6232-F115-4408-BBCC-2AE761E371C7}"/>
              </a:ext>
            </a:extLst>
          </p:cNvPr>
          <p:cNvGrpSpPr/>
          <p:nvPr/>
        </p:nvGrpSpPr>
        <p:grpSpPr>
          <a:xfrm>
            <a:off x="334233" y="14305"/>
            <a:ext cx="479614" cy="479614"/>
            <a:chOff x="1278794" y="3334906"/>
            <a:chExt cx="914014" cy="914014"/>
          </a:xfrm>
        </p:grpSpPr>
        <p:grpSp>
          <p:nvGrpSpPr>
            <p:cNvPr id="314" name="组合 313">
              <a:extLst>
                <a:ext uri="{FF2B5EF4-FFF2-40B4-BE49-F238E27FC236}">
                  <a16:creationId xmlns:a16="http://schemas.microsoft.com/office/drawing/2014/main" xmlns="" id="{588E9B74-7479-482E-8FD8-EA373E080630}"/>
                </a:ext>
              </a:extLst>
            </p:cNvPr>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316" name="同心圆 11">
                <a:extLst>
                  <a:ext uri="{FF2B5EF4-FFF2-40B4-BE49-F238E27FC236}">
                    <a16:creationId xmlns:a16="http://schemas.microsoft.com/office/drawing/2014/main" xmlns="" id="{7E6F04A6-1D88-4C18-8E08-77B3A6AD3681}"/>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17" name="椭圆 316">
                <a:extLst>
                  <a:ext uri="{FF2B5EF4-FFF2-40B4-BE49-F238E27FC236}">
                    <a16:creationId xmlns:a16="http://schemas.microsoft.com/office/drawing/2014/main" xmlns="" id="{BC9E6239-E426-46CE-85A5-0BDBE1439A9B}"/>
                  </a:ext>
                </a:extLst>
              </p:cNvPr>
              <p:cNvSpPr/>
              <p:nvPr/>
            </p:nvSpPr>
            <p:spPr>
              <a:xfrm>
                <a:off x="392112" y="760411"/>
                <a:ext cx="3825872" cy="382587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5" name="TextBox 61">
              <a:extLst>
                <a:ext uri="{FF2B5EF4-FFF2-40B4-BE49-F238E27FC236}">
                  <a16:creationId xmlns:a16="http://schemas.microsoft.com/office/drawing/2014/main" xmlns="" id="{644784A0-C227-4113-84C3-2A15A63FE229}"/>
                </a:ext>
              </a:extLst>
            </p:cNvPr>
            <p:cNvSpPr txBox="1"/>
            <p:nvPr/>
          </p:nvSpPr>
          <p:spPr>
            <a:xfrm>
              <a:off x="1443719" y="3591858"/>
              <a:ext cx="59026" cy="127845"/>
            </a:xfrm>
            <a:prstGeom prst="rect">
              <a:avLst/>
            </a:prstGeom>
            <a:noFill/>
          </p:spPr>
          <p:txBody>
            <a:bodyPr wrap="none" rtlCol="0">
              <a:spAutoFit/>
            </a:bodyPr>
            <a:lstStyle/>
            <a:p>
              <a:endParaRPr lang="zh-CN" altLang="en-US" sz="2000" dirty="0">
                <a:latin typeface="Watford DB" pitchFamily="2" charset="0"/>
                <a:ea typeface="造字工房劲黑（非商用）常规体" pitchFamily="50" charset="-122"/>
              </a:endParaRPr>
            </a:p>
          </p:txBody>
        </p:sp>
      </p:grpSp>
      <p:sp>
        <p:nvSpPr>
          <p:cNvPr id="318" name="文本框 40">
            <a:extLst>
              <a:ext uri="{FF2B5EF4-FFF2-40B4-BE49-F238E27FC236}">
                <a16:creationId xmlns:a16="http://schemas.microsoft.com/office/drawing/2014/main" xmlns="" id="{A9CEBA8D-24CA-46C6-B3E3-CF7F3E65BB44}"/>
              </a:ext>
            </a:extLst>
          </p:cNvPr>
          <p:cNvSpPr txBox="1"/>
          <p:nvPr/>
        </p:nvSpPr>
        <p:spPr>
          <a:xfrm>
            <a:off x="705160" y="44763"/>
            <a:ext cx="7676547" cy="461665"/>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400" b="1" dirty="0">
                <a:latin typeface="微软雅黑" panose="020B0503020204020204" pitchFamily="34" charset="-122"/>
                <a:ea typeface="微软雅黑" panose="020B0503020204020204" pitchFamily="34" charset="-122"/>
              </a:rPr>
              <a:t>2.3.3 </a:t>
            </a:r>
            <a:r>
              <a:rPr lang="zh-CN" altLang="en-US" sz="2400" b="1" dirty="0">
                <a:latin typeface="微软雅黑" panose="020B0503020204020204" pitchFamily="34" charset="-122"/>
                <a:ea typeface="微软雅黑" panose="020B0503020204020204" pitchFamily="34" charset="-122"/>
              </a:rPr>
              <a:t>服务范围与典型案例</a:t>
            </a:r>
          </a:p>
        </p:txBody>
      </p:sp>
    </p:spTree>
    <p:extLst>
      <p:ext uri="{BB962C8B-B14F-4D97-AF65-F5344CB8AC3E}">
        <p14:creationId xmlns:p14="http://schemas.microsoft.com/office/powerpoint/2010/main" val="11284614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798" y="1035932"/>
            <a:ext cx="8966200" cy="2585323"/>
          </a:xfrm>
          <a:prstGeom prst="rect">
            <a:avLst/>
          </a:prstGeom>
          <a:noFill/>
        </p:spPr>
        <p:txBody>
          <a:bodyPr wrap="square" rtlCol="0">
            <a:spAutoFit/>
          </a:bodyPr>
          <a:lstStyle/>
          <a:p>
            <a:pPr algn="ctr">
              <a:lnSpc>
                <a:spcPct val="150000"/>
              </a:lnSpc>
            </a:pPr>
            <a:r>
              <a:rPr lang="zh-CN" altLang="en-US" sz="3600" b="1" dirty="0">
                <a:solidFill>
                  <a:srgbClr val="C00000"/>
                </a:solidFill>
                <a:latin typeface="微软雅黑" panose="020B0503020204020204" pitchFamily="34" charset="-122"/>
                <a:ea typeface="微软雅黑" panose="020B0503020204020204" pitchFamily="34" charset="-122"/>
              </a:rPr>
              <a:t>知网助力</a:t>
            </a:r>
            <a:endParaRPr lang="en-US" altLang="zh-CN" sz="3600" b="1" dirty="0">
              <a:solidFill>
                <a:srgbClr val="C00000"/>
              </a:solidFill>
              <a:latin typeface="微软雅黑" panose="020B0503020204020204" pitchFamily="34" charset="-122"/>
              <a:ea typeface="微软雅黑" panose="020B0503020204020204" pitchFamily="34" charset="-122"/>
            </a:endParaRPr>
          </a:p>
          <a:p>
            <a:pPr algn="ctr">
              <a:lnSpc>
                <a:spcPct val="150000"/>
              </a:lnSpc>
            </a:pPr>
            <a:r>
              <a:rPr lang="zh-CN" altLang="en-US" sz="3600" b="1" dirty="0">
                <a:solidFill>
                  <a:srgbClr val="C00000"/>
                </a:solidFill>
                <a:latin typeface="微软雅黑" panose="020B0503020204020204" pitchFamily="34" charset="-122"/>
                <a:ea typeface="微软雅黑" panose="020B0503020204020204" pitchFamily="34" charset="-122"/>
              </a:rPr>
              <a:t>职业院校引进海内外优质教育资源</a:t>
            </a:r>
            <a:endParaRPr lang="en-US" altLang="zh-CN" sz="3600" b="1" dirty="0">
              <a:solidFill>
                <a:srgbClr val="C00000"/>
              </a:solidFill>
              <a:latin typeface="微软雅黑" panose="020B0503020204020204" pitchFamily="34" charset="-122"/>
              <a:ea typeface="微软雅黑" panose="020B0503020204020204" pitchFamily="34" charset="-122"/>
            </a:endParaRPr>
          </a:p>
          <a:p>
            <a:pPr algn="ctr">
              <a:lnSpc>
                <a:spcPct val="150000"/>
              </a:lnSpc>
            </a:pPr>
            <a:r>
              <a:rPr lang="zh-CN" altLang="en-US" sz="3600" b="1" dirty="0">
                <a:solidFill>
                  <a:srgbClr val="C00000"/>
                </a:solidFill>
                <a:latin typeface="微软雅黑" panose="020B0503020204020204" pitchFamily="34" charset="-122"/>
                <a:ea typeface="微软雅黑" panose="020B0503020204020204" pitchFamily="34" charset="-122"/>
              </a:rPr>
              <a:t>服务数字校园建设</a:t>
            </a:r>
          </a:p>
        </p:txBody>
      </p:sp>
    </p:spTree>
    <p:custDataLst>
      <p:tags r:id="rId1"/>
    </p:custDataLst>
    <p:extLst>
      <p:ext uri="{BB962C8B-B14F-4D97-AF65-F5344CB8AC3E}">
        <p14:creationId xmlns:p14="http://schemas.microsoft.com/office/powerpoint/2010/main" val="1744362906"/>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56"/>
          <p:cNvSpPr txBox="1"/>
          <p:nvPr/>
        </p:nvSpPr>
        <p:spPr>
          <a:xfrm>
            <a:off x="1270000" y="2028329"/>
            <a:ext cx="6959600" cy="1015663"/>
          </a:xfrm>
          <a:prstGeom prst="rect">
            <a:avLst/>
          </a:prstGeom>
          <a:noFill/>
        </p:spPr>
        <p:txBody>
          <a:bodyPr wrap="square" rtlCol="0">
            <a:spAutoFit/>
          </a:bodyPr>
          <a:lstStyle/>
          <a:p>
            <a:pPr algn="ctr"/>
            <a:r>
              <a:rPr lang="en-US" altLang="zh-CN" sz="6000" b="1" spc="300" dirty="0">
                <a:solidFill>
                  <a:srgbClr val="C00000"/>
                </a:solidFill>
                <a:latin typeface="微软雅黑" panose="020B0503020204020204" pitchFamily="34" charset="-122"/>
                <a:ea typeface="微软雅黑" panose="020B0503020204020204" pitchFamily="34" charset="-122"/>
              </a:rPr>
              <a:t>3</a:t>
            </a:r>
            <a:r>
              <a:rPr lang="zh-CN" altLang="en-US" sz="6000" b="1" spc="300" dirty="0">
                <a:solidFill>
                  <a:srgbClr val="C00000"/>
                </a:solidFill>
                <a:latin typeface="微软雅黑" panose="020B0503020204020204" pitchFamily="34" charset="-122"/>
                <a:ea typeface="微软雅黑" panose="020B0503020204020204" pitchFamily="34" charset="-122"/>
              </a:rPr>
              <a:t>、</a:t>
            </a:r>
            <a:r>
              <a:rPr lang="en-US" altLang="zh-CN" sz="6000" b="1" spc="300" dirty="0">
                <a:solidFill>
                  <a:srgbClr val="C00000"/>
                </a:solidFill>
                <a:latin typeface="微软雅黑" panose="020B0503020204020204" pitchFamily="34" charset="-122"/>
                <a:ea typeface="微软雅黑" panose="020B0503020204020204" pitchFamily="34" charset="-122"/>
              </a:rPr>
              <a:t> </a:t>
            </a:r>
            <a:r>
              <a:rPr lang="zh-CN" altLang="en-US" sz="6000" b="1" spc="300" dirty="0">
                <a:solidFill>
                  <a:srgbClr val="C00000"/>
                </a:solidFill>
                <a:latin typeface="微软雅黑" panose="020B0503020204020204" pitchFamily="34" charset="-122"/>
                <a:ea typeface="微软雅黑" panose="020B0503020204020204" pitchFamily="34" charset="-122"/>
              </a:rPr>
              <a:t>专业教学服务</a:t>
            </a:r>
          </a:p>
        </p:txBody>
      </p:sp>
    </p:spTree>
    <p:custDataLst>
      <p:tags r:id="rId1"/>
    </p:custDataLst>
    <p:extLst>
      <p:ext uri="{BB962C8B-B14F-4D97-AF65-F5344CB8AC3E}">
        <p14:creationId xmlns:p14="http://schemas.microsoft.com/office/powerpoint/2010/main" val="3744674214"/>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27000" y="138242"/>
            <a:ext cx="8864600" cy="523220"/>
          </a:xfrm>
          <a:prstGeom prst="rect">
            <a:avLst/>
          </a:prstGeom>
          <a:noFill/>
        </p:spPr>
        <p:txBody>
          <a:bodyPr wrap="square" rtlCol="0">
            <a:spAutoFit/>
          </a:bodyPr>
          <a:lstStyle/>
          <a:p>
            <a:pPr algn="ctr"/>
            <a:r>
              <a:rPr lang="zh-CN" altLang="en-US" sz="2800" b="1" dirty="0">
                <a:solidFill>
                  <a:srgbClr val="C00000"/>
                </a:solidFill>
                <a:latin typeface="微软雅黑" panose="020B0503020204020204" pitchFamily="34" charset="-122"/>
                <a:ea typeface="微软雅黑" panose="020B0503020204020204" pitchFamily="34" charset="-122"/>
              </a:rPr>
              <a:t>案例：陕西工业职院图书馆参与专业教学资源库建设</a:t>
            </a:r>
            <a:endParaRPr lang="en-US" altLang="zh-CN" sz="2800" b="1" dirty="0">
              <a:solidFill>
                <a:srgbClr val="C00000"/>
              </a:solidFill>
              <a:latin typeface="微软雅黑" panose="020B0503020204020204" pitchFamily="34" charset="-122"/>
              <a:ea typeface="微软雅黑" panose="020B0503020204020204" pitchFamily="34" charset="-122"/>
            </a:endParaRPr>
          </a:p>
        </p:txBody>
      </p:sp>
      <p:sp>
        <p:nvSpPr>
          <p:cNvPr id="13" name="TextBox 12"/>
          <p:cNvSpPr txBox="1"/>
          <p:nvPr/>
        </p:nvSpPr>
        <p:spPr>
          <a:xfrm>
            <a:off x="215900" y="679102"/>
            <a:ext cx="8928100" cy="941796"/>
          </a:xfrm>
          <a:prstGeom prst="rect">
            <a:avLst/>
          </a:prstGeom>
          <a:noFill/>
        </p:spPr>
        <p:txBody>
          <a:bodyPr wrap="square" rtlCol="0">
            <a:spAutoFit/>
          </a:bodyPr>
          <a:lstStyle/>
          <a:p>
            <a:pPr>
              <a:lnSpc>
                <a:spcPct val="120000"/>
              </a:lnSpc>
            </a:pPr>
            <a:r>
              <a:rPr lang="en-US" altLang="zh-CN" sz="1400" dirty="0">
                <a:latin typeface="微软雅黑" panose="020B0503020204020204" pitchFamily="34" charset="-122"/>
                <a:ea typeface="微软雅黑" panose="020B0503020204020204" pitchFamily="34" charset="-122"/>
              </a:rPr>
              <a:t>2015</a:t>
            </a:r>
            <a:r>
              <a:rPr lang="zh-CN" altLang="en-US" sz="1400" dirty="0">
                <a:latin typeface="微软雅黑" panose="020B0503020204020204" pitchFamily="34" charset="-122"/>
                <a:ea typeface="微软雅黑" panose="020B0503020204020204" pitchFamily="34" charset="-122"/>
              </a:rPr>
              <a:t>年图书馆开始参与，围绕“材料成型与控制技术专业教学资源库”项目承担了专业图书馆子项目库建设工作，其创新之处</a:t>
            </a:r>
            <a:r>
              <a:rPr lang="en-US" altLang="zh-CN" sz="1400" dirty="0">
                <a:latin typeface="微软雅黑" panose="020B0503020204020204" pitchFamily="34" charset="-122"/>
                <a:ea typeface="微软雅黑" panose="020B0503020204020204" pitchFamily="34" charset="-122"/>
              </a:rPr>
              <a:t>----</a:t>
            </a:r>
            <a:r>
              <a:rPr lang="zh-CN" altLang="en-US" sz="1600" b="1" dirty="0">
                <a:solidFill>
                  <a:srgbClr val="C00000"/>
                </a:solidFill>
                <a:latin typeface="微软雅黑" panose="020B0503020204020204" pitchFamily="34" charset="-122"/>
                <a:ea typeface="微软雅黑" panose="020B0503020204020204" pitchFamily="34" charset="-122"/>
              </a:rPr>
              <a:t>提出专业词条库和国内外开放资源建设、实现专业资源文献、学者、词条的统一检索、提出电子图书阅读体验等一系列创新建设模式</a:t>
            </a:r>
            <a:r>
              <a:rPr lang="zh-CN" altLang="en-US" sz="1400" dirty="0">
                <a:latin typeface="微软雅黑" panose="020B0503020204020204" pitchFamily="34" charset="-122"/>
                <a:ea typeface="微软雅黑" panose="020B0503020204020204" pitchFamily="34" charset="-122"/>
              </a:rPr>
              <a:t>。</a:t>
            </a:r>
            <a:endParaRPr lang="zh-CN" altLang="en-US" sz="1400" dirty="0">
              <a:solidFill>
                <a:srgbClr val="FF0000"/>
              </a:solidFill>
              <a:latin typeface="微软雅黑" panose="020B0503020204020204" pitchFamily="34" charset="-122"/>
              <a:ea typeface="微软雅黑" panose="020B0503020204020204" pitchFamily="34" charset="-122"/>
            </a:endParaRPr>
          </a:p>
        </p:txBody>
      </p:sp>
      <p:pic>
        <p:nvPicPr>
          <p:cNvPr id="205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7762" y="1666875"/>
            <a:ext cx="6877050" cy="347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组合 4"/>
          <p:cNvGrpSpPr/>
          <p:nvPr/>
        </p:nvGrpSpPr>
        <p:grpSpPr>
          <a:xfrm>
            <a:off x="876300" y="1752600"/>
            <a:ext cx="7658100" cy="4216400"/>
            <a:chOff x="520700" y="507846"/>
            <a:chExt cx="8382000" cy="5118254"/>
          </a:xfrm>
        </p:grpSpPr>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700" y="507846"/>
              <a:ext cx="8231188" cy="2494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组合 3"/>
            <p:cNvGrpSpPr/>
            <p:nvPr/>
          </p:nvGrpSpPr>
          <p:grpSpPr>
            <a:xfrm>
              <a:off x="520700" y="3001962"/>
              <a:ext cx="8382000" cy="2624138"/>
              <a:chOff x="520700" y="3001962"/>
              <a:chExt cx="8382000" cy="2624138"/>
            </a:xfrm>
          </p:grpSpPr>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700" y="3001962"/>
                <a:ext cx="8382000" cy="2624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1054100" y="3001962"/>
                <a:ext cx="2120900" cy="6556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05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16087" y="2264346"/>
            <a:ext cx="5978525" cy="2752154"/>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479540401"/>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2056"/>
                                        </p:tgtEl>
                                        <p:attrNameLst>
                                          <p:attrName>style.visibility</p:attrName>
                                        </p:attrNameLst>
                                      </p:cBhvr>
                                      <p:to>
                                        <p:strVal val="visible"/>
                                      </p:to>
                                    </p:set>
                                    <p:animEffect transition="in" filter="barn(inVertical)">
                                      <p:cBhvr>
                                        <p:cTn id="11"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184"/>
          <p:cNvGrpSpPr>
            <a:grpSpLocks/>
          </p:cNvGrpSpPr>
          <p:nvPr/>
        </p:nvGrpSpPr>
        <p:grpSpPr bwMode="auto">
          <a:xfrm>
            <a:off x="296537" y="1687958"/>
            <a:ext cx="3963056" cy="3090863"/>
            <a:chOff x="0" y="0"/>
            <a:chExt cx="5407191" cy="4756567"/>
          </a:xfrm>
        </p:grpSpPr>
        <p:sp>
          <p:nvSpPr>
            <p:cNvPr id="32" name="Freeform 3"/>
            <p:cNvSpPr>
              <a:spLocks noChangeArrowheads="1"/>
            </p:cNvSpPr>
            <p:nvPr/>
          </p:nvSpPr>
          <p:spPr bwMode="auto">
            <a:xfrm>
              <a:off x="3148473" y="4482387"/>
              <a:ext cx="297052" cy="274180"/>
            </a:xfrm>
            <a:custGeom>
              <a:avLst/>
              <a:gdLst>
                <a:gd name="T0" fmla="*/ 116 w 177"/>
                <a:gd name="T1" fmla="*/ 27 h 161"/>
                <a:gd name="T2" fmla="*/ 158 w 177"/>
                <a:gd name="T3" fmla="*/ 27 h 161"/>
                <a:gd name="T4" fmla="*/ 198 w 177"/>
                <a:gd name="T5" fmla="*/ 13 h 161"/>
                <a:gd name="T6" fmla="*/ 237 w 177"/>
                <a:gd name="T7" fmla="*/ 27 h 161"/>
                <a:gd name="T8" fmla="*/ 296 w 177"/>
                <a:gd name="T9" fmla="*/ 0 h 161"/>
                <a:gd name="T10" fmla="*/ 375 w 177"/>
                <a:gd name="T11" fmla="*/ 13 h 161"/>
                <a:gd name="T12" fmla="*/ 414 w 177"/>
                <a:gd name="T13" fmla="*/ 0 h 161"/>
                <a:gd name="T14" fmla="*/ 435 w 177"/>
                <a:gd name="T15" fmla="*/ 53 h 161"/>
                <a:gd name="T16" fmla="*/ 375 w 177"/>
                <a:gd name="T17" fmla="*/ 80 h 161"/>
                <a:gd name="T18" fmla="*/ 355 w 177"/>
                <a:gd name="T19" fmla="*/ 171 h 161"/>
                <a:gd name="T20" fmla="*/ 314 w 177"/>
                <a:gd name="T21" fmla="*/ 199 h 161"/>
                <a:gd name="T22" fmla="*/ 314 w 177"/>
                <a:gd name="T23" fmla="*/ 239 h 161"/>
                <a:gd name="T24" fmla="*/ 259 w 177"/>
                <a:gd name="T25" fmla="*/ 224 h 161"/>
                <a:gd name="T26" fmla="*/ 237 w 177"/>
                <a:gd name="T27" fmla="*/ 239 h 161"/>
                <a:gd name="T28" fmla="*/ 237 w 177"/>
                <a:gd name="T29" fmla="*/ 265 h 161"/>
                <a:gd name="T30" fmla="*/ 198 w 177"/>
                <a:gd name="T31" fmla="*/ 265 h 161"/>
                <a:gd name="T32" fmla="*/ 116 w 177"/>
                <a:gd name="T33" fmla="*/ 239 h 161"/>
                <a:gd name="T34" fmla="*/ 20 w 177"/>
                <a:gd name="T35" fmla="*/ 224 h 161"/>
                <a:gd name="T36" fmla="*/ 0 w 177"/>
                <a:gd name="T37" fmla="*/ 144 h 161"/>
                <a:gd name="T38" fmla="*/ 0 w 177"/>
                <a:gd name="T39" fmla="*/ 105 h 161"/>
                <a:gd name="T40" fmla="*/ 97 w 177"/>
                <a:gd name="T41" fmla="*/ 53 h 161"/>
                <a:gd name="T42" fmla="*/ 116 w 177"/>
                <a:gd name="T43" fmla="*/ 27 h 1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7"/>
                <a:gd name="T67" fmla="*/ 0 h 161"/>
                <a:gd name="T68" fmla="*/ 177 w 177"/>
                <a:gd name="T69" fmla="*/ 161 h 16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7" h="161">
                  <a:moveTo>
                    <a:pt x="48" y="16"/>
                  </a:moveTo>
                  <a:lnTo>
                    <a:pt x="64" y="16"/>
                  </a:lnTo>
                  <a:lnTo>
                    <a:pt x="80" y="8"/>
                  </a:lnTo>
                  <a:lnTo>
                    <a:pt x="96" y="16"/>
                  </a:lnTo>
                  <a:lnTo>
                    <a:pt x="120" y="0"/>
                  </a:lnTo>
                  <a:lnTo>
                    <a:pt x="152" y="8"/>
                  </a:lnTo>
                  <a:lnTo>
                    <a:pt x="168" y="0"/>
                  </a:lnTo>
                  <a:lnTo>
                    <a:pt x="176" y="32"/>
                  </a:lnTo>
                  <a:lnTo>
                    <a:pt x="152" y="48"/>
                  </a:lnTo>
                  <a:lnTo>
                    <a:pt x="144" y="104"/>
                  </a:lnTo>
                  <a:lnTo>
                    <a:pt x="128" y="120"/>
                  </a:lnTo>
                  <a:lnTo>
                    <a:pt x="128" y="144"/>
                  </a:lnTo>
                  <a:lnTo>
                    <a:pt x="104" y="136"/>
                  </a:lnTo>
                  <a:lnTo>
                    <a:pt x="96" y="144"/>
                  </a:lnTo>
                  <a:lnTo>
                    <a:pt x="96" y="160"/>
                  </a:lnTo>
                  <a:lnTo>
                    <a:pt x="80" y="160"/>
                  </a:lnTo>
                  <a:lnTo>
                    <a:pt x="48" y="144"/>
                  </a:lnTo>
                  <a:lnTo>
                    <a:pt x="8" y="136"/>
                  </a:lnTo>
                  <a:lnTo>
                    <a:pt x="0" y="88"/>
                  </a:lnTo>
                  <a:lnTo>
                    <a:pt x="0" y="64"/>
                  </a:lnTo>
                  <a:lnTo>
                    <a:pt x="40" y="32"/>
                  </a:lnTo>
                  <a:lnTo>
                    <a:pt x="48" y="16"/>
                  </a:lnTo>
                </a:path>
              </a:pathLst>
            </a:custGeom>
            <a:solidFill>
              <a:srgbClr val="7F7F7F">
                <a:alpha val="39999"/>
              </a:srgbClr>
            </a:solidFill>
            <a:ln w="9525" cmpd="sng">
              <a:solidFill>
                <a:schemeClr val="bg1"/>
              </a:solidFill>
              <a:bevel/>
              <a:headEnd/>
              <a:tailEnd/>
            </a:ln>
          </p:spPr>
          <p:txBody>
            <a:bodyPr/>
            <a:lstStyle/>
            <a:p>
              <a:endParaRPr lang="zh-CN" altLang="zh-CN" sz="900">
                <a:solidFill>
                  <a:srgbClr val="000000"/>
                </a:solidFill>
                <a:latin typeface="方正兰亭黑_GBK" pitchFamily="2" charset="-122"/>
                <a:ea typeface="方正兰亭黑_GBK" pitchFamily="2" charset="-122"/>
                <a:sym typeface="方正兰亭黑_GBK" pitchFamily="2" charset="-122"/>
              </a:endParaRPr>
            </a:p>
          </p:txBody>
        </p:sp>
        <p:sp>
          <p:nvSpPr>
            <p:cNvPr id="33" name="Freeform 4"/>
            <p:cNvSpPr>
              <a:spLocks noChangeArrowheads="1"/>
            </p:cNvSpPr>
            <p:nvPr/>
          </p:nvSpPr>
          <p:spPr bwMode="auto">
            <a:xfrm>
              <a:off x="4221785" y="0"/>
              <a:ext cx="1185406" cy="1190682"/>
            </a:xfrm>
            <a:custGeom>
              <a:avLst/>
              <a:gdLst>
                <a:gd name="T0" fmla="*/ 41 w 705"/>
                <a:gd name="T1" fmla="*/ 107 h 697"/>
                <a:gd name="T2" fmla="*/ 79 w 705"/>
                <a:gd name="T3" fmla="*/ 173 h 697"/>
                <a:gd name="T4" fmla="*/ 179 w 705"/>
                <a:gd name="T5" fmla="*/ 173 h 697"/>
                <a:gd name="T6" fmla="*/ 259 w 705"/>
                <a:gd name="T7" fmla="*/ 294 h 697"/>
                <a:gd name="T8" fmla="*/ 397 w 705"/>
                <a:gd name="T9" fmla="*/ 266 h 697"/>
                <a:gd name="T10" fmla="*/ 577 w 705"/>
                <a:gd name="T11" fmla="*/ 280 h 697"/>
                <a:gd name="T12" fmla="*/ 538 w 705"/>
                <a:gd name="T13" fmla="*/ 521 h 697"/>
                <a:gd name="T14" fmla="*/ 476 w 705"/>
                <a:gd name="T15" fmla="*/ 653 h 697"/>
                <a:gd name="T16" fmla="*/ 259 w 705"/>
                <a:gd name="T17" fmla="*/ 773 h 697"/>
                <a:gd name="T18" fmla="*/ 377 w 705"/>
                <a:gd name="T19" fmla="*/ 813 h 697"/>
                <a:gd name="T20" fmla="*/ 338 w 705"/>
                <a:gd name="T21" fmla="*/ 867 h 697"/>
                <a:gd name="T22" fmla="*/ 438 w 705"/>
                <a:gd name="T23" fmla="*/ 908 h 697"/>
                <a:gd name="T24" fmla="*/ 476 w 705"/>
                <a:gd name="T25" fmla="*/ 960 h 697"/>
                <a:gd name="T26" fmla="*/ 718 w 705"/>
                <a:gd name="T27" fmla="*/ 974 h 697"/>
                <a:gd name="T28" fmla="*/ 797 w 705"/>
                <a:gd name="T29" fmla="*/ 988 h 697"/>
                <a:gd name="T30" fmla="*/ 956 w 705"/>
                <a:gd name="T31" fmla="*/ 1067 h 697"/>
                <a:gd name="T32" fmla="*/ 1056 w 705"/>
                <a:gd name="T33" fmla="*/ 1106 h 697"/>
                <a:gd name="T34" fmla="*/ 1074 w 705"/>
                <a:gd name="T35" fmla="*/ 1039 h 697"/>
                <a:gd name="T36" fmla="*/ 1194 w 705"/>
                <a:gd name="T37" fmla="*/ 1161 h 697"/>
                <a:gd name="T38" fmla="*/ 1234 w 705"/>
                <a:gd name="T39" fmla="*/ 1133 h 697"/>
                <a:gd name="T40" fmla="*/ 1373 w 705"/>
                <a:gd name="T41" fmla="*/ 1133 h 697"/>
                <a:gd name="T42" fmla="*/ 1471 w 705"/>
                <a:gd name="T43" fmla="*/ 1052 h 697"/>
                <a:gd name="T44" fmla="*/ 1493 w 705"/>
                <a:gd name="T45" fmla="*/ 881 h 697"/>
                <a:gd name="T46" fmla="*/ 1651 w 705"/>
                <a:gd name="T47" fmla="*/ 894 h 697"/>
                <a:gd name="T48" fmla="*/ 1692 w 705"/>
                <a:gd name="T49" fmla="*/ 573 h 697"/>
                <a:gd name="T50" fmla="*/ 1730 w 705"/>
                <a:gd name="T51" fmla="*/ 493 h 697"/>
                <a:gd name="T52" fmla="*/ 1752 w 705"/>
                <a:gd name="T53" fmla="*/ 429 h 697"/>
                <a:gd name="T54" fmla="*/ 1513 w 705"/>
                <a:gd name="T55" fmla="*/ 533 h 697"/>
                <a:gd name="T56" fmla="*/ 1392 w 705"/>
                <a:gd name="T57" fmla="*/ 601 h 697"/>
                <a:gd name="T58" fmla="*/ 1216 w 705"/>
                <a:gd name="T59" fmla="*/ 506 h 697"/>
                <a:gd name="T60" fmla="*/ 1096 w 705"/>
                <a:gd name="T61" fmla="*/ 466 h 697"/>
                <a:gd name="T62" fmla="*/ 935 w 705"/>
                <a:gd name="T63" fmla="*/ 429 h 697"/>
                <a:gd name="T64" fmla="*/ 895 w 705"/>
                <a:gd name="T65" fmla="*/ 401 h 697"/>
                <a:gd name="T66" fmla="*/ 836 w 705"/>
                <a:gd name="T67" fmla="*/ 414 h 697"/>
                <a:gd name="T68" fmla="*/ 656 w 705"/>
                <a:gd name="T69" fmla="*/ 214 h 697"/>
                <a:gd name="T70" fmla="*/ 619 w 705"/>
                <a:gd name="T71" fmla="*/ 146 h 697"/>
                <a:gd name="T72" fmla="*/ 360 w 705"/>
                <a:gd name="T73" fmla="*/ 41 h 697"/>
                <a:gd name="T74" fmla="*/ 41 w 705"/>
                <a:gd name="T75" fmla="*/ 27 h 69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05"/>
                <a:gd name="T115" fmla="*/ 0 h 697"/>
                <a:gd name="T116" fmla="*/ 705 w 705"/>
                <a:gd name="T117" fmla="*/ 697 h 69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05" h="697">
                  <a:moveTo>
                    <a:pt x="8" y="32"/>
                  </a:moveTo>
                  <a:lnTo>
                    <a:pt x="16" y="64"/>
                  </a:lnTo>
                  <a:lnTo>
                    <a:pt x="0" y="96"/>
                  </a:lnTo>
                  <a:lnTo>
                    <a:pt x="32" y="104"/>
                  </a:lnTo>
                  <a:lnTo>
                    <a:pt x="48" y="88"/>
                  </a:lnTo>
                  <a:lnTo>
                    <a:pt x="72" y="104"/>
                  </a:lnTo>
                  <a:lnTo>
                    <a:pt x="88" y="152"/>
                  </a:lnTo>
                  <a:lnTo>
                    <a:pt x="104" y="176"/>
                  </a:lnTo>
                  <a:lnTo>
                    <a:pt x="144" y="160"/>
                  </a:lnTo>
                  <a:lnTo>
                    <a:pt x="160" y="160"/>
                  </a:lnTo>
                  <a:lnTo>
                    <a:pt x="192" y="128"/>
                  </a:lnTo>
                  <a:lnTo>
                    <a:pt x="232" y="168"/>
                  </a:lnTo>
                  <a:lnTo>
                    <a:pt x="208" y="248"/>
                  </a:lnTo>
                  <a:lnTo>
                    <a:pt x="216" y="312"/>
                  </a:lnTo>
                  <a:lnTo>
                    <a:pt x="192" y="336"/>
                  </a:lnTo>
                  <a:lnTo>
                    <a:pt x="192" y="392"/>
                  </a:lnTo>
                  <a:lnTo>
                    <a:pt x="176" y="368"/>
                  </a:lnTo>
                  <a:lnTo>
                    <a:pt x="104" y="464"/>
                  </a:lnTo>
                  <a:lnTo>
                    <a:pt x="128" y="504"/>
                  </a:lnTo>
                  <a:lnTo>
                    <a:pt x="152" y="488"/>
                  </a:lnTo>
                  <a:lnTo>
                    <a:pt x="160" y="504"/>
                  </a:lnTo>
                  <a:lnTo>
                    <a:pt x="136" y="520"/>
                  </a:lnTo>
                  <a:lnTo>
                    <a:pt x="136" y="544"/>
                  </a:lnTo>
                  <a:lnTo>
                    <a:pt x="176" y="544"/>
                  </a:lnTo>
                  <a:lnTo>
                    <a:pt x="192" y="536"/>
                  </a:lnTo>
                  <a:lnTo>
                    <a:pt x="192" y="576"/>
                  </a:lnTo>
                  <a:lnTo>
                    <a:pt x="232" y="600"/>
                  </a:lnTo>
                  <a:lnTo>
                    <a:pt x="288" y="584"/>
                  </a:lnTo>
                  <a:lnTo>
                    <a:pt x="288" y="608"/>
                  </a:lnTo>
                  <a:lnTo>
                    <a:pt x="320" y="592"/>
                  </a:lnTo>
                  <a:lnTo>
                    <a:pt x="368" y="640"/>
                  </a:lnTo>
                  <a:lnTo>
                    <a:pt x="384" y="640"/>
                  </a:lnTo>
                  <a:lnTo>
                    <a:pt x="400" y="672"/>
                  </a:lnTo>
                  <a:lnTo>
                    <a:pt x="424" y="664"/>
                  </a:lnTo>
                  <a:lnTo>
                    <a:pt x="424" y="632"/>
                  </a:lnTo>
                  <a:lnTo>
                    <a:pt x="432" y="624"/>
                  </a:lnTo>
                  <a:lnTo>
                    <a:pt x="432" y="664"/>
                  </a:lnTo>
                  <a:lnTo>
                    <a:pt x="480" y="696"/>
                  </a:lnTo>
                  <a:lnTo>
                    <a:pt x="488" y="672"/>
                  </a:lnTo>
                  <a:lnTo>
                    <a:pt x="496" y="680"/>
                  </a:lnTo>
                  <a:lnTo>
                    <a:pt x="528" y="648"/>
                  </a:lnTo>
                  <a:lnTo>
                    <a:pt x="552" y="680"/>
                  </a:lnTo>
                  <a:lnTo>
                    <a:pt x="600" y="680"/>
                  </a:lnTo>
                  <a:lnTo>
                    <a:pt x="592" y="632"/>
                  </a:lnTo>
                  <a:lnTo>
                    <a:pt x="568" y="576"/>
                  </a:lnTo>
                  <a:lnTo>
                    <a:pt x="600" y="528"/>
                  </a:lnTo>
                  <a:lnTo>
                    <a:pt x="632" y="520"/>
                  </a:lnTo>
                  <a:lnTo>
                    <a:pt x="664" y="536"/>
                  </a:lnTo>
                  <a:lnTo>
                    <a:pt x="688" y="424"/>
                  </a:lnTo>
                  <a:lnTo>
                    <a:pt x="680" y="344"/>
                  </a:lnTo>
                  <a:lnTo>
                    <a:pt x="696" y="328"/>
                  </a:lnTo>
                  <a:lnTo>
                    <a:pt x="696" y="296"/>
                  </a:lnTo>
                  <a:lnTo>
                    <a:pt x="680" y="288"/>
                  </a:lnTo>
                  <a:lnTo>
                    <a:pt x="704" y="256"/>
                  </a:lnTo>
                  <a:lnTo>
                    <a:pt x="680" y="256"/>
                  </a:lnTo>
                  <a:lnTo>
                    <a:pt x="608" y="320"/>
                  </a:lnTo>
                  <a:lnTo>
                    <a:pt x="608" y="336"/>
                  </a:lnTo>
                  <a:lnTo>
                    <a:pt x="560" y="360"/>
                  </a:lnTo>
                  <a:lnTo>
                    <a:pt x="520" y="360"/>
                  </a:lnTo>
                  <a:lnTo>
                    <a:pt x="488" y="304"/>
                  </a:lnTo>
                  <a:lnTo>
                    <a:pt x="488" y="280"/>
                  </a:lnTo>
                  <a:lnTo>
                    <a:pt x="440" y="280"/>
                  </a:lnTo>
                  <a:lnTo>
                    <a:pt x="416" y="256"/>
                  </a:lnTo>
                  <a:lnTo>
                    <a:pt x="376" y="256"/>
                  </a:lnTo>
                  <a:lnTo>
                    <a:pt x="376" y="240"/>
                  </a:lnTo>
                  <a:lnTo>
                    <a:pt x="360" y="240"/>
                  </a:lnTo>
                  <a:lnTo>
                    <a:pt x="360" y="256"/>
                  </a:lnTo>
                  <a:lnTo>
                    <a:pt x="336" y="248"/>
                  </a:lnTo>
                  <a:lnTo>
                    <a:pt x="296" y="176"/>
                  </a:lnTo>
                  <a:lnTo>
                    <a:pt x="264" y="128"/>
                  </a:lnTo>
                  <a:lnTo>
                    <a:pt x="248" y="104"/>
                  </a:lnTo>
                  <a:lnTo>
                    <a:pt x="248" y="88"/>
                  </a:lnTo>
                  <a:lnTo>
                    <a:pt x="200" y="24"/>
                  </a:lnTo>
                  <a:lnTo>
                    <a:pt x="144" y="24"/>
                  </a:lnTo>
                  <a:lnTo>
                    <a:pt x="104" y="0"/>
                  </a:lnTo>
                  <a:lnTo>
                    <a:pt x="16" y="16"/>
                  </a:lnTo>
                  <a:lnTo>
                    <a:pt x="8" y="32"/>
                  </a:lnTo>
                </a:path>
              </a:pathLst>
            </a:custGeom>
            <a:solidFill>
              <a:srgbClr val="7F7F7F">
                <a:alpha val="39999"/>
              </a:srgbClr>
            </a:solidFill>
            <a:ln w="9525" cmpd="sng">
              <a:solidFill>
                <a:schemeClr val="bg1"/>
              </a:solidFill>
              <a:bevel/>
              <a:headEnd/>
              <a:tailEnd/>
            </a:ln>
          </p:spPr>
          <p:txBody>
            <a:bodyPr/>
            <a:lstStyle/>
            <a:p>
              <a:endParaRPr lang="zh-CN" altLang="zh-CN" sz="900">
                <a:solidFill>
                  <a:srgbClr val="000000"/>
                </a:solidFill>
                <a:latin typeface="方正兰亭黑_GBK" pitchFamily="2" charset="-122"/>
                <a:ea typeface="方正兰亭黑_GBK" pitchFamily="2" charset="-122"/>
                <a:sym typeface="方正兰亭黑_GBK" pitchFamily="2" charset="-122"/>
              </a:endParaRPr>
            </a:p>
          </p:txBody>
        </p:sp>
        <p:sp>
          <p:nvSpPr>
            <p:cNvPr id="34" name="Freeform 5"/>
            <p:cNvSpPr>
              <a:spLocks noChangeArrowheads="1"/>
            </p:cNvSpPr>
            <p:nvPr/>
          </p:nvSpPr>
          <p:spPr bwMode="auto">
            <a:xfrm>
              <a:off x="4335281" y="921123"/>
              <a:ext cx="889755" cy="685451"/>
            </a:xfrm>
            <a:custGeom>
              <a:avLst/>
              <a:gdLst>
                <a:gd name="T0" fmla="*/ 1316 w 529"/>
                <a:gd name="T1" fmla="*/ 244 h 401"/>
                <a:gd name="T2" fmla="*/ 1194 w 529"/>
                <a:gd name="T3" fmla="*/ 244 h 401"/>
                <a:gd name="T4" fmla="*/ 1137 w 529"/>
                <a:gd name="T5" fmla="*/ 202 h 401"/>
                <a:gd name="T6" fmla="*/ 1056 w 529"/>
                <a:gd name="T7" fmla="*/ 257 h 401"/>
                <a:gd name="T8" fmla="*/ 1036 w 529"/>
                <a:gd name="T9" fmla="*/ 229 h 401"/>
                <a:gd name="T10" fmla="*/ 1017 w 529"/>
                <a:gd name="T11" fmla="*/ 271 h 401"/>
                <a:gd name="T12" fmla="*/ 898 w 529"/>
                <a:gd name="T13" fmla="*/ 215 h 401"/>
                <a:gd name="T14" fmla="*/ 898 w 529"/>
                <a:gd name="T15" fmla="*/ 149 h 401"/>
                <a:gd name="T16" fmla="*/ 857 w 529"/>
                <a:gd name="T17" fmla="*/ 162 h 401"/>
                <a:gd name="T18" fmla="*/ 879 w 529"/>
                <a:gd name="T19" fmla="*/ 215 h 401"/>
                <a:gd name="T20" fmla="*/ 819 w 529"/>
                <a:gd name="T21" fmla="*/ 215 h 401"/>
                <a:gd name="T22" fmla="*/ 778 w 529"/>
                <a:gd name="T23" fmla="*/ 175 h 401"/>
                <a:gd name="T24" fmla="*/ 736 w 529"/>
                <a:gd name="T25" fmla="*/ 175 h 401"/>
                <a:gd name="T26" fmla="*/ 619 w 529"/>
                <a:gd name="T27" fmla="*/ 94 h 401"/>
                <a:gd name="T28" fmla="*/ 538 w 529"/>
                <a:gd name="T29" fmla="*/ 122 h 401"/>
                <a:gd name="T30" fmla="*/ 538 w 529"/>
                <a:gd name="T31" fmla="*/ 94 h 401"/>
                <a:gd name="T32" fmla="*/ 397 w 529"/>
                <a:gd name="T33" fmla="*/ 109 h 401"/>
                <a:gd name="T34" fmla="*/ 300 w 529"/>
                <a:gd name="T35" fmla="*/ 67 h 401"/>
                <a:gd name="T36" fmla="*/ 300 w 529"/>
                <a:gd name="T37" fmla="*/ 0 h 401"/>
                <a:gd name="T38" fmla="*/ 259 w 529"/>
                <a:gd name="T39" fmla="*/ 13 h 401"/>
                <a:gd name="T40" fmla="*/ 158 w 529"/>
                <a:gd name="T41" fmla="*/ 13 h 401"/>
                <a:gd name="T42" fmla="*/ 179 w 529"/>
                <a:gd name="T43" fmla="*/ 94 h 401"/>
                <a:gd name="T44" fmla="*/ 121 w 529"/>
                <a:gd name="T45" fmla="*/ 94 h 401"/>
                <a:gd name="T46" fmla="*/ 20 w 529"/>
                <a:gd name="T47" fmla="*/ 54 h 401"/>
                <a:gd name="T48" fmla="*/ 0 w 529"/>
                <a:gd name="T49" fmla="*/ 94 h 401"/>
                <a:gd name="T50" fmla="*/ 79 w 529"/>
                <a:gd name="T51" fmla="*/ 149 h 401"/>
                <a:gd name="T52" fmla="*/ 60 w 529"/>
                <a:gd name="T53" fmla="*/ 202 h 401"/>
                <a:gd name="T54" fmla="*/ 121 w 529"/>
                <a:gd name="T55" fmla="*/ 271 h 401"/>
                <a:gd name="T56" fmla="*/ 218 w 529"/>
                <a:gd name="T57" fmla="*/ 229 h 401"/>
                <a:gd name="T58" fmla="*/ 278 w 529"/>
                <a:gd name="T59" fmla="*/ 310 h 401"/>
                <a:gd name="T60" fmla="*/ 278 w 529"/>
                <a:gd name="T61" fmla="*/ 377 h 401"/>
                <a:gd name="T62" fmla="*/ 377 w 529"/>
                <a:gd name="T63" fmla="*/ 377 h 401"/>
                <a:gd name="T64" fmla="*/ 418 w 529"/>
                <a:gd name="T65" fmla="*/ 445 h 401"/>
                <a:gd name="T66" fmla="*/ 438 w 529"/>
                <a:gd name="T67" fmla="*/ 390 h 401"/>
                <a:gd name="T68" fmla="*/ 519 w 529"/>
                <a:gd name="T69" fmla="*/ 472 h 401"/>
                <a:gd name="T70" fmla="*/ 577 w 529"/>
                <a:gd name="T71" fmla="*/ 538 h 401"/>
                <a:gd name="T72" fmla="*/ 577 w 529"/>
                <a:gd name="T73" fmla="*/ 580 h 401"/>
                <a:gd name="T74" fmla="*/ 659 w 529"/>
                <a:gd name="T75" fmla="*/ 674 h 401"/>
                <a:gd name="T76" fmla="*/ 718 w 529"/>
                <a:gd name="T77" fmla="*/ 633 h 401"/>
                <a:gd name="T78" fmla="*/ 757 w 529"/>
                <a:gd name="T79" fmla="*/ 552 h 401"/>
                <a:gd name="T80" fmla="*/ 797 w 529"/>
                <a:gd name="T81" fmla="*/ 538 h 401"/>
                <a:gd name="T82" fmla="*/ 837 w 529"/>
                <a:gd name="T83" fmla="*/ 552 h 401"/>
                <a:gd name="T84" fmla="*/ 819 w 529"/>
                <a:gd name="T85" fmla="*/ 580 h 401"/>
                <a:gd name="T86" fmla="*/ 935 w 529"/>
                <a:gd name="T87" fmla="*/ 580 h 401"/>
                <a:gd name="T88" fmla="*/ 977 w 529"/>
                <a:gd name="T89" fmla="*/ 552 h 401"/>
                <a:gd name="T90" fmla="*/ 977 w 529"/>
                <a:gd name="T91" fmla="*/ 525 h 401"/>
                <a:gd name="T92" fmla="*/ 957 w 529"/>
                <a:gd name="T93" fmla="*/ 497 h 401"/>
                <a:gd name="T94" fmla="*/ 1078 w 529"/>
                <a:gd name="T95" fmla="*/ 458 h 401"/>
                <a:gd name="T96" fmla="*/ 1096 w 529"/>
                <a:gd name="T97" fmla="*/ 445 h 401"/>
                <a:gd name="T98" fmla="*/ 1096 w 529"/>
                <a:gd name="T99" fmla="*/ 416 h 401"/>
                <a:gd name="T100" fmla="*/ 1137 w 529"/>
                <a:gd name="T101" fmla="*/ 403 h 401"/>
                <a:gd name="T102" fmla="*/ 1137 w 529"/>
                <a:gd name="T103" fmla="*/ 323 h 401"/>
                <a:gd name="T104" fmla="*/ 1178 w 529"/>
                <a:gd name="T105" fmla="*/ 323 h 401"/>
                <a:gd name="T106" fmla="*/ 1194 w 529"/>
                <a:gd name="T107" fmla="*/ 363 h 401"/>
                <a:gd name="T108" fmla="*/ 1256 w 529"/>
                <a:gd name="T109" fmla="*/ 390 h 401"/>
                <a:gd name="T110" fmla="*/ 1277 w 529"/>
                <a:gd name="T111" fmla="*/ 377 h 401"/>
                <a:gd name="T112" fmla="*/ 1256 w 529"/>
                <a:gd name="T113" fmla="*/ 350 h 401"/>
                <a:gd name="T114" fmla="*/ 1256 w 529"/>
                <a:gd name="T115" fmla="*/ 323 h 401"/>
                <a:gd name="T116" fmla="*/ 1316 w 529"/>
                <a:gd name="T117" fmla="*/ 310 h 401"/>
                <a:gd name="T118" fmla="*/ 1316 w 529"/>
                <a:gd name="T119" fmla="*/ 244 h 40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29"/>
                <a:gd name="T181" fmla="*/ 0 h 401"/>
                <a:gd name="T182" fmla="*/ 529 w 529"/>
                <a:gd name="T183" fmla="*/ 401 h 40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29" h="401">
                  <a:moveTo>
                    <a:pt x="528" y="144"/>
                  </a:moveTo>
                  <a:lnTo>
                    <a:pt x="480" y="144"/>
                  </a:lnTo>
                  <a:lnTo>
                    <a:pt x="456" y="120"/>
                  </a:lnTo>
                  <a:lnTo>
                    <a:pt x="424" y="152"/>
                  </a:lnTo>
                  <a:lnTo>
                    <a:pt x="416" y="136"/>
                  </a:lnTo>
                  <a:lnTo>
                    <a:pt x="408" y="160"/>
                  </a:lnTo>
                  <a:lnTo>
                    <a:pt x="360" y="128"/>
                  </a:lnTo>
                  <a:lnTo>
                    <a:pt x="360" y="88"/>
                  </a:lnTo>
                  <a:lnTo>
                    <a:pt x="344" y="96"/>
                  </a:lnTo>
                  <a:lnTo>
                    <a:pt x="352" y="128"/>
                  </a:lnTo>
                  <a:lnTo>
                    <a:pt x="328" y="128"/>
                  </a:lnTo>
                  <a:lnTo>
                    <a:pt x="312" y="104"/>
                  </a:lnTo>
                  <a:lnTo>
                    <a:pt x="296" y="104"/>
                  </a:lnTo>
                  <a:lnTo>
                    <a:pt x="248" y="56"/>
                  </a:lnTo>
                  <a:lnTo>
                    <a:pt x="216" y="72"/>
                  </a:lnTo>
                  <a:lnTo>
                    <a:pt x="216" y="56"/>
                  </a:lnTo>
                  <a:lnTo>
                    <a:pt x="160" y="64"/>
                  </a:lnTo>
                  <a:lnTo>
                    <a:pt x="120" y="40"/>
                  </a:lnTo>
                  <a:lnTo>
                    <a:pt x="120" y="0"/>
                  </a:lnTo>
                  <a:lnTo>
                    <a:pt x="104" y="8"/>
                  </a:lnTo>
                  <a:lnTo>
                    <a:pt x="64" y="8"/>
                  </a:lnTo>
                  <a:lnTo>
                    <a:pt x="72" y="56"/>
                  </a:lnTo>
                  <a:lnTo>
                    <a:pt x="48" y="56"/>
                  </a:lnTo>
                  <a:lnTo>
                    <a:pt x="8" y="32"/>
                  </a:lnTo>
                  <a:lnTo>
                    <a:pt x="0" y="56"/>
                  </a:lnTo>
                  <a:lnTo>
                    <a:pt x="32" y="88"/>
                  </a:lnTo>
                  <a:lnTo>
                    <a:pt x="24" y="120"/>
                  </a:lnTo>
                  <a:lnTo>
                    <a:pt x="48" y="160"/>
                  </a:lnTo>
                  <a:lnTo>
                    <a:pt x="88" y="136"/>
                  </a:lnTo>
                  <a:lnTo>
                    <a:pt x="112" y="184"/>
                  </a:lnTo>
                  <a:lnTo>
                    <a:pt x="112" y="224"/>
                  </a:lnTo>
                  <a:lnTo>
                    <a:pt x="152" y="224"/>
                  </a:lnTo>
                  <a:lnTo>
                    <a:pt x="168" y="264"/>
                  </a:lnTo>
                  <a:lnTo>
                    <a:pt x="176" y="232"/>
                  </a:lnTo>
                  <a:lnTo>
                    <a:pt x="208" y="280"/>
                  </a:lnTo>
                  <a:lnTo>
                    <a:pt x="232" y="320"/>
                  </a:lnTo>
                  <a:lnTo>
                    <a:pt x="232" y="344"/>
                  </a:lnTo>
                  <a:lnTo>
                    <a:pt x="264" y="400"/>
                  </a:lnTo>
                  <a:lnTo>
                    <a:pt x="288" y="376"/>
                  </a:lnTo>
                  <a:lnTo>
                    <a:pt x="304" y="328"/>
                  </a:lnTo>
                  <a:lnTo>
                    <a:pt x="320" y="320"/>
                  </a:lnTo>
                  <a:lnTo>
                    <a:pt x="336" y="328"/>
                  </a:lnTo>
                  <a:lnTo>
                    <a:pt x="328" y="344"/>
                  </a:lnTo>
                  <a:lnTo>
                    <a:pt x="376" y="344"/>
                  </a:lnTo>
                  <a:lnTo>
                    <a:pt x="392" y="328"/>
                  </a:lnTo>
                  <a:lnTo>
                    <a:pt x="392" y="312"/>
                  </a:lnTo>
                  <a:lnTo>
                    <a:pt x="384" y="296"/>
                  </a:lnTo>
                  <a:lnTo>
                    <a:pt x="432" y="272"/>
                  </a:lnTo>
                  <a:lnTo>
                    <a:pt x="440" y="264"/>
                  </a:lnTo>
                  <a:lnTo>
                    <a:pt x="440" y="248"/>
                  </a:lnTo>
                  <a:lnTo>
                    <a:pt x="456" y="240"/>
                  </a:lnTo>
                  <a:lnTo>
                    <a:pt x="456" y="192"/>
                  </a:lnTo>
                  <a:lnTo>
                    <a:pt x="472" y="192"/>
                  </a:lnTo>
                  <a:lnTo>
                    <a:pt x="480" y="216"/>
                  </a:lnTo>
                  <a:lnTo>
                    <a:pt x="504" y="232"/>
                  </a:lnTo>
                  <a:lnTo>
                    <a:pt x="512" y="224"/>
                  </a:lnTo>
                  <a:lnTo>
                    <a:pt x="504" y="208"/>
                  </a:lnTo>
                  <a:lnTo>
                    <a:pt x="504" y="192"/>
                  </a:lnTo>
                  <a:lnTo>
                    <a:pt x="528" y="184"/>
                  </a:lnTo>
                  <a:lnTo>
                    <a:pt x="528" y="144"/>
                  </a:lnTo>
                </a:path>
              </a:pathLst>
            </a:custGeom>
            <a:solidFill>
              <a:srgbClr val="7F7F7F">
                <a:alpha val="39999"/>
              </a:srgbClr>
            </a:solidFill>
            <a:ln w="9525" cmpd="sng">
              <a:solidFill>
                <a:schemeClr val="bg1"/>
              </a:solidFill>
              <a:bevel/>
              <a:headEnd/>
              <a:tailEnd/>
            </a:ln>
          </p:spPr>
          <p:txBody>
            <a:bodyPr/>
            <a:lstStyle/>
            <a:p>
              <a:endParaRPr lang="zh-CN" altLang="zh-CN" sz="900">
                <a:solidFill>
                  <a:srgbClr val="000000"/>
                </a:solidFill>
                <a:latin typeface="方正兰亭黑_GBK" pitchFamily="2" charset="-122"/>
                <a:ea typeface="方正兰亭黑_GBK" pitchFamily="2" charset="-122"/>
                <a:sym typeface="方正兰亭黑_GBK" pitchFamily="2" charset="-122"/>
              </a:endParaRPr>
            </a:p>
          </p:txBody>
        </p:sp>
        <p:sp>
          <p:nvSpPr>
            <p:cNvPr id="35" name="Freeform 6"/>
            <p:cNvSpPr>
              <a:spLocks noChangeArrowheads="1"/>
            </p:cNvSpPr>
            <p:nvPr/>
          </p:nvSpPr>
          <p:spPr bwMode="auto">
            <a:xfrm>
              <a:off x="4147521" y="1301587"/>
              <a:ext cx="634739" cy="673128"/>
            </a:xfrm>
            <a:custGeom>
              <a:avLst/>
              <a:gdLst>
                <a:gd name="T0" fmla="*/ 941 w 377"/>
                <a:gd name="T1" fmla="*/ 299 h 393"/>
                <a:gd name="T2" fmla="*/ 842 w 377"/>
                <a:gd name="T3" fmla="*/ 203 h 393"/>
                <a:gd name="T4" fmla="*/ 860 w 377"/>
                <a:gd name="T5" fmla="*/ 163 h 393"/>
                <a:gd name="T6" fmla="*/ 782 w 377"/>
                <a:gd name="T7" fmla="*/ 67 h 393"/>
                <a:gd name="T8" fmla="*/ 722 w 377"/>
                <a:gd name="T9" fmla="*/ 13 h 393"/>
                <a:gd name="T10" fmla="*/ 701 w 377"/>
                <a:gd name="T11" fmla="*/ 67 h 393"/>
                <a:gd name="T12" fmla="*/ 661 w 377"/>
                <a:gd name="T13" fmla="*/ 0 h 393"/>
                <a:gd name="T14" fmla="*/ 582 w 377"/>
                <a:gd name="T15" fmla="*/ 0 h 393"/>
                <a:gd name="T16" fmla="*/ 601 w 377"/>
                <a:gd name="T17" fmla="*/ 41 h 393"/>
                <a:gd name="T18" fmla="*/ 500 w 377"/>
                <a:gd name="T19" fmla="*/ 96 h 393"/>
                <a:gd name="T20" fmla="*/ 440 w 377"/>
                <a:gd name="T21" fmla="*/ 96 h 393"/>
                <a:gd name="T22" fmla="*/ 121 w 377"/>
                <a:gd name="T23" fmla="*/ 245 h 393"/>
                <a:gd name="T24" fmla="*/ 60 w 377"/>
                <a:gd name="T25" fmla="*/ 191 h 393"/>
                <a:gd name="T26" fmla="*/ 20 w 377"/>
                <a:gd name="T27" fmla="*/ 191 h 393"/>
                <a:gd name="T28" fmla="*/ 41 w 377"/>
                <a:gd name="T29" fmla="*/ 231 h 393"/>
                <a:gd name="T30" fmla="*/ 41 w 377"/>
                <a:gd name="T31" fmla="*/ 272 h 393"/>
                <a:gd name="T32" fmla="*/ 60 w 377"/>
                <a:gd name="T33" fmla="*/ 314 h 393"/>
                <a:gd name="T34" fmla="*/ 20 w 377"/>
                <a:gd name="T35" fmla="*/ 314 h 393"/>
                <a:gd name="T36" fmla="*/ 20 w 377"/>
                <a:gd name="T37" fmla="*/ 367 h 393"/>
                <a:gd name="T38" fmla="*/ 0 w 377"/>
                <a:gd name="T39" fmla="*/ 395 h 393"/>
                <a:gd name="T40" fmla="*/ 79 w 377"/>
                <a:gd name="T41" fmla="*/ 408 h 393"/>
                <a:gd name="T42" fmla="*/ 162 w 377"/>
                <a:gd name="T43" fmla="*/ 504 h 393"/>
                <a:gd name="T44" fmla="*/ 260 w 377"/>
                <a:gd name="T45" fmla="*/ 408 h 393"/>
                <a:gd name="T46" fmla="*/ 300 w 377"/>
                <a:gd name="T47" fmla="*/ 354 h 393"/>
                <a:gd name="T48" fmla="*/ 401 w 377"/>
                <a:gd name="T49" fmla="*/ 340 h 393"/>
                <a:gd name="T50" fmla="*/ 463 w 377"/>
                <a:gd name="T51" fmla="*/ 367 h 393"/>
                <a:gd name="T52" fmla="*/ 463 w 377"/>
                <a:gd name="T53" fmla="*/ 380 h 393"/>
                <a:gd name="T54" fmla="*/ 482 w 377"/>
                <a:gd name="T55" fmla="*/ 380 h 393"/>
                <a:gd name="T56" fmla="*/ 422 w 377"/>
                <a:gd name="T57" fmla="*/ 476 h 393"/>
                <a:gd name="T58" fmla="*/ 381 w 377"/>
                <a:gd name="T59" fmla="*/ 476 h 393"/>
                <a:gd name="T60" fmla="*/ 401 w 377"/>
                <a:gd name="T61" fmla="*/ 530 h 393"/>
                <a:gd name="T62" fmla="*/ 381 w 377"/>
                <a:gd name="T63" fmla="*/ 544 h 393"/>
                <a:gd name="T64" fmla="*/ 422 w 377"/>
                <a:gd name="T65" fmla="*/ 544 h 393"/>
                <a:gd name="T66" fmla="*/ 341 w 377"/>
                <a:gd name="T67" fmla="*/ 639 h 393"/>
                <a:gd name="T68" fmla="*/ 360 w 377"/>
                <a:gd name="T69" fmla="*/ 666 h 393"/>
                <a:gd name="T70" fmla="*/ 401 w 377"/>
                <a:gd name="T71" fmla="*/ 639 h 393"/>
                <a:gd name="T72" fmla="*/ 422 w 377"/>
                <a:gd name="T73" fmla="*/ 598 h 393"/>
                <a:gd name="T74" fmla="*/ 463 w 377"/>
                <a:gd name="T75" fmla="*/ 598 h 393"/>
                <a:gd name="T76" fmla="*/ 500 w 377"/>
                <a:gd name="T77" fmla="*/ 573 h 393"/>
                <a:gd name="T78" fmla="*/ 500 w 377"/>
                <a:gd name="T79" fmla="*/ 530 h 393"/>
                <a:gd name="T80" fmla="*/ 643 w 377"/>
                <a:gd name="T81" fmla="*/ 476 h 393"/>
                <a:gd name="T82" fmla="*/ 761 w 377"/>
                <a:gd name="T83" fmla="*/ 450 h 393"/>
                <a:gd name="T84" fmla="*/ 782 w 377"/>
                <a:gd name="T85" fmla="*/ 380 h 393"/>
                <a:gd name="T86" fmla="*/ 860 w 377"/>
                <a:gd name="T87" fmla="*/ 340 h 393"/>
                <a:gd name="T88" fmla="*/ 922 w 377"/>
                <a:gd name="T89" fmla="*/ 327 h 393"/>
                <a:gd name="T90" fmla="*/ 941 w 377"/>
                <a:gd name="T91" fmla="*/ 299 h 3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77"/>
                <a:gd name="T139" fmla="*/ 0 h 393"/>
                <a:gd name="T140" fmla="*/ 377 w 377"/>
                <a:gd name="T141" fmla="*/ 393 h 39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77" h="393">
                  <a:moveTo>
                    <a:pt x="376" y="176"/>
                  </a:moveTo>
                  <a:lnTo>
                    <a:pt x="336" y="120"/>
                  </a:lnTo>
                  <a:lnTo>
                    <a:pt x="344" y="96"/>
                  </a:lnTo>
                  <a:lnTo>
                    <a:pt x="312" y="40"/>
                  </a:lnTo>
                  <a:lnTo>
                    <a:pt x="288" y="8"/>
                  </a:lnTo>
                  <a:lnTo>
                    <a:pt x="280" y="40"/>
                  </a:lnTo>
                  <a:lnTo>
                    <a:pt x="264" y="0"/>
                  </a:lnTo>
                  <a:lnTo>
                    <a:pt x="232" y="0"/>
                  </a:lnTo>
                  <a:lnTo>
                    <a:pt x="240" y="24"/>
                  </a:lnTo>
                  <a:lnTo>
                    <a:pt x="200" y="56"/>
                  </a:lnTo>
                  <a:lnTo>
                    <a:pt x="176" y="56"/>
                  </a:lnTo>
                  <a:lnTo>
                    <a:pt x="48" y="144"/>
                  </a:lnTo>
                  <a:lnTo>
                    <a:pt x="24" y="112"/>
                  </a:lnTo>
                  <a:lnTo>
                    <a:pt x="8" y="112"/>
                  </a:lnTo>
                  <a:lnTo>
                    <a:pt x="16" y="136"/>
                  </a:lnTo>
                  <a:lnTo>
                    <a:pt x="16" y="160"/>
                  </a:lnTo>
                  <a:lnTo>
                    <a:pt x="24" y="184"/>
                  </a:lnTo>
                  <a:lnTo>
                    <a:pt x="8" y="184"/>
                  </a:lnTo>
                  <a:lnTo>
                    <a:pt x="8" y="216"/>
                  </a:lnTo>
                  <a:lnTo>
                    <a:pt x="0" y="232"/>
                  </a:lnTo>
                  <a:lnTo>
                    <a:pt x="32" y="240"/>
                  </a:lnTo>
                  <a:lnTo>
                    <a:pt x="64" y="296"/>
                  </a:lnTo>
                  <a:lnTo>
                    <a:pt x="104" y="240"/>
                  </a:lnTo>
                  <a:lnTo>
                    <a:pt x="120" y="208"/>
                  </a:lnTo>
                  <a:lnTo>
                    <a:pt x="160" y="200"/>
                  </a:lnTo>
                  <a:lnTo>
                    <a:pt x="184" y="216"/>
                  </a:lnTo>
                  <a:lnTo>
                    <a:pt x="184" y="224"/>
                  </a:lnTo>
                  <a:lnTo>
                    <a:pt x="192" y="224"/>
                  </a:lnTo>
                  <a:lnTo>
                    <a:pt x="168" y="280"/>
                  </a:lnTo>
                  <a:lnTo>
                    <a:pt x="152" y="280"/>
                  </a:lnTo>
                  <a:lnTo>
                    <a:pt x="160" y="312"/>
                  </a:lnTo>
                  <a:lnTo>
                    <a:pt x="152" y="320"/>
                  </a:lnTo>
                  <a:lnTo>
                    <a:pt x="168" y="320"/>
                  </a:lnTo>
                  <a:lnTo>
                    <a:pt x="136" y="376"/>
                  </a:lnTo>
                  <a:lnTo>
                    <a:pt x="144" y="392"/>
                  </a:lnTo>
                  <a:lnTo>
                    <a:pt x="160" y="376"/>
                  </a:lnTo>
                  <a:lnTo>
                    <a:pt x="168" y="352"/>
                  </a:lnTo>
                  <a:lnTo>
                    <a:pt x="184" y="352"/>
                  </a:lnTo>
                  <a:lnTo>
                    <a:pt x="200" y="336"/>
                  </a:lnTo>
                  <a:lnTo>
                    <a:pt x="200" y="312"/>
                  </a:lnTo>
                  <a:lnTo>
                    <a:pt x="256" y="280"/>
                  </a:lnTo>
                  <a:lnTo>
                    <a:pt x="304" y="264"/>
                  </a:lnTo>
                  <a:lnTo>
                    <a:pt x="312" y="224"/>
                  </a:lnTo>
                  <a:lnTo>
                    <a:pt x="344" y="200"/>
                  </a:lnTo>
                  <a:lnTo>
                    <a:pt x="368" y="192"/>
                  </a:lnTo>
                  <a:lnTo>
                    <a:pt x="376" y="176"/>
                  </a:lnTo>
                </a:path>
              </a:pathLst>
            </a:custGeom>
            <a:solidFill>
              <a:srgbClr val="7F7F7F">
                <a:alpha val="39999"/>
              </a:srgbClr>
            </a:solidFill>
            <a:ln w="9525" cmpd="sng">
              <a:solidFill>
                <a:schemeClr val="bg1"/>
              </a:solidFill>
              <a:bevel/>
              <a:headEnd/>
              <a:tailEnd/>
            </a:ln>
          </p:spPr>
          <p:txBody>
            <a:bodyPr/>
            <a:lstStyle/>
            <a:p>
              <a:endParaRPr lang="zh-CN" altLang="zh-CN" sz="900">
                <a:solidFill>
                  <a:srgbClr val="000000"/>
                </a:solidFill>
                <a:latin typeface="方正兰亭黑_GBK" pitchFamily="2" charset="-122"/>
                <a:ea typeface="方正兰亭黑_GBK" pitchFamily="2" charset="-122"/>
                <a:sym typeface="方正兰亭黑_GBK" pitchFamily="2" charset="-122"/>
              </a:endParaRPr>
            </a:p>
          </p:txBody>
        </p:sp>
        <p:sp>
          <p:nvSpPr>
            <p:cNvPr id="36" name="Freeform 7"/>
            <p:cNvSpPr>
              <a:spLocks noChangeArrowheads="1"/>
            </p:cNvSpPr>
            <p:nvPr/>
          </p:nvSpPr>
          <p:spPr bwMode="auto">
            <a:xfrm>
              <a:off x="3664111" y="1454080"/>
              <a:ext cx="592703" cy="916502"/>
            </a:xfrm>
            <a:custGeom>
              <a:avLst/>
              <a:gdLst>
                <a:gd name="T0" fmla="*/ 790 w 353"/>
                <a:gd name="T1" fmla="*/ 266 h 537"/>
                <a:gd name="T2" fmla="*/ 731 w 353"/>
                <a:gd name="T3" fmla="*/ 160 h 537"/>
                <a:gd name="T4" fmla="*/ 614 w 353"/>
                <a:gd name="T5" fmla="*/ 148 h 537"/>
                <a:gd name="T6" fmla="*/ 552 w 353"/>
                <a:gd name="T7" fmla="*/ 0 h 537"/>
                <a:gd name="T8" fmla="*/ 435 w 353"/>
                <a:gd name="T9" fmla="*/ 109 h 537"/>
                <a:gd name="T10" fmla="*/ 336 w 353"/>
                <a:gd name="T11" fmla="*/ 135 h 537"/>
                <a:gd name="T12" fmla="*/ 198 w 353"/>
                <a:gd name="T13" fmla="*/ 173 h 537"/>
                <a:gd name="T14" fmla="*/ 79 w 353"/>
                <a:gd name="T15" fmla="*/ 122 h 537"/>
                <a:gd name="T16" fmla="*/ 20 w 353"/>
                <a:gd name="T17" fmla="*/ 201 h 537"/>
                <a:gd name="T18" fmla="*/ 138 w 353"/>
                <a:gd name="T19" fmla="*/ 335 h 537"/>
                <a:gd name="T20" fmla="*/ 60 w 353"/>
                <a:gd name="T21" fmla="*/ 388 h 537"/>
                <a:gd name="T22" fmla="*/ 158 w 353"/>
                <a:gd name="T23" fmla="*/ 454 h 537"/>
                <a:gd name="T24" fmla="*/ 79 w 353"/>
                <a:gd name="T25" fmla="*/ 480 h 537"/>
                <a:gd name="T26" fmla="*/ 41 w 353"/>
                <a:gd name="T27" fmla="*/ 546 h 537"/>
                <a:gd name="T28" fmla="*/ 79 w 353"/>
                <a:gd name="T29" fmla="*/ 668 h 537"/>
                <a:gd name="T30" fmla="*/ 60 w 353"/>
                <a:gd name="T31" fmla="*/ 854 h 537"/>
                <a:gd name="T32" fmla="*/ 217 w 353"/>
                <a:gd name="T33" fmla="*/ 882 h 537"/>
                <a:gd name="T34" fmla="*/ 277 w 353"/>
                <a:gd name="T35" fmla="*/ 854 h 537"/>
                <a:gd name="T36" fmla="*/ 375 w 353"/>
                <a:gd name="T37" fmla="*/ 708 h 537"/>
                <a:gd name="T38" fmla="*/ 573 w 353"/>
                <a:gd name="T39" fmla="*/ 628 h 537"/>
                <a:gd name="T40" fmla="*/ 593 w 353"/>
                <a:gd name="T41" fmla="*/ 575 h 537"/>
                <a:gd name="T42" fmla="*/ 476 w 353"/>
                <a:gd name="T43" fmla="*/ 534 h 537"/>
                <a:gd name="T44" fmla="*/ 454 w 353"/>
                <a:gd name="T45" fmla="*/ 480 h 537"/>
                <a:gd name="T46" fmla="*/ 397 w 353"/>
                <a:gd name="T47" fmla="*/ 442 h 537"/>
                <a:gd name="T48" fmla="*/ 259 w 353"/>
                <a:gd name="T49" fmla="*/ 429 h 537"/>
                <a:gd name="T50" fmla="*/ 336 w 353"/>
                <a:gd name="T51" fmla="*/ 280 h 537"/>
                <a:gd name="T52" fmla="*/ 397 w 353"/>
                <a:gd name="T53" fmla="*/ 227 h 537"/>
                <a:gd name="T54" fmla="*/ 476 w 353"/>
                <a:gd name="T55" fmla="*/ 253 h 537"/>
                <a:gd name="T56" fmla="*/ 513 w 353"/>
                <a:gd name="T57" fmla="*/ 307 h 537"/>
                <a:gd name="T58" fmla="*/ 552 w 353"/>
                <a:gd name="T59" fmla="*/ 335 h 537"/>
                <a:gd name="T60" fmla="*/ 633 w 353"/>
                <a:gd name="T61" fmla="*/ 429 h 537"/>
                <a:gd name="T62" fmla="*/ 673 w 353"/>
                <a:gd name="T63" fmla="*/ 480 h 537"/>
                <a:gd name="T64" fmla="*/ 810 w 353"/>
                <a:gd name="T65" fmla="*/ 361 h 5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3"/>
                <a:gd name="T100" fmla="*/ 0 h 537"/>
                <a:gd name="T101" fmla="*/ 353 w 353"/>
                <a:gd name="T102" fmla="*/ 537 h 5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3" h="537">
                  <a:moveTo>
                    <a:pt x="352" y="208"/>
                  </a:moveTo>
                  <a:lnTo>
                    <a:pt x="320" y="160"/>
                  </a:lnTo>
                  <a:lnTo>
                    <a:pt x="288" y="152"/>
                  </a:lnTo>
                  <a:lnTo>
                    <a:pt x="296" y="96"/>
                  </a:lnTo>
                  <a:lnTo>
                    <a:pt x="264" y="104"/>
                  </a:lnTo>
                  <a:lnTo>
                    <a:pt x="248" y="88"/>
                  </a:lnTo>
                  <a:lnTo>
                    <a:pt x="248" y="48"/>
                  </a:lnTo>
                  <a:lnTo>
                    <a:pt x="224" y="0"/>
                  </a:lnTo>
                  <a:lnTo>
                    <a:pt x="176" y="24"/>
                  </a:lnTo>
                  <a:lnTo>
                    <a:pt x="176" y="64"/>
                  </a:lnTo>
                  <a:lnTo>
                    <a:pt x="144" y="56"/>
                  </a:lnTo>
                  <a:lnTo>
                    <a:pt x="136" y="80"/>
                  </a:lnTo>
                  <a:lnTo>
                    <a:pt x="112" y="72"/>
                  </a:lnTo>
                  <a:lnTo>
                    <a:pt x="80" y="104"/>
                  </a:lnTo>
                  <a:lnTo>
                    <a:pt x="56" y="56"/>
                  </a:lnTo>
                  <a:lnTo>
                    <a:pt x="32" y="72"/>
                  </a:lnTo>
                  <a:lnTo>
                    <a:pt x="24" y="112"/>
                  </a:lnTo>
                  <a:lnTo>
                    <a:pt x="8" y="120"/>
                  </a:lnTo>
                  <a:lnTo>
                    <a:pt x="32" y="184"/>
                  </a:lnTo>
                  <a:lnTo>
                    <a:pt x="56" y="200"/>
                  </a:lnTo>
                  <a:lnTo>
                    <a:pt x="32" y="216"/>
                  </a:lnTo>
                  <a:lnTo>
                    <a:pt x="24" y="232"/>
                  </a:lnTo>
                  <a:lnTo>
                    <a:pt x="56" y="232"/>
                  </a:lnTo>
                  <a:lnTo>
                    <a:pt x="64" y="272"/>
                  </a:lnTo>
                  <a:lnTo>
                    <a:pt x="48" y="304"/>
                  </a:lnTo>
                  <a:lnTo>
                    <a:pt x="32" y="288"/>
                  </a:lnTo>
                  <a:lnTo>
                    <a:pt x="16" y="304"/>
                  </a:lnTo>
                  <a:lnTo>
                    <a:pt x="16" y="328"/>
                  </a:lnTo>
                  <a:lnTo>
                    <a:pt x="0" y="344"/>
                  </a:lnTo>
                  <a:lnTo>
                    <a:pt x="32" y="400"/>
                  </a:lnTo>
                  <a:lnTo>
                    <a:pt x="8" y="488"/>
                  </a:lnTo>
                  <a:lnTo>
                    <a:pt x="24" y="512"/>
                  </a:lnTo>
                  <a:lnTo>
                    <a:pt x="72" y="512"/>
                  </a:lnTo>
                  <a:lnTo>
                    <a:pt x="88" y="528"/>
                  </a:lnTo>
                  <a:lnTo>
                    <a:pt x="128" y="536"/>
                  </a:lnTo>
                  <a:lnTo>
                    <a:pt x="112" y="512"/>
                  </a:lnTo>
                  <a:lnTo>
                    <a:pt x="120" y="480"/>
                  </a:lnTo>
                  <a:lnTo>
                    <a:pt x="152" y="424"/>
                  </a:lnTo>
                  <a:lnTo>
                    <a:pt x="192" y="384"/>
                  </a:lnTo>
                  <a:lnTo>
                    <a:pt x="232" y="376"/>
                  </a:lnTo>
                  <a:lnTo>
                    <a:pt x="248" y="360"/>
                  </a:lnTo>
                  <a:lnTo>
                    <a:pt x="240" y="344"/>
                  </a:lnTo>
                  <a:lnTo>
                    <a:pt x="224" y="312"/>
                  </a:lnTo>
                  <a:lnTo>
                    <a:pt x="192" y="320"/>
                  </a:lnTo>
                  <a:lnTo>
                    <a:pt x="176" y="312"/>
                  </a:lnTo>
                  <a:lnTo>
                    <a:pt x="184" y="288"/>
                  </a:lnTo>
                  <a:lnTo>
                    <a:pt x="184" y="248"/>
                  </a:lnTo>
                  <a:lnTo>
                    <a:pt x="160" y="264"/>
                  </a:lnTo>
                  <a:lnTo>
                    <a:pt x="128" y="256"/>
                  </a:lnTo>
                  <a:lnTo>
                    <a:pt x="104" y="256"/>
                  </a:lnTo>
                  <a:lnTo>
                    <a:pt x="104" y="224"/>
                  </a:lnTo>
                  <a:lnTo>
                    <a:pt x="136" y="168"/>
                  </a:lnTo>
                  <a:lnTo>
                    <a:pt x="152" y="168"/>
                  </a:lnTo>
                  <a:lnTo>
                    <a:pt x="160" y="136"/>
                  </a:lnTo>
                  <a:lnTo>
                    <a:pt x="176" y="136"/>
                  </a:lnTo>
                  <a:lnTo>
                    <a:pt x="192" y="152"/>
                  </a:lnTo>
                  <a:lnTo>
                    <a:pt x="216" y="152"/>
                  </a:lnTo>
                  <a:lnTo>
                    <a:pt x="208" y="184"/>
                  </a:lnTo>
                  <a:lnTo>
                    <a:pt x="208" y="200"/>
                  </a:lnTo>
                  <a:lnTo>
                    <a:pt x="224" y="200"/>
                  </a:lnTo>
                  <a:lnTo>
                    <a:pt x="224" y="232"/>
                  </a:lnTo>
                  <a:lnTo>
                    <a:pt x="256" y="256"/>
                  </a:lnTo>
                  <a:lnTo>
                    <a:pt x="264" y="280"/>
                  </a:lnTo>
                  <a:lnTo>
                    <a:pt x="272" y="288"/>
                  </a:lnTo>
                  <a:lnTo>
                    <a:pt x="312" y="256"/>
                  </a:lnTo>
                  <a:lnTo>
                    <a:pt x="328" y="216"/>
                  </a:lnTo>
                  <a:lnTo>
                    <a:pt x="352" y="208"/>
                  </a:lnTo>
                </a:path>
              </a:pathLst>
            </a:custGeom>
            <a:solidFill>
              <a:srgbClr val="7F7F7F">
                <a:alpha val="39999"/>
              </a:srgbClr>
            </a:solidFill>
            <a:ln w="9525" cmpd="sng">
              <a:solidFill>
                <a:schemeClr val="bg1"/>
              </a:solidFill>
              <a:bevel/>
              <a:headEnd/>
              <a:tailEnd/>
            </a:ln>
          </p:spPr>
          <p:txBody>
            <a:bodyPr/>
            <a:lstStyle/>
            <a:p>
              <a:endParaRPr lang="zh-CN" altLang="zh-CN" sz="900">
                <a:solidFill>
                  <a:srgbClr val="000000"/>
                </a:solidFill>
                <a:latin typeface="方正兰亭黑_GBK" pitchFamily="2" charset="-122"/>
                <a:ea typeface="方正兰亭黑_GBK" pitchFamily="2" charset="-122"/>
                <a:sym typeface="方正兰亭黑_GBK" pitchFamily="2" charset="-122"/>
              </a:endParaRPr>
            </a:p>
          </p:txBody>
        </p:sp>
        <p:sp>
          <p:nvSpPr>
            <p:cNvPr id="37" name="Freeform 8"/>
            <p:cNvSpPr>
              <a:spLocks noChangeArrowheads="1"/>
            </p:cNvSpPr>
            <p:nvPr/>
          </p:nvSpPr>
          <p:spPr bwMode="auto">
            <a:xfrm>
              <a:off x="3836457" y="1686671"/>
              <a:ext cx="190562" cy="218728"/>
            </a:xfrm>
            <a:custGeom>
              <a:avLst/>
              <a:gdLst>
                <a:gd name="T0" fmla="*/ 283 w 113"/>
                <a:gd name="T1" fmla="*/ 103 h 129"/>
                <a:gd name="T2" fmla="*/ 243 w 113"/>
                <a:gd name="T3" fmla="*/ 64 h 129"/>
                <a:gd name="T4" fmla="*/ 283 w 113"/>
                <a:gd name="T5" fmla="*/ 26 h 129"/>
                <a:gd name="T6" fmla="*/ 202 w 113"/>
                <a:gd name="T7" fmla="*/ 26 h 129"/>
                <a:gd name="T8" fmla="*/ 183 w 113"/>
                <a:gd name="T9" fmla="*/ 0 h 129"/>
                <a:gd name="T10" fmla="*/ 141 w 113"/>
                <a:gd name="T11" fmla="*/ 0 h 129"/>
                <a:gd name="T12" fmla="*/ 122 w 113"/>
                <a:gd name="T13" fmla="*/ 52 h 129"/>
                <a:gd name="T14" fmla="*/ 83 w 113"/>
                <a:gd name="T15" fmla="*/ 52 h 129"/>
                <a:gd name="T16" fmla="*/ 0 w 113"/>
                <a:gd name="T17" fmla="*/ 143 h 129"/>
                <a:gd name="T18" fmla="*/ 0 w 113"/>
                <a:gd name="T19" fmla="*/ 194 h 129"/>
                <a:gd name="T20" fmla="*/ 83 w 113"/>
                <a:gd name="T21" fmla="*/ 194 h 129"/>
                <a:gd name="T22" fmla="*/ 122 w 113"/>
                <a:gd name="T23" fmla="*/ 207 h 129"/>
                <a:gd name="T24" fmla="*/ 202 w 113"/>
                <a:gd name="T25" fmla="*/ 181 h 129"/>
                <a:gd name="T26" fmla="*/ 202 w 113"/>
                <a:gd name="T27" fmla="*/ 156 h 129"/>
                <a:gd name="T28" fmla="*/ 183 w 113"/>
                <a:gd name="T29" fmla="*/ 130 h 129"/>
                <a:gd name="T30" fmla="*/ 243 w 113"/>
                <a:gd name="T31" fmla="*/ 130 h 129"/>
                <a:gd name="T32" fmla="*/ 283 w 113"/>
                <a:gd name="T33" fmla="*/ 103 h 1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3"/>
                <a:gd name="T52" fmla="*/ 0 h 129"/>
                <a:gd name="T53" fmla="*/ 113 w 113"/>
                <a:gd name="T54" fmla="*/ 129 h 1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3" h="129">
                  <a:moveTo>
                    <a:pt x="112" y="64"/>
                  </a:moveTo>
                  <a:lnTo>
                    <a:pt x="96" y="40"/>
                  </a:lnTo>
                  <a:lnTo>
                    <a:pt x="112" y="16"/>
                  </a:lnTo>
                  <a:lnTo>
                    <a:pt x="80" y="16"/>
                  </a:lnTo>
                  <a:lnTo>
                    <a:pt x="72" y="0"/>
                  </a:lnTo>
                  <a:lnTo>
                    <a:pt x="56" y="0"/>
                  </a:lnTo>
                  <a:lnTo>
                    <a:pt x="48" y="32"/>
                  </a:lnTo>
                  <a:lnTo>
                    <a:pt x="32" y="32"/>
                  </a:lnTo>
                  <a:lnTo>
                    <a:pt x="0" y="88"/>
                  </a:lnTo>
                  <a:lnTo>
                    <a:pt x="0" y="120"/>
                  </a:lnTo>
                  <a:lnTo>
                    <a:pt x="32" y="120"/>
                  </a:lnTo>
                  <a:lnTo>
                    <a:pt x="48" y="128"/>
                  </a:lnTo>
                  <a:lnTo>
                    <a:pt x="80" y="112"/>
                  </a:lnTo>
                  <a:lnTo>
                    <a:pt x="80" y="96"/>
                  </a:lnTo>
                  <a:lnTo>
                    <a:pt x="72" y="80"/>
                  </a:lnTo>
                  <a:lnTo>
                    <a:pt x="96" y="80"/>
                  </a:lnTo>
                  <a:lnTo>
                    <a:pt x="112" y="64"/>
                  </a:lnTo>
                </a:path>
              </a:pathLst>
            </a:custGeom>
            <a:solidFill>
              <a:srgbClr val="7F7F7F">
                <a:alpha val="39999"/>
              </a:srgbClr>
            </a:solidFill>
            <a:ln w="9525" cmpd="sng">
              <a:solidFill>
                <a:schemeClr val="bg1"/>
              </a:solidFill>
              <a:bevel/>
              <a:headEnd/>
              <a:tailEnd/>
            </a:ln>
          </p:spPr>
          <p:txBody>
            <a:bodyPr/>
            <a:lstStyle/>
            <a:p>
              <a:endParaRPr lang="zh-CN" altLang="zh-CN" sz="900">
                <a:solidFill>
                  <a:srgbClr val="000000"/>
                </a:solidFill>
                <a:latin typeface="方正兰亭黑_GBK" pitchFamily="2" charset="-122"/>
                <a:ea typeface="方正兰亭黑_GBK" pitchFamily="2" charset="-122"/>
                <a:sym typeface="方正兰亭黑_GBK" pitchFamily="2" charset="-122"/>
              </a:endParaRPr>
            </a:p>
          </p:txBody>
        </p:sp>
        <p:sp>
          <p:nvSpPr>
            <p:cNvPr id="38" name="Freeform 9"/>
            <p:cNvSpPr>
              <a:spLocks noChangeArrowheads="1"/>
            </p:cNvSpPr>
            <p:nvPr/>
          </p:nvSpPr>
          <p:spPr bwMode="auto">
            <a:xfrm>
              <a:off x="3958361" y="1794495"/>
              <a:ext cx="149927" cy="206405"/>
            </a:xfrm>
            <a:custGeom>
              <a:avLst/>
              <a:gdLst>
                <a:gd name="T0" fmla="*/ 221 w 89"/>
                <a:gd name="T1" fmla="*/ 135 h 121"/>
                <a:gd name="T2" fmla="*/ 200 w 89"/>
                <a:gd name="T3" fmla="*/ 93 h 121"/>
                <a:gd name="T4" fmla="*/ 141 w 89"/>
                <a:gd name="T5" fmla="*/ 66 h 121"/>
                <a:gd name="T6" fmla="*/ 121 w 89"/>
                <a:gd name="T7" fmla="*/ 13 h 121"/>
                <a:gd name="T8" fmla="*/ 79 w 89"/>
                <a:gd name="T9" fmla="*/ 0 h 121"/>
                <a:gd name="T10" fmla="*/ 60 w 89"/>
                <a:gd name="T11" fmla="*/ 13 h 121"/>
                <a:gd name="T12" fmla="*/ 79 w 89"/>
                <a:gd name="T13" fmla="*/ 80 h 121"/>
                <a:gd name="T14" fmla="*/ 20 w 89"/>
                <a:gd name="T15" fmla="*/ 80 h 121"/>
                <a:gd name="T16" fmla="*/ 0 w 89"/>
                <a:gd name="T17" fmla="*/ 186 h 121"/>
                <a:gd name="T18" fmla="*/ 41 w 89"/>
                <a:gd name="T19" fmla="*/ 200 h 121"/>
                <a:gd name="T20" fmla="*/ 141 w 89"/>
                <a:gd name="T21" fmla="*/ 186 h 121"/>
                <a:gd name="T22" fmla="*/ 141 w 89"/>
                <a:gd name="T23" fmla="*/ 135 h 121"/>
                <a:gd name="T24" fmla="*/ 221 w 89"/>
                <a:gd name="T25" fmla="*/ 135 h 1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9"/>
                <a:gd name="T40" fmla="*/ 0 h 121"/>
                <a:gd name="T41" fmla="*/ 89 w 89"/>
                <a:gd name="T42" fmla="*/ 121 h 1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9" h="121">
                  <a:moveTo>
                    <a:pt x="88" y="80"/>
                  </a:moveTo>
                  <a:lnTo>
                    <a:pt x="80" y="56"/>
                  </a:lnTo>
                  <a:lnTo>
                    <a:pt x="56" y="40"/>
                  </a:lnTo>
                  <a:lnTo>
                    <a:pt x="48" y="8"/>
                  </a:lnTo>
                  <a:lnTo>
                    <a:pt x="32" y="0"/>
                  </a:lnTo>
                  <a:lnTo>
                    <a:pt x="24" y="8"/>
                  </a:lnTo>
                  <a:lnTo>
                    <a:pt x="32" y="48"/>
                  </a:lnTo>
                  <a:lnTo>
                    <a:pt x="8" y="48"/>
                  </a:lnTo>
                  <a:lnTo>
                    <a:pt x="0" y="112"/>
                  </a:lnTo>
                  <a:lnTo>
                    <a:pt x="16" y="120"/>
                  </a:lnTo>
                  <a:lnTo>
                    <a:pt x="56" y="112"/>
                  </a:lnTo>
                  <a:lnTo>
                    <a:pt x="56" y="80"/>
                  </a:lnTo>
                  <a:lnTo>
                    <a:pt x="88" y="80"/>
                  </a:lnTo>
                </a:path>
              </a:pathLst>
            </a:custGeom>
            <a:solidFill>
              <a:srgbClr val="7F7F7F">
                <a:alpha val="39999"/>
              </a:srgbClr>
            </a:solidFill>
            <a:ln w="9525" cmpd="sng">
              <a:solidFill>
                <a:schemeClr val="bg1"/>
              </a:solidFill>
              <a:bevel/>
              <a:headEnd/>
              <a:tailEnd/>
            </a:ln>
          </p:spPr>
          <p:txBody>
            <a:bodyPr/>
            <a:lstStyle/>
            <a:p>
              <a:endParaRPr lang="zh-CN" altLang="zh-CN" sz="900">
                <a:solidFill>
                  <a:srgbClr val="000000"/>
                </a:solidFill>
                <a:latin typeface="方正兰亭黑_GBK" pitchFamily="2" charset="-122"/>
                <a:ea typeface="方正兰亭黑_GBK" pitchFamily="2" charset="-122"/>
                <a:sym typeface="方正兰亭黑_GBK" pitchFamily="2" charset="-122"/>
              </a:endParaRPr>
            </a:p>
          </p:txBody>
        </p:sp>
        <p:sp>
          <p:nvSpPr>
            <p:cNvPr id="39" name="Freeform 10"/>
            <p:cNvSpPr>
              <a:spLocks noChangeArrowheads="1"/>
            </p:cNvSpPr>
            <p:nvPr/>
          </p:nvSpPr>
          <p:spPr bwMode="auto">
            <a:xfrm>
              <a:off x="3958361" y="1808358"/>
              <a:ext cx="57449" cy="69315"/>
            </a:xfrm>
            <a:custGeom>
              <a:avLst/>
              <a:gdLst>
                <a:gd name="T0" fmla="*/ 96 w 33"/>
                <a:gd name="T1" fmla="*/ 64 h 41"/>
                <a:gd name="T2" fmla="*/ 24 w 33"/>
                <a:gd name="T3" fmla="*/ 64 h 41"/>
                <a:gd name="T4" fmla="*/ 24 w 33"/>
                <a:gd name="T5" fmla="*/ 38 h 41"/>
                <a:gd name="T6" fmla="*/ 0 w 33"/>
                <a:gd name="T7" fmla="*/ 0 h 41"/>
                <a:gd name="T8" fmla="*/ 71 w 33"/>
                <a:gd name="T9" fmla="*/ 13 h 41"/>
                <a:gd name="T10" fmla="*/ 96 w 33"/>
                <a:gd name="T11" fmla="*/ 64 h 41"/>
                <a:gd name="T12" fmla="*/ 0 60000 65536"/>
                <a:gd name="T13" fmla="*/ 0 60000 65536"/>
                <a:gd name="T14" fmla="*/ 0 60000 65536"/>
                <a:gd name="T15" fmla="*/ 0 60000 65536"/>
                <a:gd name="T16" fmla="*/ 0 60000 65536"/>
                <a:gd name="T17" fmla="*/ 0 60000 65536"/>
                <a:gd name="T18" fmla="*/ 0 w 33"/>
                <a:gd name="T19" fmla="*/ 0 h 41"/>
                <a:gd name="T20" fmla="*/ 33 w 3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3" h="41">
                  <a:moveTo>
                    <a:pt x="32" y="40"/>
                  </a:moveTo>
                  <a:lnTo>
                    <a:pt x="8" y="40"/>
                  </a:lnTo>
                  <a:lnTo>
                    <a:pt x="8" y="24"/>
                  </a:lnTo>
                  <a:lnTo>
                    <a:pt x="0" y="0"/>
                  </a:lnTo>
                  <a:lnTo>
                    <a:pt x="24" y="8"/>
                  </a:lnTo>
                  <a:lnTo>
                    <a:pt x="32" y="40"/>
                  </a:lnTo>
                </a:path>
              </a:pathLst>
            </a:custGeom>
            <a:solidFill>
              <a:srgbClr val="7F7F7F">
                <a:alpha val="39999"/>
              </a:srgbClr>
            </a:solidFill>
            <a:ln w="9525" cmpd="sng">
              <a:solidFill>
                <a:schemeClr val="bg1"/>
              </a:solidFill>
              <a:bevel/>
              <a:headEnd/>
              <a:tailEnd/>
            </a:ln>
          </p:spPr>
          <p:txBody>
            <a:bodyPr/>
            <a:lstStyle/>
            <a:p>
              <a:endParaRPr lang="zh-CN" altLang="zh-CN" sz="900">
                <a:solidFill>
                  <a:srgbClr val="000000"/>
                </a:solidFill>
                <a:latin typeface="方正兰亭黑_GBK" pitchFamily="2" charset="-122"/>
                <a:ea typeface="方正兰亭黑_GBK" pitchFamily="2" charset="-122"/>
                <a:sym typeface="方正兰亭黑_GBK" pitchFamily="2" charset="-122"/>
              </a:endParaRPr>
            </a:p>
          </p:txBody>
        </p:sp>
        <p:sp>
          <p:nvSpPr>
            <p:cNvPr id="40" name="Freeform 11"/>
            <p:cNvSpPr>
              <a:spLocks noChangeArrowheads="1"/>
            </p:cNvSpPr>
            <p:nvPr/>
          </p:nvSpPr>
          <p:spPr bwMode="auto">
            <a:xfrm>
              <a:off x="3823847" y="2054812"/>
              <a:ext cx="730020" cy="494449"/>
            </a:xfrm>
            <a:custGeom>
              <a:avLst/>
              <a:gdLst>
                <a:gd name="T0" fmla="*/ 384 w 433"/>
                <a:gd name="T1" fmla="*/ 13 h 289"/>
                <a:gd name="T2" fmla="*/ 343 w 433"/>
                <a:gd name="T3" fmla="*/ 41 h 289"/>
                <a:gd name="T4" fmla="*/ 243 w 433"/>
                <a:gd name="T5" fmla="*/ 54 h 289"/>
                <a:gd name="T6" fmla="*/ 141 w 433"/>
                <a:gd name="T7" fmla="*/ 122 h 289"/>
                <a:gd name="T8" fmla="*/ 41 w 433"/>
                <a:gd name="T9" fmla="*/ 215 h 289"/>
                <a:gd name="T10" fmla="*/ 41 w 433"/>
                <a:gd name="T11" fmla="*/ 271 h 289"/>
                <a:gd name="T12" fmla="*/ 83 w 433"/>
                <a:gd name="T13" fmla="*/ 311 h 289"/>
                <a:gd name="T14" fmla="*/ 122 w 433"/>
                <a:gd name="T15" fmla="*/ 298 h 289"/>
                <a:gd name="T16" fmla="*/ 162 w 433"/>
                <a:gd name="T17" fmla="*/ 298 h 289"/>
                <a:gd name="T18" fmla="*/ 20 w 433"/>
                <a:gd name="T19" fmla="*/ 380 h 289"/>
                <a:gd name="T20" fmla="*/ 0 w 433"/>
                <a:gd name="T21" fmla="*/ 419 h 289"/>
                <a:gd name="T22" fmla="*/ 41 w 433"/>
                <a:gd name="T23" fmla="*/ 432 h 289"/>
                <a:gd name="T24" fmla="*/ 122 w 433"/>
                <a:gd name="T25" fmla="*/ 486 h 289"/>
                <a:gd name="T26" fmla="*/ 202 w 433"/>
                <a:gd name="T27" fmla="*/ 486 h 289"/>
                <a:gd name="T28" fmla="*/ 243 w 433"/>
                <a:gd name="T29" fmla="*/ 459 h 289"/>
                <a:gd name="T30" fmla="*/ 243 w 433"/>
                <a:gd name="T31" fmla="*/ 432 h 289"/>
                <a:gd name="T32" fmla="*/ 283 w 433"/>
                <a:gd name="T33" fmla="*/ 445 h 289"/>
                <a:gd name="T34" fmla="*/ 301 w 433"/>
                <a:gd name="T35" fmla="*/ 459 h 289"/>
                <a:gd name="T36" fmla="*/ 384 w 433"/>
                <a:gd name="T37" fmla="*/ 486 h 289"/>
                <a:gd name="T38" fmla="*/ 422 w 433"/>
                <a:gd name="T39" fmla="*/ 459 h 289"/>
                <a:gd name="T40" fmla="*/ 484 w 433"/>
                <a:gd name="T41" fmla="*/ 459 h 289"/>
                <a:gd name="T42" fmla="*/ 484 w 433"/>
                <a:gd name="T43" fmla="*/ 486 h 289"/>
                <a:gd name="T44" fmla="*/ 525 w 433"/>
                <a:gd name="T45" fmla="*/ 472 h 289"/>
                <a:gd name="T46" fmla="*/ 606 w 433"/>
                <a:gd name="T47" fmla="*/ 393 h 289"/>
                <a:gd name="T48" fmla="*/ 646 w 433"/>
                <a:gd name="T49" fmla="*/ 393 h 289"/>
                <a:gd name="T50" fmla="*/ 746 w 433"/>
                <a:gd name="T51" fmla="*/ 285 h 289"/>
                <a:gd name="T52" fmla="*/ 746 w 433"/>
                <a:gd name="T53" fmla="*/ 244 h 289"/>
                <a:gd name="T54" fmla="*/ 766 w 433"/>
                <a:gd name="T55" fmla="*/ 231 h 289"/>
                <a:gd name="T56" fmla="*/ 786 w 433"/>
                <a:gd name="T57" fmla="*/ 258 h 289"/>
                <a:gd name="T58" fmla="*/ 868 w 433"/>
                <a:gd name="T59" fmla="*/ 163 h 289"/>
                <a:gd name="T60" fmla="*/ 948 w 433"/>
                <a:gd name="T61" fmla="*/ 136 h 289"/>
                <a:gd name="T62" fmla="*/ 948 w 433"/>
                <a:gd name="T63" fmla="*/ 149 h 289"/>
                <a:gd name="T64" fmla="*/ 1010 w 433"/>
                <a:gd name="T65" fmla="*/ 109 h 289"/>
                <a:gd name="T66" fmla="*/ 1052 w 433"/>
                <a:gd name="T67" fmla="*/ 122 h 289"/>
                <a:gd name="T68" fmla="*/ 1090 w 433"/>
                <a:gd name="T69" fmla="*/ 41 h 289"/>
                <a:gd name="T70" fmla="*/ 1070 w 433"/>
                <a:gd name="T71" fmla="*/ 27 h 289"/>
                <a:gd name="T72" fmla="*/ 1010 w 433"/>
                <a:gd name="T73" fmla="*/ 27 h 289"/>
                <a:gd name="T74" fmla="*/ 969 w 433"/>
                <a:gd name="T75" fmla="*/ 41 h 289"/>
                <a:gd name="T76" fmla="*/ 868 w 433"/>
                <a:gd name="T77" fmla="*/ 41 h 289"/>
                <a:gd name="T78" fmla="*/ 828 w 433"/>
                <a:gd name="T79" fmla="*/ 0 h 289"/>
                <a:gd name="T80" fmla="*/ 685 w 433"/>
                <a:gd name="T81" fmla="*/ 67 h 289"/>
                <a:gd name="T82" fmla="*/ 668 w 433"/>
                <a:gd name="T83" fmla="*/ 109 h 289"/>
                <a:gd name="T84" fmla="*/ 626 w 433"/>
                <a:gd name="T85" fmla="*/ 109 h 289"/>
                <a:gd name="T86" fmla="*/ 505 w 433"/>
                <a:gd name="T87" fmla="*/ 109 h 289"/>
                <a:gd name="T88" fmla="*/ 505 w 433"/>
                <a:gd name="T89" fmla="*/ 81 h 289"/>
                <a:gd name="T90" fmla="*/ 546 w 433"/>
                <a:gd name="T91" fmla="*/ 54 h 289"/>
                <a:gd name="T92" fmla="*/ 505 w 433"/>
                <a:gd name="T93" fmla="*/ 0 h 289"/>
                <a:gd name="T94" fmla="*/ 444 w 433"/>
                <a:gd name="T95" fmla="*/ 0 h 289"/>
                <a:gd name="T96" fmla="*/ 422 w 433"/>
                <a:gd name="T97" fmla="*/ 0 h 289"/>
                <a:gd name="T98" fmla="*/ 404 w 433"/>
                <a:gd name="T99" fmla="*/ 27 h 289"/>
                <a:gd name="T100" fmla="*/ 384 w 433"/>
                <a:gd name="T101" fmla="*/ 13 h 28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33"/>
                <a:gd name="T154" fmla="*/ 0 h 289"/>
                <a:gd name="T155" fmla="*/ 433 w 433"/>
                <a:gd name="T156" fmla="*/ 289 h 28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33" h="289">
                  <a:moveTo>
                    <a:pt x="152" y="8"/>
                  </a:moveTo>
                  <a:lnTo>
                    <a:pt x="136" y="24"/>
                  </a:lnTo>
                  <a:lnTo>
                    <a:pt x="96" y="32"/>
                  </a:lnTo>
                  <a:lnTo>
                    <a:pt x="56" y="72"/>
                  </a:lnTo>
                  <a:lnTo>
                    <a:pt x="16" y="128"/>
                  </a:lnTo>
                  <a:lnTo>
                    <a:pt x="16" y="160"/>
                  </a:lnTo>
                  <a:lnTo>
                    <a:pt x="32" y="184"/>
                  </a:lnTo>
                  <a:lnTo>
                    <a:pt x="48" y="176"/>
                  </a:lnTo>
                  <a:lnTo>
                    <a:pt x="64" y="176"/>
                  </a:lnTo>
                  <a:lnTo>
                    <a:pt x="8" y="224"/>
                  </a:lnTo>
                  <a:lnTo>
                    <a:pt x="0" y="248"/>
                  </a:lnTo>
                  <a:lnTo>
                    <a:pt x="16" y="256"/>
                  </a:lnTo>
                  <a:lnTo>
                    <a:pt x="48" y="288"/>
                  </a:lnTo>
                  <a:lnTo>
                    <a:pt x="80" y="288"/>
                  </a:lnTo>
                  <a:lnTo>
                    <a:pt x="96" y="272"/>
                  </a:lnTo>
                  <a:lnTo>
                    <a:pt x="96" y="256"/>
                  </a:lnTo>
                  <a:lnTo>
                    <a:pt x="112" y="264"/>
                  </a:lnTo>
                  <a:lnTo>
                    <a:pt x="120" y="272"/>
                  </a:lnTo>
                  <a:lnTo>
                    <a:pt x="152" y="288"/>
                  </a:lnTo>
                  <a:lnTo>
                    <a:pt x="168" y="272"/>
                  </a:lnTo>
                  <a:lnTo>
                    <a:pt x="192" y="272"/>
                  </a:lnTo>
                  <a:lnTo>
                    <a:pt x="192" y="288"/>
                  </a:lnTo>
                  <a:lnTo>
                    <a:pt x="208" y="280"/>
                  </a:lnTo>
                  <a:lnTo>
                    <a:pt x="240" y="232"/>
                  </a:lnTo>
                  <a:lnTo>
                    <a:pt x="256" y="232"/>
                  </a:lnTo>
                  <a:lnTo>
                    <a:pt x="296" y="168"/>
                  </a:lnTo>
                  <a:lnTo>
                    <a:pt x="296" y="144"/>
                  </a:lnTo>
                  <a:lnTo>
                    <a:pt x="304" y="136"/>
                  </a:lnTo>
                  <a:lnTo>
                    <a:pt x="312" y="152"/>
                  </a:lnTo>
                  <a:lnTo>
                    <a:pt x="344" y="96"/>
                  </a:lnTo>
                  <a:lnTo>
                    <a:pt x="376" y="80"/>
                  </a:lnTo>
                  <a:lnTo>
                    <a:pt x="376" y="88"/>
                  </a:lnTo>
                  <a:lnTo>
                    <a:pt x="400" y="64"/>
                  </a:lnTo>
                  <a:lnTo>
                    <a:pt x="416" y="72"/>
                  </a:lnTo>
                  <a:lnTo>
                    <a:pt x="432" y="24"/>
                  </a:lnTo>
                  <a:lnTo>
                    <a:pt x="424" y="16"/>
                  </a:lnTo>
                  <a:lnTo>
                    <a:pt x="400" y="16"/>
                  </a:lnTo>
                  <a:lnTo>
                    <a:pt x="384" y="24"/>
                  </a:lnTo>
                  <a:lnTo>
                    <a:pt x="344" y="24"/>
                  </a:lnTo>
                  <a:lnTo>
                    <a:pt x="328" y="0"/>
                  </a:lnTo>
                  <a:lnTo>
                    <a:pt x="272" y="40"/>
                  </a:lnTo>
                  <a:lnTo>
                    <a:pt x="264" y="64"/>
                  </a:lnTo>
                  <a:lnTo>
                    <a:pt x="248" y="64"/>
                  </a:lnTo>
                  <a:lnTo>
                    <a:pt x="200" y="64"/>
                  </a:lnTo>
                  <a:lnTo>
                    <a:pt x="200" y="48"/>
                  </a:lnTo>
                  <a:lnTo>
                    <a:pt x="216" y="32"/>
                  </a:lnTo>
                  <a:lnTo>
                    <a:pt x="200" y="0"/>
                  </a:lnTo>
                  <a:lnTo>
                    <a:pt x="176" y="0"/>
                  </a:lnTo>
                  <a:lnTo>
                    <a:pt x="168" y="0"/>
                  </a:lnTo>
                  <a:lnTo>
                    <a:pt x="160" y="16"/>
                  </a:lnTo>
                  <a:lnTo>
                    <a:pt x="152" y="8"/>
                  </a:lnTo>
                </a:path>
              </a:pathLst>
            </a:custGeom>
            <a:solidFill>
              <a:srgbClr val="7F7F7F">
                <a:alpha val="39999"/>
              </a:srgbClr>
            </a:solidFill>
            <a:ln w="9525" cmpd="sng">
              <a:solidFill>
                <a:schemeClr val="bg1"/>
              </a:solidFill>
              <a:bevel/>
              <a:headEnd/>
              <a:tailEnd/>
            </a:ln>
          </p:spPr>
          <p:txBody>
            <a:bodyPr/>
            <a:lstStyle/>
            <a:p>
              <a:endParaRPr lang="zh-CN" altLang="zh-CN" sz="900">
                <a:solidFill>
                  <a:srgbClr val="000000"/>
                </a:solidFill>
                <a:latin typeface="方正兰亭黑_GBK" pitchFamily="2" charset="-122"/>
                <a:ea typeface="方正兰亭黑_GBK" pitchFamily="2" charset="-122"/>
                <a:sym typeface="方正兰亭黑_GBK" pitchFamily="2" charset="-122"/>
              </a:endParaRPr>
            </a:p>
          </p:txBody>
        </p:sp>
        <p:sp>
          <p:nvSpPr>
            <p:cNvPr id="41" name="Freeform 12"/>
            <p:cNvSpPr>
              <a:spLocks noChangeArrowheads="1"/>
            </p:cNvSpPr>
            <p:nvPr/>
          </p:nvSpPr>
          <p:spPr bwMode="auto">
            <a:xfrm>
              <a:off x="3973774" y="2450679"/>
              <a:ext cx="605314" cy="546820"/>
            </a:xfrm>
            <a:custGeom>
              <a:avLst/>
              <a:gdLst>
                <a:gd name="T0" fmla="*/ 413 w 361"/>
                <a:gd name="T1" fmla="*/ 0 h 321"/>
                <a:gd name="T2" fmla="*/ 373 w 361"/>
                <a:gd name="T3" fmla="*/ 0 h 321"/>
                <a:gd name="T4" fmla="*/ 296 w 361"/>
                <a:gd name="T5" fmla="*/ 80 h 321"/>
                <a:gd name="T6" fmla="*/ 236 w 361"/>
                <a:gd name="T7" fmla="*/ 93 h 321"/>
                <a:gd name="T8" fmla="*/ 236 w 361"/>
                <a:gd name="T9" fmla="*/ 66 h 321"/>
                <a:gd name="T10" fmla="*/ 197 w 361"/>
                <a:gd name="T11" fmla="*/ 66 h 321"/>
                <a:gd name="T12" fmla="*/ 158 w 361"/>
                <a:gd name="T13" fmla="*/ 93 h 321"/>
                <a:gd name="T14" fmla="*/ 78 w 361"/>
                <a:gd name="T15" fmla="*/ 66 h 321"/>
                <a:gd name="T16" fmla="*/ 60 w 361"/>
                <a:gd name="T17" fmla="*/ 53 h 321"/>
                <a:gd name="T18" fmla="*/ 20 w 361"/>
                <a:gd name="T19" fmla="*/ 40 h 321"/>
                <a:gd name="T20" fmla="*/ 20 w 361"/>
                <a:gd name="T21" fmla="*/ 66 h 321"/>
                <a:gd name="T22" fmla="*/ 0 w 361"/>
                <a:gd name="T23" fmla="*/ 80 h 321"/>
                <a:gd name="T24" fmla="*/ 78 w 361"/>
                <a:gd name="T25" fmla="*/ 93 h 321"/>
                <a:gd name="T26" fmla="*/ 97 w 361"/>
                <a:gd name="T27" fmla="*/ 130 h 321"/>
                <a:gd name="T28" fmla="*/ 138 w 361"/>
                <a:gd name="T29" fmla="*/ 130 h 321"/>
                <a:gd name="T30" fmla="*/ 197 w 361"/>
                <a:gd name="T31" fmla="*/ 186 h 321"/>
                <a:gd name="T32" fmla="*/ 254 w 361"/>
                <a:gd name="T33" fmla="*/ 171 h 321"/>
                <a:gd name="T34" fmla="*/ 254 w 361"/>
                <a:gd name="T35" fmla="*/ 239 h 321"/>
                <a:gd name="T36" fmla="*/ 334 w 361"/>
                <a:gd name="T37" fmla="*/ 304 h 321"/>
                <a:gd name="T38" fmla="*/ 373 w 361"/>
                <a:gd name="T39" fmla="*/ 304 h 321"/>
                <a:gd name="T40" fmla="*/ 393 w 361"/>
                <a:gd name="T41" fmla="*/ 279 h 321"/>
                <a:gd name="T42" fmla="*/ 451 w 361"/>
                <a:gd name="T43" fmla="*/ 316 h 321"/>
                <a:gd name="T44" fmla="*/ 413 w 361"/>
                <a:gd name="T45" fmla="*/ 344 h 321"/>
                <a:gd name="T46" fmla="*/ 393 w 361"/>
                <a:gd name="T47" fmla="*/ 331 h 321"/>
                <a:gd name="T48" fmla="*/ 354 w 361"/>
                <a:gd name="T49" fmla="*/ 316 h 321"/>
                <a:gd name="T50" fmla="*/ 354 w 361"/>
                <a:gd name="T51" fmla="*/ 370 h 321"/>
                <a:gd name="T52" fmla="*/ 334 w 361"/>
                <a:gd name="T53" fmla="*/ 396 h 321"/>
                <a:gd name="T54" fmla="*/ 393 w 361"/>
                <a:gd name="T55" fmla="*/ 450 h 321"/>
                <a:gd name="T56" fmla="*/ 393 w 361"/>
                <a:gd name="T57" fmla="*/ 489 h 321"/>
                <a:gd name="T58" fmla="*/ 489 w 361"/>
                <a:gd name="T59" fmla="*/ 489 h 321"/>
                <a:gd name="T60" fmla="*/ 530 w 361"/>
                <a:gd name="T61" fmla="*/ 516 h 321"/>
                <a:gd name="T62" fmla="*/ 588 w 361"/>
                <a:gd name="T63" fmla="*/ 503 h 321"/>
                <a:gd name="T64" fmla="*/ 668 w 361"/>
                <a:gd name="T65" fmla="*/ 529 h 321"/>
                <a:gd name="T66" fmla="*/ 726 w 361"/>
                <a:gd name="T67" fmla="*/ 489 h 321"/>
                <a:gd name="T68" fmla="*/ 785 w 361"/>
                <a:gd name="T69" fmla="*/ 424 h 321"/>
                <a:gd name="T70" fmla="*/ 707 w 361"/>
                <a:gd name="T71" fmla="*/ 396 h 321"/>
                <a:gd name="T72" fmla="*/ 785 w 361"/>
                <a:gd name="T73" fmla="*/ 384 h 321"/>
                <a:gd name="T74" fmla="*/ 805 w 361"/>
                <a:gd name="T75" fmla="*/ 396 h 321"/>
                <a:gd name="T76" fmla="*/ 883 w 361"/>
                <a:gd name="T77" fmla="*/ 384 h 321"/>
                <a:gd name="T78" fmla="*/ 883 w 361"/>
                <a:gd name="T79" fmla="*/ 370 h 321"/>
                <a:gd name="T80" fmla="*/ 785 w 361"/>
                <a:gd name="T81" fmla="*/ 331 h 321"/>
                <a:gd name="T82" fmla="*/ 785 w 361"/>
                <a:gd name="T83" fmla="*/ 304 h 321"/>
                <a:gd name="T84" fmla="*/ 748 w 361"/>
                <a:gd name="T85" fmla="*/ 292 h 321"/>
                <a:gd name="T86" fmla="*/ 707 w 361"/>
                <a:gd name="T87" fmla="*/ 279 h 321"/>
                <a:gd name="T88" fmla="*/ 668 w 361"/>
                <a:gd name="T89" fmla="*/ 212 h 321"/>
                <a:gd name="T90" fmla="*/ 570 w 361"/>
                <a:gd name="T91" fmla="*/ 106 h 321"/>
                <a:gd name="T92" fmla="*/ 570 w 361"/>
                <a:gd name="T93" fmla="*/ 66 h 321"/>
                <a:gd name="T94" fmla="*/ 471 w 361"/>
                <a:gd name="T95" fmla="*/ 53 h 321"/>
                <a:gd name="T96" fmla="*/ 432 w 361"/>
                <a:gd name="T97" fmla="*/ 40 h 321"/>
                <a:gd name="T98" fmla="*/ 413 w 361"/>
                <a:gd name="T99" fmla="*/ 0 h 32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1"/>
                <a:gd name="T151" fmla="*/ 0 h 321"/>
                <a:gd name="T152" fmla="*/ 361 w 361"/>
                <a:gd name="T153" fmla="*/ 321 h 32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1" h="321">
                  <a:moveTo>
                    <a:pt x="168" y="0"/>
                  </a:moveTo>
                  <a:lnTo>
                    <a:pt x="152" y="0"/>
                  </a:lnTo>
                  <a:lnTo>
                    <a:pt x="120" y="48"/>
                  </a:lnTo>
                  <a:lnTo>
                    <a:pt x="96" y="56"/>
                  </a:lnTo>
                  <a:lnTo>
                    <a:pt x="96" y="40"/>
                  </a:lnTo>
                  <a:lnTo>
                    <a:pt x="80" y="40"/>
                  </a:lnTo>
                  <a:lnTo>
                    <a:pt x="64" y="56"/>
                  </a:lnTo>
                  <a:lnTo>
                    <a:pt x="32" y="40"/>
                  </a:lnTo>
                  <a:lnTo>
                    <a:pt x="24" y="32"/>
                  </a:lnTo>
                  <a:lnTo>
                    <a:pt x="8" y="24"/>
                  </a:lnTo>
                  <a:lnTo>
                    <a:pt x="8" y="40"/>
                  </a:lnTo>
                  <a:lnTo>
                    <a:pt x="0" y="48"/>
                  </a:lnTo>
                  <a:lnTo>
                    <a:pt x="32" y="56"/>
                  </a:lnTo>
                  <a:lnTo>
                    <a:pt x="40" y="80"/>
                  </a:lnTo>
                  <a:lnTo>
                    <a:pt x="56" y="80"/>
                  </a:lnTo>
                  <a:lnTo>
                    <a:pt x="80" y="112"/>
                  </a:lnTo>
                  <a:lnTo>
                    <a:pt x="104" y="104"/>
                  </a:lnTo>
                  <a:lnTo>
                    <a:pt x="104" y="144"/>
                  </a:lnTo>
                  <a:lnTo>
                    <a:pt x="136" y="184"/>
                  </a:lnTo>
                  <a:lnTo>
                    <a:pt x="152" y="184"/>
                  </a:lnTo>
                  <a:lnTo>
                    <a:pt x="160" y="168"/>
                  </a:lnTo>
                  <a:lnTo>
                    <a:pt x="184" y="192"/>
                  </a:lnTo>
                  <a:lnTo>
                    <a:pt x="168" y="208"/>
                  </a:lnTo>
                  <a:lnTo>
                    <a:pt x="160" y="200"/>
                  </a:lnTo>
                  <a:lnTo>
                    <a:pt x="144" y="192"/>
                  </a:lnTo>
                  <a:lnTo>
                    <a:pt x="144" y="224"/>
                  </a:lnTo>
                  <a:lnTo>
                    <a:pt x="136" y="240"/>
                  </a:lnTo>
                  <a:lnTo>
                    <a:pt x="160" y="272"/>
                  </a:lnTo>
                  <a:lnTo>
                    <a:pt x="160" y="296"/>
                  </a:lnTo>
                  <a:lnTo>
                    <a:pt x="200" y="296"/>
                  </a:lnTo>
                  <a:lnTo>
                    <a:pt x="216" y="312"/>
                  </a:lnTo>
                  <a:lnTo>
                    <a:pt x="240" y="304"/>
                  </a:lnTo>
                  <a:lnTo>
                    <a:pt x="272" y="320"/>
                  </a:lnTo>
                  <a:lnTo>
                    <a:pt x="296" y="296"/>
                  </a:lnTo>
                  <a:lnTo>
                    <a:pt x="320" y="256"/>
                  </a:lnTo>
                  <a:lnTo>
                    <a:pt x="288" y="240"/>
                  </a:lnTo>
                  <a:lnTo>
                    <a:pt x="320" y="232"/>
                  </a:lnTo>
                  <a:lnTo>
                    <a:pt x="328" y="240"/>
                  </a:lnTo>
                  <a:lnTo>
                    <a:pt x="360" y="232"/>
                  </a:lnTo>
                  <a:lnTo>
                    <a:pt x="360" y="224"/>
                  </a:lnTo>
                  <a:lnTo>
                    <a:pt x="320" y="200"/>
                  </a:lnTo>
                  <a:lnTo>
                    <a:pt x="320" y="184"/>
                  </a:lnTo>
                  <a:lnTo>
                    <a:pt x="304" y="176"/>
                  </a:lnTo>
                  <a:lnTo>
                    <a:pt x="288" y="168"/>
                  </a:lnTo>
                  <a:lnTo>
                    <a:pt x="272" y="128"/>
                  </a:lnTo>
                  <a:lnTo>
                    <a:pt x="232" y="64"/>
                  </a:lnTo>
                  <a:lnTo>
                    <a:pt x="232" y="40"/>
                  </a:lnTo>
                  <a:lnTo>
                    <a:pt x="192" y="32"/>
                  </a:lnTo>
                  <a:lnTo>
                    <a:pt x="176" y="24"/>
                  </a:lnTo>
                  <a:lnTo>
                    <a:pt x="168" y="0"/>
                  </a:lnTo>
                </a:path>
              </a:pathLst>
            </a:custGeom>
            <a:solidFill>
              <a:srgbClr val="7F7F7F">
                <a:alpha val="39999"/>
              </a:srgbClr>
            </a:solidFill>
            <a:ln w="9525" cmpd="sng">
              <a:solidFill>
                <a:schemeClr val="bg1"/>
              </a:solidFill>
              <a:bevel/>
              <a:headEnd/>
              <a:tailEnd/>
            </a:ln>
          </p:spPr>
          <p:txBody>
            <a:bodyPr/>
            <a:lstStyle/>
            <a:p>
              <a:endParaRPr lang="zh-CN" altLang="zh-CN" sz="900">
                <a:solidFill>
                  <a:srgbClr val="000000"/>
                </a:solidFill>
                <a:latin typeface="方正兰亭黑_GBK" pitchFamily="2" charset="-122"/>
                <a:ea typeface="方正兰亭黑_GBK" pitchFamily="2" charset="-122"/>
                <a:sym typeface="方正兰亭黑_GBK" pitchFamily="2" charset="-122"/>
              </a:endParaRPr>
            </a:p>
          </p:txBody>
        </p:sp>
        <p:sp>
          <p:nvSpPr>
            <p:cNvPr id="42" name="Freeform 13"/>
            <p:cNvSpPr>
              <a:spLocks noChangeArrowheads="1"/>
            </p:cNvSpPr>
            <p:nvPr/>
          </p:nvSpPr>
          <p:spPr bwMode="auto">
            <a:xfrm>
              <a:off x="4471196" y="2888136"/>
              <a:ext cx="107892" cy="93961"/>
            </a:xfrm>
            <a:custGeom>
              <a:avLst/>
              <a:gdLst>
                <a:gd name="T0" fmla="*/ 54 w 65"/>
                <a:gd name="T1" fmla="*/ 0 h 57"/>
                <a:gd name="T2" fmla="*/ 0 w 65"/>
                <a:gd name="T3" fmla="*/ 56 h 57"/>
                <a:gd name="T4" fmla="*/ 54 w 65"/>
                <a:gd name="T5" fmla="*/ 78 h 57"/>
                <a:gd name="T6" fmla="*/ 150 w 65"/>
                <a:gd name="T7" fmla="*/ 56 h 57"/>
                <a:gd name="T8" fmla="*/ 150 w 65"/>
                <a:gd name="T9" fmla="*/ 34 h 57"/>
                <a:gd name="T10" fmla="*/ 54 w 65"/>
                <a:gd name="T11" fmla="*/ 0 h 57"/>
                <a:gd name="T12" fmla="*/ 0 60000 65536"/>
                <a:gd name="T13" fmla="*/ 0 60000 65536"/>
                <a:gd name="T14" fmla="*/ 0 60000 65536"/>
                <a:gd name="T15" fmla="*/ 0 60000 65536"/>
                <a:gd name="T16" fmla="*/ 0 60000 65536"/>
                <a:gd name="T17" fmla="*/ 0 60000 65536"/>
                <a:gd name="T18" fmla="*/ 0 w 65"/>
                <a:gd name="T19" fmla="*/ 0 h 57"/>
                <a:gd name="T20" fmla="*/ 65 w 65"/>
                <a:gd name="T21" fmla="*/ 57 h 57"/>
              </a:gdLst>
              <a:ahLst/>
              <a:cxnLst>
                <a:cxn ang="T12">
                  <a:pos x="T0" y="T1"/>
                </a:cxn>
                <a:cxn ang="T13">
                  <a:pos x="T2" y="T3"/>
                </a:cxn>
                <a:cxn ang="T14">
                  <a:pos x="T4" y="T5"/>
                </a:cxn>
                <a:cxn ang="T15">
                  <a:pos x="T6" y="T7"/>
                </a:cxn>
                <a:cxn ang="T16">
                  <a:pos x="T8" y="T9"/>
                </a:cxn>
                <a:cxn ang="T17">
                  <a:pos x="T10" y="T11"/>
                </a:cxn>
              </a:cxnLst>
              <a:rect l="T18" t="T19" r="T20" b="T21"/>
              <a:pathLst>
                <a:path w="65" h="57">
                  <a:moveTo>
                    <a:pt x="24" y="0"/>
                  </a:moveTo>
                  <a:lnTo>
                    <a:pt x="0" y="40"/>
                  </a:lnTo>
                  <a:lnTo>
                    <a:pt x="24" y="56"/>
                  </a:lnTo>
                  <a:lnTo>
                    <a:pt x="64" y="40"/>
                  </a:lnTo>
                  <a:lnTo>
                    <a:pt x="64" y="24"/>
                  </a:lnTo>
                  <a:lnTo>
                    <a:pt x="24" y="0"/>
                  </a:lnTo>
                </a:path>
              </a:pathLst>
            </a:custGeom>
            <a:solidFill>
              <a:srgbClr val="7F7F7F">
                <a:alpha val="39999"/>
              </a:srgbClr>
            </a:solidFill>
            <a:ln w="9525" cmpd="sng">
              <a:solidFill>
                <a:schemeClr val="bg1"/>
              </a:solidFill>
              <a:bevel/>
              <a:headEnd/>
              <a:tailEnd/>
            </a:ln>
          </p:spPr>
          <p:txBody>
            <a:bodyPr/>
            <a:lstStyle/>
            <a:p>
              <a:endParaRPr lang="zh-CN" altLang="zh-CN" sz="900">
                <a:solidFill>
                  <a:srgbClr val="000000"/>
                </a:solidFill>
                <a:latin typeface="方正兰亭黑_GBK" pitchFamily="2" charset="-122"/>
                <a:ea typeface="方正兰亭黑_GBK" pitchFamily="2" charset="-122"/>
                <a:sym typeface="方正兰亭黑_GBK" pitchFamily="2" charset="-122"/>
              </a:endParaRPr>
            </a:p>
          </p:txBody>
        </p:sp>
        <p:sp>
          <p:nvSpPr>
            <p:cNvPr id="43" name="Freeform 14"/>
            <p:cNvSpPr>
              <a:spLocks noChangeArrowheads="1"/>
            </p:cNvSpPr>
            <p:nvPr/>
          </p:nvSpPr>
          <p:spPr bwMode="auto">
            <a:xfrm>
              <a:off x="4202168" y="2954370"/>
              <a:ext cx="403543" cy="506772"/>
            </a:xfrm>
            <a:custGeom>
              <a:avLst/>
              <a:gdLst>
                <a:gd name="T0" fmla="*/ 448 w 241"/>
                <a:gd name="T1" fmla="*/ 27 h 297"/>
                <a:gd name="T2" fmla="*/ 388 w 241"/>
                <a:gd name="T3" fmla="*/ 0 h 297"/>
                <a:gd name="T4" fmla="*/ 332 w 241"/>
                <a:gd name="T5" fmla="*/ 41 h 297"/>
                <a:gd name="T6" fmla="*/ 253 w 241"/>
                <a:gd name="T7" fmla="*/ 13 h 297"/>
                <a:gd name="T8" fmla="*/ 196 w 241"/>
                <a:gd name="T9" fmla="*/ 27 h 297"/>
                <a:gd name="T10" fmla="*/ 176 w 241"/>
                <a:gd name="T11" fmla="*/ 53 h 297"/>
                <a:gd name="T12" fmla="*/ 155 w 241"/>
                <a:gd name="T13" fmla="*/ 80 h 297"/>
                <a:gd name="T14" fmla="*/ 176 w 241"/>
                <a:gd name="T15" fmla="*/ 122 h 297"/>
                <a:gd name="T16" fmla="*/ 137 w 241"/>
                <a:gd name="T17" fmla="*/ 122 h 297"/>
                <a:gd name="T18" fmla="*/ 116 w 241"/>
                <a:gd name="T19" fmla="*/ 107 h 297"/>
                <a:gd name="T20" fmla="*/ 97 w 241"/>
                <a:gd name="T21" fmla="*/ 107 h 297"/>
                <a:gd name="T22" fmla="*/ 97 w 241"/>
                <a:gd name="T23" fmla="*/ 135 h 297"/>
                <a:gd name="T24" fmla="*/ 97 w 241"/>
                <a:gd name="T25" fmla="*/ 160 h 297"/>
                <a:gd name="T26" fmla="*/ 97 w 241"/>
                <a:gd name="T27" fmla="*/ 160 h 297"/>
                <a:gd name="T28" fmla="*/ 97 w 241"/>
                <a:gd name="T29" fmla="*/ 186 h 297"/>
                <a:gd name="T30" fmla="*/ 20 w 241"/>
                <a:gd name="T31" fmla="*/ 227 h 297"/>
                <a:gd name="T32" fmla="*/ 0 w 241"/>
                <a:gd name="T33" fmla="*/ 240 h 297"/>
                <a:gd name="T34" fmla="*/ 0 w 241"/>
                <a:gd name="T35" fmla="*/ 294 h 297"/>
                <a:gd name="T36" fmla="*/ 60 w 241"/>
                <a:gd name="T37" fmla="*/ 320 h 297"/>
                <a:gd name="T38" fmla="*/ 60 w 241"/>
                <a:gd name="T39" fmla="*/ 388 h 297"/>
                <a:gd name="T40" fmla="*/ 116 w 241"/>
                <a:gd name="T41" fmla="*/ 388 h 297"/>
                <a:gd name="T42" fmla="*/ 116 w 241"/>
                <a:gd name="T43" fmla="*/ 414 h 297"/>
                <a:gd name="T44" fmla="*/ 137 w 241"/>
                <a:gd name="T45" fmla="*/ 440 h 297"/>
                <a:gd name="T46" fmla="*/ 155 w 241"/>
                <a:gd name="T47" fmla="*/ 480 h 297"/>
                <a:gd name="T48" fmla="*/ 213 w 241"/>
                <a:gd name="T49" fmla="*/ 480 h 297"/>
                <a:gd name="T50" fmla="*/ 253 w 241"/>
                <a:gd name="T51" fmla="*/ 440 h 297"/>
                <a:gd name="T52" fmla="*/ 272 w 241"/>
                <a:gd name="T53" fmla="*/ 440 h 297"/>
                <a:gd name="T54" fmla="*/ 272 w 241"/>
                <a:gd name="T55" fmla="*/ 466 h 297"/>
                <a:gd name="T56" fmla="*/ 292 w 241"/>
                <a:gd name="T57" fmla="*/ 480 h 297"/>
                <a:gd name="T58" fmla="*/ 332 w 241"/>
                <a:gd name="T59" fmla="*/ 480 h 297"/>
                <a:gd name="T60" fmla="*/ 332 w 241"/>
                <a:gd name="T61" fmla="*/ 466 h 297"/>
                <a:gd name="T62" fmla="*/ 370 w 241"/>
                <a:gd name="T63" fmla="*/ 466 h 297"/>
                <a:gd name="T64" fmla="*/ 370 w 241"/>
                <a:gd name="T65" fmla="*/ 480 h 297"/>
                <a:gd name="T66" fmla="*/ 388 w 241"/>
                <a:gd name="T67" fmla="*/ 493 h 297"/>
                <a:gd name="T68" fmla="*/ 429 w 241"/>
                <a:gd name="T69" fmla="*/ 480 h 297"/>
                <a:gd name="T70" fmla="*/ 448 w 241"/>
                <a:gd name="T71" fmla="*/ 429 h 297"/>
                <a:gd name="T72" fmla="*/ 448 w 241"/>
                <a:gd name="T73" fmla="*/ 374 h 297"/>
                <a:gd name="T74" fmla="*/ 489 w 241"/>
                <a:gd name="T75" fmla="*/ 374 h 297"/>
                <a:gd name="T76" fmla="*/ 489 w 241"/>
                <a:gd name="T77" fmla="*/ 361 h 297"/>
                <a:gd name="T78" fmla="*/ 489 w 241"/>
                <a:gd name="T79" fmla="*/ 335 h 297"/>
                <a:gd name="T80" fmla="*/ 526 w 241"/>
                <a:gd name="T81" fmla="*/ 361 h 297"/>
                <a:gd name="T82" fmla="*/ 565 w 241"/>
                <a:gd name="T83" fmla="*/ 320 h 297"/>
                <a:gd name="T84" fmla="*/ 526 w 241"/>
                <a:gd name="T85" fmla="*/ 294 h 297"/>
                <a:gd name="T86" fmla="*/ 526 w 241"/>
                <a:gd name="T87" fmla="*/ 280 h 297"/>
                <a:gd name="T88" fmla="*/ 565 w 241"/>
                <a:gd name="T89" fmla="*/ 266 h 297"/>
                <a:gd name="T90" fmla="*/ 545 w 241"/>
                <a:gd name="T91" fmla="*/ 227 h 297"/>
                <a:gd name="T92" fmla="*/ 526 w 241"/>
                <a:gd name="T93" fmla="*/ 214 h 297"/>
                <a:gd name="T94" fmla="*/ 586 w 241"/>
                <a:gd name="T95" fmla="*/ 227 h 297"/>
                <a:gd name="T96" fmla="*/ 586 w 241"/>
                <a:gd name="T97" fmla="*/ 173 h 297"/>
                <a:gd name="T98" fmla="*/ 526 w 241"/>
                <a:gd name="T99" fmla="*/ 201 h 297"/>
                <a:gd name="T100" fmla="*/ 586 w 241"/>
                <a:gd name="T101" fmla="*/ 135 h 297"/>
                <a:gd name="T102" fmla="*/ 489 w 241"/>
                <a:gd name="T103" fmla="*/ 93 h 297"/>
                <a:gd name="T104" fmla="*/ 429 w 241"/>
                <a:gd name="T105" fmla="*/ 93 h 297"/>
                <a:gd name="T106" fmla="*/ 388 w 241"/>
                <a:gd name="T107" fmla="*/ 122 h 297"/>
                <a:gd name="T108" fmla="*/ 370 w 241"/>
                <a:gd name="T109" fmla="*/ 80 h 297"/>
                <a:gd name="T110" fmla="*/ 388 w 241"/>
                <a:gd name="T111" fmla="*/ 66 h 297"/>
                <a:gd name="T112" fmla="*/ 448 w 241"/>
                <a:gd name="T113" fmla="*/ 27 h 29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41"/>
                <a:gd name="T172" fmla="*/ 0 h 297"/>
                <a:gd name="T173" fmla="*/ 241 w 241"/>
                <a:gd name="T174" fmla="*/ 297 h 29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41" h="297">
                  <a:moveTo>
                    <a:pt x="184" y="16"/>
                  </a:moveTo>
                  <a:lnTo>
                    <a:pt x="160" y="0"/>
                  </a:lnTo>
                  <a:lnTo>
                    <a:pt x="136" y="24"/>
                  </a:lnTo>
                  <a:lnTo>
                    <a:pt x="104" y="8"/>
                  </a:lnTo>
                  <a:lnTo>
                    <a:pt x="80" y="16"/>
                  </a:lnTo>
                  <a:lnTo>
                    <a:pt x="72" y="32"/>
                  </a:lnTo>
                  <a:lnTo>
                    <a:pt x="64" y="48"/>
                  </a:lnTo>
                  <a:lnTo>
                    <a:pt x="72" y="72"/>
                  </a:lnTo>
                  <a:lnTo>
                    <a:pt x="56" y="72"/>
                  </a:lnTo>
                  <a:lnTo>
                    <a:pt x="48" y="64"/>
                  </a:lnTo>
                  <a:lnTo>
                    <a:pt x="40" y="64"/>
                  </a:lnTo>
                  <a:lnTo>
                    <a:pt x="40" y="80"/>
                  </a:lnTo>
                  <a:lnTo>
                    <a:pt x="40" y="96"/>
                  </a:lnTo>
                  <a:lnTo>
                    <a:pt x="40" y="112"/>
                  </a:lnTo>
                  <a:lnTo>
                    <a:pt x="8" y="136"/>
                  </a:lnTo>
                  <a:lnTo>
                    <a:pt x="0" y="144"/>
                  </a:lnTo>
                  <a:lnTo>
                    <a:pt x="0" y="176"/>
                  </a:lnTo>
                  <a:lnTo>
                    <a:pt x="24" y="192"/>
                  </a:lnTo>
                  <a:lnTo>
                    <a:pt x="24" y="232"/>
                  </a:lnTo>
                  <a:lnTo>
                    <a:pt x="48" y="232"/>
                  </a:lnTo>
                  <a:lnTo>
                    <a:pt x="48" y="248"/>
                  </a:lnTo>
                  <a:lnTo>
                    <a:pt x="56" y="264"/>
                  </a:lnTo>
                  <a:lnTo>
                    <a:pt x="64" y="288"/>
                  </a:lnTo>
                  <a:lnTo>
                    <a:pt x="88" y="288"/>
                  </a:lnTo>
                  <a:lnTo>
                    <a:pt x="104" y="264"/>
                  </a:lnTo>
                  <a:lnTo>
                    <a:pt x="112" y="264"/>
                  </a:lnTo>
                  <a:lnTo>
                    <a:pt x="112" y="280"/>
                  </a:lnTo>
                  <a:lnTo>
                    <a:pt x="120" y="288"/>
                  </a:lnTo>
                  <a:lnTo>
                    <a:pt x="136" y="288"/>
                  </a:lnTo>
                  <a:lnTo>
                    <a:pt x="136" y="280"/>
                  </a:lnTo>
                  <a:lnTo>
                    <a:pt x="152" y="280"/>
                  </a:lnTo>
                  <a:lnTo>
                    <a:pt x="152" y="288"/>
                  </a:lnTo>
                  <a:lnTo>
                    <a:pt x="160" y="296"/>
                  </a:lnTo>
                  <a:lnTo>
                    <a:pt x="176" y="288"/>
                  </a:lnTo>
                  <a:lnTo>
                    <a:pt x="184" y="256"/>
                  </a:lnTo>
                  <a:lnTo>
                    <a:pt x="184" y="224"/>
                  </a:lnTo>
                  <a:lnTo>
                    <a:pt x="200" y="224"/>
                  </a:lnTo>
                  <a:lnTo>
                    <a:pt x="200" y="216"/>
                  </a:lnTo>
                  <a:lnTo>
                    <a:pt x="200" y="200"/>
                  </a:lnTo>
                  <a:lnTo>
                    <a:pt x="216" y="216"/>
                  </a:lnTo>
                  <a:lnTo>
                    <a:pt x="232" y="192"/>
                  </a:lnTo>
                  <a:lnTo>
                    <a:pt x="216" y="176"/>
                  </a:lnTo>
                  <a:lnTo>
                    <a:pt x="216" y="168"/>
                  </a:lnTo>
                  <a:lnTo>
                    <a:pt x="232" y="160"/>
                  </a:lnTo>
                  <a:lnTo>
                    <a:pt x="224" y="136"/>
                  </a:lnTo>
                  <a:lnTo>
                    <a:pt x="216" y="128"/>
                  </a:lnTo>
                  <a:lnTo>
                    <a:pt x="240" y="136"/>
                  </a:lnTo>
                  <a:lnTo>
                    <a:pt x="240" y="104"/>
                  </a:lnTo>
                  <a:lnTo>
                    <a:pt x="216" y="120"/>
                  </a:lnTo>
                  <a:lnTo>
                    <a:pt x="240" y="80"/>
                  </a:lnTo>
                  <a:lnTo>
                    <a:pt x="200" y="56"/>
                  </a:lnTo>
                  <a:lnTo>
                    <a:pt x="176" y="56"/>
                  </a:lnTo>
                  <a:lnTo>
                    <a:pt x="160" y="72"/>
                  </a:lnTo>
                  <a:lnTo>
                    <a:pt x="152" y="48"/>
                  </a:lnTo>
                  <a:lnTo>
                    <a:pt x="160" y="40"/>
                  </a:lnTo>
                  <a:lnTo>
                    <a:pt x="184" y="16"/>
                  </a:lnTo>
                </a:path>
              </a:pathLst>
            </a:custGeom>
            <a:solidFill>
              <a:srgbClr val="7F7F7F">
                <a:alpha val="39999"/>
              </a:srgbClr>
            </a:solidFill>
            <a:ln w="9525" cmpd="sng">
              <a:solidFill>
                <a:schemeClr val="bg1"/>
              </a:solidFill>
              <a:bevel/>
              <a:headEnd/>
              <a:tailEnd/>
            </a:ln>
          </p:spPr>
          <p:txBody>
            <a:bodyPr/>
            <a:lstStyle/>
            <a:p>
              <a:endParaRPr lang="zh-CN" altLang="zh-CN" sz="900">
                <a:solidFill>
                  <a:srgbClr val="000000"/>
                </a:solidFill>
                <a:latin typeface="方正兰亭黑_GBK" pitchFamily="2" charset="-122"/>
                <a:ea typeface="方正兰亭黑_GBK" pitchFamily="2" charset="-122"/>
                <a:sym typeface="方正兰亭黑_GBK" pitchFamily="2" charset="-122"/>
              </a:endParaRPr>
            </a:p>
          </p:txBody>
        </p:sp>
        <p:sp>
          <p:nvSpPr>
            <p:cNvPr id="44" name="Freeform 15"/>
            <p:cNvSpPr>
              <a:spLocks noChangeArrowheads="1"/>
            </p:cNvSpPr>
            <p:nvPr/>
          </p:nvSpPr>
          <p:spPr bwMode="auto">
            <a:xfrm>
              <a:off x="3998995" y="3351778"/>
              <a:ext cx="459590" cy="629999"/>
            </a:xfrm>
            <a:custGeom>
              <a:avLst/>
              <a:gdLst>
                <a:gd name="T0" fmla="*/ 681 w 273"/>
                <a:gd name="T1" fmla="*/ 93 h 369"/>
                <a:gd name="T2" fmla="*/ 681 w 273"/>
                <a:gd name="T3" fmla="*/ 80 h 369"/>
                <a:gd name="T4" fmla="*/ 643 w 273"/>
                <a:gd name="T5" fmla="*/ 80 h 369"/>
                <a:gd name="T6" fmla="*/ 643 w 273"/>
                <a:gd name="T7" fmla="*/ 93 h 369"/>
                <a:gd name="T8" fmla="*/ 601 w 273"/>
                <a:gd name="T9" fmla="*/ 93 h 369"/>
                <a:gd name="T10" fmla="*/ 580 w 273"/>
                <a:gd name="T11" fmla="*/ 93 h 369"/>
                <a:gd name="T12" fmla="*/ 580 w 273"/>
                <a:gd name="T13" fmla="*/ 53 h 369"/>
                <a:gd name="T14" fmla="*/ 560 w 273"/>
                <a:gd name="T15" fmla="*/ 53 h 369"/>
                <a:gd name="T16" fmla="*/ 520 w 273"/>
                <a:gd name="T17" fmla="*/ 93 h 369"/>
                <a:gd name="T18" fmla="*/ 461 w 273"/>
                <a:gd name="T19" fmla="*/ 93 h 369"/>
                <a:gd name="T20" fmla="*/ 440 w 273"/>
                <a:gd name="T21" fmla="*/ 53 h 369"/>
                <a:gd name="T22" fmla="*/ 422 w 273"/>
                <a:gd name="T23" fmla="*/ 27 h 369"/>
                <a:gd name="T24" fmla="*/ 401 w 273"/>
                <a:gd name="T25" fmla="*/ 0 h 369"/>
                <a:gd name="T26" fmla="*/ 360 w 273"/>
                <a:gd name="T27" fmla="*/ 0 h 369"/>
                <a:gd name="T28" fmla="*/ 360 w 273"/>
                <a:gd name="T29" fmla="*/ 13 h 369"/>
                <a:gd name="T30" fmla="*/ 281 w 273"/>
                <a:gd name="T31" fmla="*/ 27 h 369"/>
                <a:gd name="T32" fmla="*/ 281 w 273"/>
                <a:gd name="T33" fmla="*/ 53 h 369"/>
                <a:gd name="T34" fmla="*/ 199 w 273"/>
                <a:gd name="T35" fmla="*/ 53 h 369"/>
                <a:gd name="T36" fmla="*/ 162 w 273"/>
                <a:gd name="T37" fmla="*/ 80 h 369"/>
                <a:gd name="T38" fmla="*/ 162 w 273"/>
                <a:gd name="T39" fmla="*/ 122 h 369"/>
                <a:gd name="T40" fmla="*/ 181 w 273"/>
                <a:gd name="T41" fmla="*/ 149 h 369"/>
                <a:gd name="T42" fmla="*/ 121 w 273"/>
                <a:gd name="T43" fmla="*/ 186 h 369"/>
                <a:gd name="T44" fmla="*/ 101 w 273"/>
                <a:gd name="T45" fmla="*/ 186 h 369"/>
                <a:gd name="T46" fmla="*/ 79 w 273"/>
                <a:gd name="T47" fmla="*/ 241 h 369"/>
                <a:gd name="T48" fmla="*/ 79 w 273"/>
                <a:gd name="T49" fmla="*/ 267 h 369"/>
                <a:gd name="T50" fmla="*/ 79 w 273"/>
                <a:gd name="T51" fmla="*/ 294 h 369"/>
                <a:gd name="T52" fmla="*/ 41 w 273"/>
                <a:gd name="T53" fmla="*/ 336 h 369"/>
                <a:gd name="T54" fmla="*/ 20 w 273"/>
                <a:gd name="T55" fmla="*/ 361 h 369"/>
                <a:gd name="T56" fmla="*/ 0 w 273"/>
                <a:gd name="T57" fmla="*/ 429 h 369"/>
                <a:gd name="T58" fmla="*/ 20 w 273"/>
                <a:gd name="T59" fmla="*/ 454 h 369"/>
                <a:gd name="T60" fmla="*/ 138 w 273"/>
                <a:gd name="T61" fmla="*/ 454 h 369"/>
                <a:gd name="T62" fmla="*/ 199 w 273"/>
                <a:gd name="T63" fmla="*/ 549 h 369"/>
                <a:gd name="T64" fmla="*/ 221 w 273"/>
                <a:gd name="T65" fmla="*/ 615 h 369"/>
                <a:gd name="T66" fmla="*/ 281 w 273"/>
                <a:gd name="T67" fmla="*/ 549 h 369"/>
                <a:gd name="T68" fmla="*/ 300 w 273"/>
                <a:gd name="T69" fmla="*/ 562 h 369"/>
                <a:gd name="T70" fmla="*/ 381 w 273"/>
                <a:gd name="T71" fmla="*/ 510 h 369"/>
                <a:gd name="T72" fmla="*/ 381 w 273"/>
                <a:gd name="T73" fmla="*/ 468 h 369"/>
                <a:gd name="T74" fmla="*/ 461 w 273"/>
                <a:gd name="T75" fmla="*/ 454 h 369"/>
                <a:gd name="T76" fmla="*/ 500 w 273"/>
                <a:gd name="T77" fmla="*/ 388 h 369"/>
                <a:gd name="T78" fmla="*/ 542 w 273"/>
                <a:gd name="T79" fmla="*/ 375 h 369"/>
                <a:gd name="T80" fmla="*/ 542 w 273"/>
                <a:gd name="T81" fmla="*/ 336 h 369"/>
                <a:gd name="T82" fmla="*/ 601 w 273"/>
                <a:gd name="T83" fmla="*/ 336 h 369"/>
                <a:gd name="T84" fmla="*/ 621 w 273"/>
                <a:gd name="T85" fmla="*/ 267 h 369"/>
                <a:gd name="T86" fmla="*/ 601 w 273"/>
                <a:gd name="T87" fmla="*/ 214 h 369"/>
                <a:gd name="T88" fmla="*/ 621 w 273"/>
                <a:gd name="T89" fmla="*/ 201 h 369"/>
                <a:gd name="T90" fmla="*/ 580 w 273"/>
                <a:gd name="T91" fmla="*/ 173 h 369"/>
                <a:gd name="T92" fmla="*/ 621 w 273"/>
                <a:gd name="T93" fmla="*/ 160 h 369"/>
                <a:gd name="T94" fmla="*/ 643 w 273"/>
                <a:gd name="T95" fmla="*/ 173 h 369"/>
                <a:gd name="T96" fmla="*/ 681 w 273"/>
                <a:gd name="T97" fmla="*/ 135 h 369"/>
                <a:gd name="T98" fmla="*/ 681 w 273"/>
                <a:gd name="T99" fmla="*/ 93 h 3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3"/>
                <a:gd name="T151" fmla="*/ 0 h 369"/>
                <a:gd name="T152" fmla="*/ 273 w 273"/>
                <a:gd name="T153" fmla="*/ 369 h 36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3" h="369">
                  <a:moveTo>
                    <a:pt x="272" y="56"/>
                  </a:moveTo>
                  <a:lnTo>
                    <a:pt x="272" y="48"/>
                  </a:lnTo>
                  <a:lnTo>
                    <a:pt x="256" y="48"/>
                  </a:lnTo>
                  <a:lnTo>
                    <a:pt x="256" y="56"/>
                  </a:lnTo>
                  <a:lnTo>
                    <a:pt x="240" y="56"/>
                  </a:lnTo>
                  <a:lnTo>
                    <a:pt x="232" y="56"/>
                  </a:lnTo>
                  <a:lnTo>
                    <a:pt x="232" y="32"/>
                  </a:lnTo>
                  <a:lnTo>
                    <a:pt x="224" y="32"/>
                  </a:lnTo>
                  <a:lnTo>
                    <a:pt x="208" y="56"/>
                  </a:lnTo>
                  <a:lnTo>
                    <a:pt x="184" y="56"/>
                  </a:lnTo>
                  <a:lnTo>
                    <a:pt x="176" y="32"/>
                  </a:lnTo>
                  <a:lnTo>
                    <a:pt x="168" y="16"/>
                  </a:lnTo>
                  <a:lnTo>
                    <a:pt x="160" y="0"/>
                  </a:lnTo>
                  <a:lnTo>
                    <a:pt x="144" y="0"/>
                  </a:lnTo>
                  <a:lnTo>
                    <a:pt x="144" y="8"/>
                  </a:lnTo>
                  <a:lnTo>
                    <a:pt x="112" y="16"/>
                  </a:lnTo>
                  <a:lnTo>
                    <a:pt x="112" y="32"/>
                  </a:lnTo>
                  <a:lnTo>
                    <a:pt x="80" y="32"/>
                  </a:lnTo>
                  <a:lnTo>
                    <a:pt x="64" y="48"/>
                  </a:lnTo>
                  <a:lnTo>
                    <a:pt x="64" y="72"/>
                  </a:lnTo>
                  <a:lnTo>
                    <a:pt x="72" y="88"/>
                  </a:lnTo>
                  <a:lnTo>
                    <a:pt x="48" y="112"/>
                  </a:lnTo>
                  <a:lnTo>
                    <a:pt x="40" y="112"/>
                  </a:lnTo>
                  <a:lnTo>
                    <a:pt x="32" y="144"/>
                  </a:lnTo>
                  <a:lnTo>
                    <a:pt x="32" y="160"/>
                  </a:lnTo>
                  <a:lnTo>
                    <a:pt x="32" y="176"/>
                  </a:lnTo>
                  <a:lnTo>
                    <a:pt x="16" y="200"/>
                  </a:lnTo>
                  <a:lnTo>
                    <a:pt x="8" y="216"/>
                  </a:lnTo>
                  <a:lnTo>
                    <a:pt x="0" y="256"/>
                  </a:lnTo>
                  <a:lnTo>
                    <a:pt x="8" y="272"/>
                  </a:lnTo>
                  <a:lnTo>
                    <a:pt x="56" y="272"/>
                  </a:lnTo>
                  <a:lnTo>
                    <a:pt x="80" y="328"/>
                  </a:lnTo>
                  <a:lnTo>
                    <a:pt x="88" y="368"/>
                  </a:lnTo>
                  <a:lnTo>
                    <a:pt x="112" y="328"/>
                  </a:lnTo>
                  <a:lnTo>
                    <a:pt x="120" y="336"/>
                  </a:lnTo>
                  <a:lnTo>
                    <a:pt x="152" y="304"/>
                  </a:lnTo>
                  <a:lnTo>
                    <a:pt x="152" y="280"/>
                  </a:lnTo>
                  <a:lnTo>
                    <a:pt x="184" y="272"/>
                  </a:lnTo>
                  <a:lnTo>
                    <a:pt x="200" y="232"/>
                  </a:lnTo>
                  <a:lnTo>
                    <a:pt x="216" y="224"/>
                  </a:lnTo>
                  <a:lnTo>
                    <a:pt x="216" y="200"/>
                  </a:lnTo>
                  <a:lnTo>
                    <a:pt x="240" y="200"/>
                  </a:lnTo>
                  <a:lnTo>
                    <a:pt x="248" y="160"/>
                  </a:lnTo>
                  <a:lnTo>
                    <a:pt x="240" y="128"/>
                  </a:lnTo>
                  <a:lnTo>
                    <a:pt x="248" y="120"/>
                  </a:lnTo>
                  <a:lnTo>
                    <a:pt x="232" y="104"/>
                  </a:lnTo>
                  <a:lnTo>
                    <a:pt x="248" y="96"/>
                  </a:lnTo>
                  <a:lnTo>
                    <a:pt x="256" y="104"/>
                  </a:lnTo>
                  <a:lnTo>
                    <a:pt x="272" y="80"/>
                  </a:lnTo>
                  <a:lnTo>
                    <a:pt x="272" y="56"/>
                  </a:lnTo>
                </a:path>
              </a:pathLst>
            </a:custGeom>
            <a:solidFill>
              <a:srgbClr val="7F7F7F">
                <a:alpha val="39999"/>
              </a:srgbClr>
            </a:solidFill>
            <a:ln w="9525" cmpd="sng">
              <a:solidFill>
                <a:schemeClr val="bg1"/>
              </a:solidFill>
              <a:bevel/>
              <a:headEnd/>
              <a:tailEnd/>
            </a:ln>
          </p:spPr>
          <p:txBody>
            <a:bodyPr/>
            <a:lstStyle/>
            <a:p>
              <a:endParaRPr lang="zh-CN" altLang="zh-CN" sz="900">
                <a:solidFill>
                  <a:srgbClr val="000000"/>
                </a:solidFill>
                <a:latin typeface="方正兰亭黑_GBK" pitchFamily="2" charset="-122"/>
                <a:ea typeface="方正兰亭黑_GBK" pitchFamily="2" charset="-122"/>
                <a:sym typeface="方正兰亭黑_GBK" pitchFamily="2" charset="-122"/>
              </a:endParaRPr>
            </a:p>
          </p:txBody>
        </p:sp>
        <p:sp>
          <p:nvSpPr>
            <p:cNvPr id="45" name="Freeform 16"/>
            <p:cNvSpPr>
              <a:spLocks noChangeArrowheads="1"/>
            </p:cNvSpPr>
            <p:nvPr/>
          </p:nvSpPr>
          <p:spPr bwMode="auto">
            <a:xfrm>
              <a:off x="3298401" y="3747645"/>
              <a:ext cx="850522" cy="656184"/>
            </a:xfrm>
            <a:custGeom>
              <a:avLst/>
              <a:gdLst>
                <a:gd name="T0" fmla="*/ 1244 w 505"/>
                <a:gd name="T1" fmla="*/ 158 h 385"/>
                <a:gd name="T2" fmla="*/ 1065 w 505"/>
                <a:gd name="T3" fmla="*/ 66 h 385"/>
                <a:gd name="T4" fmla="*/ 1023 w 505"/>
                <a:gd name="T5" fmla="*/ 93 h 385"/>
                <a:gd name="T6" fmla="*/ 944 w 505"/>
                <a:gd name="T7" fmla="*/ 66 h 385"/>
                <a:gd name="T8" fmla="*/ 782 w 505"/>
                <a:gd name="T9" fmla="*/ 93 h 385"/>
                <a:gd name="T10" fmla="*/ 782 w 505"/>
                <a:gd name="T11" fmla="*/ 0 h 385"/>
                <a:gd name="T12" fmla="*/ 703 w 505"/>
                <a:gd name="T13" fmla="*/ 0 h 385"/>
                <a:gd name="T14" fmla="*/ 543 w 505"/>
                <a:gd name="T15" fmla="*/ 13 h 385"/>
                <a:gd name="T16" fmla="*/ 522 w 505"/>
                <a:gd name="T17" fmla="*/ 66 h 385"/>
                <a:gd name="T18" fmla="*/ 422 w 505"/>
                <a:gd name="T19" fmla="*/ 41 h 385"/>
                <a:gd name="T20" fmla="*/ 361 w 505"/>
                <a:gd name="T21" fmla="*/ 80 h 385"/>
                <a:gd name="T22" fmla="*/ 381 w 505"/>
                <a:gd name="T23" fmla="*/ 145 h 385"/>
                <a:gd name="T24" fmla="*/ 361 w 505"/>
                <a:gd name="T25" fmla="*/ 186 h 385"/>
                <a:gd name="T26" fmla="*/ 281 w 505"/>
                <a:gd name="T27" fmla="*/ 279 h 385"/>
                <a:gd name="T28" fmla="*/ 181 w 505"/>
                <a:gd name="T29" fmla="*/ 371 h 385"/>
                <a:gd name="T30" fmla="*/ 79 w 505"/>
                <a:gd name="T31" fmla="*/ 450 h 385"/>
                <a:gd name="T32" fmla="*/ 0 w 505"/>
                <a:gd name="T33" fmla="*/ 492 h 385"/>
                <a:gd name="T34" fmla="*/ 20 w 505"/>
                <a:gd name="T35" fmla="*/ 518 h 385"/>
                <a:gd name="T36" fmla="*/ 41 w 505"/>
                <a:gd name="T37" fmla="*/ 596 h 385"/>
                <a:gd name="T38" fmla="*/ 141 w 505"/>
                <a:gd name="T39" fmla="*/ 636 h 385"/>
                <a:gd name="T40" fmla="*/ 101 w 505"/>
                <a:gd name="T41" fmla="*/ 572 h 385"/>
                <a:gd name="T42" fmla="*/ 200 w 505"/>
                <a:gd name="T43" fmla="*/ 505 h 385"/>
                <a:gd name="T44" fmla="*/ 381 w 505"/>
                <a:gd name="T45" fmla="*/ 465 h 385"/>
                <a:gd name="T46" fmla="*/ 482 w 505"/>
                <a:gd name="T47" fmla="*/ 492 h 385"/>
                <a:gd name="T48" fmla="*/ 601 w 505"/>
                <a:gd name="T49" fmla="*/ 411 h 385"/>
                <a:gd name="T50" fmla="*/ 662 w 505"/>
                <a:gd name="T51" fmla="*/ 398 h 385"/>
                <a:gd name="T52" fmla="*/ 662 w 505"/>
                <a:gd name="T53" fmla="*/ 357 h 385"/>
                <a:gd name="T54" fmla="*/ 703 w 505"/>
                <a:gd name="T55" fmla="*/ 344 h 385"/>
                <a:gd name="T56" fmla="*/ 844 w 505"/>
                <a:gd name="T57" fmla="*/ 384 h 385"/>
                <a:gd name="T58" fmla="*/ 844 w 505"/>
                <a:gd name="T59" fmla="*/ 332 h 385"/>
                <a:gd name="T60" fmla="*/ 944 w 505"/>
                <a:gd name="T61" fmla="*/ 319 h 385"/>
                <a:gd name="T62" fmla="*/ 982 w 505"/>
                <a:gd name="T63" fmla="*/ 332 h 385"/>
                <a:gd name="T64" fmla="*/ 1004 w 505"/>
                <a:gd name="T65" fmla="*/ 306 h 385"/>
                <a:gd name="T66" fmla="*/ 1124 w 505"/>
                <a:gd name="T67" fmla="*/ 292 h 385"/>
                <a:gd name="T68" fmla="*/ 1204 w 505"/>
                <a:gd name="T69" fmla="*/ 226 h 3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05"/>
                <a:gd name="T106" fmla="*/ 0 h 385"/>
                <a:gd name="T107" fmla="*/ 505 w 505"/>
                <a:gd name="T108" fmla="*/ 385 h 38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05" h="385">
                  <a:moveTo>
                    <a:pt x="504" y="128"/>
                  </a:moveTo>
                  <a:lnTo>
                    <a:pt x="496" y="96"/>
                  </a:lnTo>
                  <a:lnTo>
                    <a:pt x="472" y="40"/>
                  </a:lnTo>
                  <a:lnTo>
                    <a:pt x="424" y="40"/>
                  </a:lnTo>
                  <a:lnTo>
                    <a:pt x="416" y="32"/>
                  </a:lnTo>
                  <a:lnTo>
                    <a:pt x="408" y="56"/>
                  </a:lnTo>
                  <a:lnTo>
                    <a:pt x="392" y="56"/>
                  </a:lnTo>
                  <a:lnTo>
                    <a:pt x="376" y="40"/>
                  </a:lnTo>
                  <a:lnTo>
                    <a:pt x="320" y="64"/>
                  </a:lnTo>
                  <a:lnTo>
                    <a:pt x="312" y="56"/>
                  </a:lnTo>
                  <a:lnTo>
                    <a:pt x="336" y="8"/>
                  </a:lnTo>
                  <a:lnTo>
                    <a:pt x="312" y="0"/>
                  </a:lnTo>
                  <a:lnTo>
                    <a:pt x="296" y="16"/>
                  </a:lnTo>
                  <a:lnTo>
                    <a:pt x="280" y="0"/>
                  </a:lnTo>
                  <a:lnTo>
                    <a:pt x="272" y="8"/>
                  </a:lnTo>
                  <a:lnTo>
                    <a:pt x="216" y="8"/>
                  </a:lnTo>
                  <a:lnTo>
                    <a:pt x="224" y="40"/>
                  </a:lnTo>
                  <a:lnTo>
                    <a:pt x="208" y="40"/>
                  </a:lnTo>
                  <a:lnTo>
                    <a:pt x="176" y="16"/>
                  </a:lnTo>
                  <a:lnTo>
                    <a:pt x="168" y="24"/>
                  </a:lnTo>
                  <a:lnTo>
                    <a:pt x="168" y="48"/>
                  </a:lnTo>
                  <a:lnTo>
                    <a:pt x="144" y="48"/>
                  </a:lnTo>
                  <a:lnTo>
                    <a:pt x="144" y="72"/>
                  </a:lnTo>
                  <a:lnTo>
                    <a:pt x="152" y="88"/>
                  </a:lnTo>
                  <a:lnTo>
                    <a:pt x="144" y="96"/>
                  </a:lnTo>
                  <a:lnTo>
                    <a:pt x="144" y="112"/>
                  </a:lnTo>
                  <a:lnTo>
                    <a:pt x="112" y="144"/>
                  </a:lnTo>
                  <a:lnTo>
                    <a:pt x="112" y="168"/>
                  </a:lnTo>
                  <a:lnTo>
                    <a:pt x="104" y="200"/>
                  </a:lnTo>
                  <a:lnTo>
                    <a:pt x="72" y="224"/>
                  </a:lnTo>
                  <a:lnTo>
                    <a:pt x="48" y="256"/>
                  </a:lnTo>
                  <a:lnTo>
                    <a:pt x="32" y="272"/>
                  </a:lnTo>
                  <a:lnTo>
                    <a:pt x="8" y="280"/>
                  </a:lnTo>
                  <a:lnTo>
                    <a:pt x="0" y="296"/>
                  </a:lnTo>
                  <a:lnTo>
                    <a:pt x="16" y="304"/>
                  </a:lnTo>
                  <a:lnTo>
                    <a:pt x="8" y="312"/>
                  </a:lnTo>
                  <a:lnTo>
                    <a:pt x="8" y="352"/>
                  </a:lnTo>
                  <a:lnTo>
                    <a:pt x="16" y="360"/>
                  </a:lnTo>
                  <a:lnTo>
                    <a:pt x="16" y="384"/>
                  </a:lnTo>
                  <a:lnTo>
                    <a:pt x="56" y="384"/>
                  </a:lnTo>
                  <a:lnTo>
                    <a:pt x="56" y="360"/>
                  </a:lnTo>
                  <a:lnTo>
                    <a:pt x="40" y="344"/>
                  </a:lnTo>
                  <a:lnTo>
                    <a:pt x="48" y="312"/>
                  </a:lnTo>
                  <a:lnTo>
                    <a:pt x="80" y="304"/>
                  </a:lnTo>
                  <a:lnTo>
                    <a:pt x="104" y="304"/>
                  </a:lnTo>
                  <a:lnTo>
                    <a:pt x="152" y="280"/>
                  </a:lnTo>
                  <a:lnTo>
                    <a:pt x="184" y="280"/>
                  </a:lnTo>
                  <a:lnTo>
                    <a:pt x="192" y="296"/>
                  </a:lnTo>
                  <a:lnTo>
                    <a:pt x="208" y="264"/>
                  </a:lnTo>
                  <a:lnTo>
                    <a:pt x="240" y="248"/>
                  </a:lnTo>
                  <a:lnTo>
                    <a:pt x="248" y="224"/>
                  </a:lnTo>
                  <a:lnTo>
                    <a:pt x="264" y="240"/>
                  </a:lnTo>
                  <a:lnTo>
                    <a:pt x="272" y="240"/>
                  </a:lnTo>
                  <a:lnTo>
                    <a:pt x="264" y="216"/>
                  </a:lnTo>
                  <a:lnTo>
                    <a:pt x="264" y="184"/>
                  </a:lnTo>
                  <a:lnTo>
                    <a:pt x="280" y="208"/>
                  </a:lnTo>
                  <a:lnTo>
                    <a:pt x="288" y="232"/>
                  </a:lnTo>
                  <a:lnTo>
                    <a:pt x="336" y="232"/>
                  </a:lnTo>
                  <a:lnTo>
                    <a:pt x="320" y="216"/>
                  </a:lnTo>
                  <a:lnTo>
                    <a:pt x="336" y="200"/>
                  </a:lnTo>
                  <a:lnTo>
                    <a:pt x="360" y="208"/>
                  </a:lnTo>
                  <a:lnTo>
                    <a:pt x="376" y="192"/>
                  </a:lnTo>
                  <a:lnTo>
                    <a:pt x="392" y="192"/>
                  </a:lnTo>
                  <a:lnTo>
                    <a:pt x="392" y="200"/>
                  </a:lnTo>
                  <a:lnTo>
                    <a:pt x="400" y="200"/>
                  </a:lnTo>
                  <a:lnTo>
                    <a:pt x="400" y="184"/>
                  </a:lnTo>
                  <a:lnTo>
                    <a:pt x="424" y="192"/>
                  </a:lnTo>
                  <a:lnTo>
                    <a:pt x="448" y="176"/>
                  </a:lnTo>
                  <a:lnTo>
                    <a:pt x="472" y="168"/>
                  </a:lnTo>
                  <a:lnTo>
                    <a:pt x="480" y="136"/>
                  </a:lnTo>
                  <a:lnTo>
                    <a:pt x="504" y="128"/>
                  </a:lnTo>
                </a:path>
              </a:pathLst>
            </a:custGeom>
            <a:solidFill>
              <a:srgbClr val="7F7F7F">
                <a:alpha val="39999"/>
              </a:srgbClr>
            </a:solidFill>
            <a:ln w="9525" cmpd="sng">
              <a:solidFill>
                <a:schemeClr val="bg1"/>
              </a:solidFill>
              <a:bevel/>
              <a:headEnd/>
              <a:tailEnd/>
            </a:ln>
          </p:spPr>
          <p:txBody>
            <a:bodyPr/>
            <a:lstStyle/>
            <a:p>
              <a:endParaRPr lang="zh-CN" altLang="zh-CN" sz="900">
                <a:solidFill>
                  <a:srgbClr val="000000"/>
                </a:solidFill>
                <a:latin typeface="方正兰亭黑_GBK" pitchFamily="2" charset="-122"/>
                <a:ea typeface="方正兰亭黑_GBK" pitchFamily="2" charset="-122"/>
                <a:sym typeface="方正兰亭黑_GBK" pitchFamily="2" charset="-122"/>
              </a:endParaRPr>
            </a:p>
          </p:txBody>
        </p:sp>
        <p:sp>
          <p:nvSpPr>
            <p:cNvPr id="46" name="Freeform 17"/>
            <p:cNvSpPr>
              <a:spLocks noChangeArrowheads="1"/>
            </p:cNvSpPr>
            <p:nvPr/>
          </p:nvSpPr>
          <p:spPr bwMode="auto">
            <a:xfrm>
              <a:off x="2732320" y="3624418"/>
              <a:ext cx="837911" cy="656184"/>
            </a:xfrm>
            <a:custGeom>
              <a:avLst/>
              <a:gdLst>
                <a:gd name="T0" fmla="*/ 868 w 497"/>
                <a:gd name="T1" fmla="*/ 572 h 385"/>
                <a:gd name="T2" fmla="*/ 1052 w 497"/>
                <a:gd name="T3" fmla="*/ 492 h 385"/>
                <a:gd name="T4" fmla="*/ 1131 w 497"/>
                <a:gd name="T5" fmla="*/ 398 h 385"/>
                <a:gd name="T6" fmla="*/ 1210 w 497"/>
                <a:gd name="T7" fmla="*/ 306 h 385"/>
                <a:gd name="T8" fmla="*/ 1251 w 497"/>
                <a:gd name="T9" fmla="*/ 266 h 385"/>
                <a:gd name="T10" fmla="*/ 1210 w 497"/>
                <a:gd name="T11" fmla="*/ 214 h 385"/>
                <a:gd name="T12" fmla="*/ 1151 w 497"/>
                <a:gd name="T13" fmla="*/ 158 h 385"/>
                <a:gd name="T14" fmla="*/ 1109 w 497"/>
                <a:gd name="T15" fmla="*/ 186 h 385"/>
                <a:gd name="T16" fmla="*/ 1070 w 497"/>
                <a:gd name="T17" fmla="*/ 173 h 385"/>
                <a:gd name="T18" fmla="*/ 1109 w 497"/>
                <a:gd name="T19" fmla="*/ 93 h 385"/>
                <a:gd name="T20" fmla="*/ 1109 w 497"/>
                <a:gd name="T21" fmla="*/ 27 h 385"/>
                <a:gd name="T22" fmla="*/ 1029 w 497"/>
                <a:gd name="T23" fmla="*/ 13 h 385"/>
                <a:gd name="T24" fmla="*/ 948 w 497"/>
                <a:gd name="T25" fmla="*/ 41 h 385"/>
                <a:gd name="T26" fmla="*/ 907 w 497"/>
                <a:gd name="T27" fmla="*/ 41 h 385"/>
                <a:gd name="T28" fmla="*/ 806 w 497"/>
                <a:gd name="T29" fmla="*/ 53 h 385"/>
                <a:gd name="T30" fmla="*/ 728 w 497"/>
                <a:gd name="T31" fmla="*/ 106 h 385"/>
                <a:gd name="T32" fmla="*/ 668 w 497"/>
                <a:gd name="T33" fmla="*/ 120 h 385"/>
                <a:gd name="T34" fmla="*/ 566 w 497"/>
                <a:gd name="T35" fmla="*/ 158 h 385"/>
                <a:gd name="T36" fmla="*/ 463 w 497"/>
                <a:gd name="T37" fmla="*/ 145 h 385"/>
                <a:gd name="T38" fmla="*/ 404 w 497"/>
                <a:gd name="T39" fmla="*/ 120 h 385"/>
                <a:gd name="T40" fmla="*/ 362 w 497"/>
                <a:gd name="T41" fmla="*/ 145 h 385"/>
                <a:gd name="T42" fmla="*/ 243 w 497"/>
                <a:gd name="T43" fmla="*/ 214 h 385"/>
                <a:gd name="T44" fmla="*/ 83 w 497"/>
                <a:gd name="T45" fmla="*/ 186 h 385"/>
                <a:gd name="T46" fmla="*/ 0 w 497"/>
                <a:gd name="T47" fmla="*/ 214 h 385"/>
                <a:gd name="T48" fmla="*/ 83 w 497"/>
                <a:gd name="T49" fmla="*/ 239 h 385"/>
                <a:gd name="T50" fmla="*/ 223 w 497"/>
                <a:gd name="T51" fmla="*/ 279 h 385"/>
                <a:gd name="T52" fmla="*/ 261 w 497"/>
                <a:gd name="T53" fmla="*/ 344 h 385"/>
                <a:gd name="T54" fmla="*/ 141 w 497"/>
                <a:gd name="T55" fmla="*/ 371 h 385"/>
                <a:gd name="T56" fmla="*/ 223 w 497"/>
                <a:gd name="T57" fmla="*/ 411 h 385"/>
                <a:gd name="T58" fmla="*/ 343 w 497"/>
                <a:gd name="T59" fmla="*/ 465 h 385"/>
                <a:gd name="T60" fmla="*/ 343 w 497"/>
                <a:gd name="T61" fmla="*/ 505 h 385"/>
                <a:gd name="T62" fmla="*/ 525 w 497"/>
                <a:gd name="T63" fmla="*/ 596 h 385"/>
                <a:gd name="T64" fmla="*/ 626 w 497"/>
                <a:gd name="T65" fmla="*/ 596 h 385"/>
                <a:gd name="T66" fmla="*/ 646 w 497"/>
                <a:gd name="T67" fmla="*/ 572 h 385"/>
                <a:gd name="T68" fmla="*/ 746 w 497"/>
                <a:gd name="T69" fmla="*/ 623 h 385"/>
                <a:gd name="T70" fmla="*/ 847 w 497"/>
                <a:gd name="T71" fmla="*/ 610 h 38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97"/>
                <a:gd name="T109" fmla="*/ 0 h 385"/>
                <a:gd name="T110" fmla="*/ 497 w 497"/>
                <a:gd name="T111" fmla="*/ 385 h 38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97" h="385">
                  <a:moveTo>
                    <a:pt x="336" y="368"/>
                  </a:moveTo>
                  <a:lnTo>
                    <a:pt x="344" y="344"/>
                  </a:lnTo>
                  <a:lnTo>
                    <a:pt x="368" y="344"/>
                  </a:lnTo>
                  <a:lnTo>
                    <a:pt x="416" y="296"/>
                  </a:lnTo>
                  <a:lnTo>
                    <a:pt x="440" y="272"/>
                  </a:lnTo>
                  <a:lnTo>
                    <a:pt x="448" y="240"/>
                  </a:lnTo>
                  <a:lnTo>
                    <a:pt x="448" y="216"/>
                  </a:lnTo>
                  <a:lnTo>
                    <a:pt x="480" y="184"/>
                  </a:lnTo>
                  <a:lnTo>
                    <a:pt x="480" y="168"/>
                  </a:lnTo>
                  <a:lnTo>
                    <a:pt x="496" y="160"/>
                  </a:lnTo>
                  <a:lnTo>
                    <a:pt x="480" y="152"/>
                  </a:lnTo>
                  <a:lnTo>
                    <a:pt x="480" y="128"/>
                  </a:lnTo>
                  <a:lnTo>
                    <a:pt x="456" y="128"/>
                  </a:lnTo>
                  <a:lnTo>
                    <a:pt x="456" y="96"/>
                  </a:lnTo>
                  <a:lnTo>
                    <a:pt x="440" y="96"/>
                  </a:lnTo>
                  <a:lnTo>
                    <a:pt x="440" y="112"/>
                  </a:lnTo>
                  <a:lnTo>
                    <a:pt x="424" y="112"/>
                  </a:lnTo>
                  <a:lnTo>
                    <a:pt x="424" y="104"/>
                  </a:lnTo>
                  <a:lnTo>
                    <a:pt x="432" y="64"/>
                  </a:lnTo>
                  <a:lnTo>
                    <a:pt x="440" y="56"/>
                  </a:lnTo>
                  <a:lnTo>
                    <a:pt x="440" y="40"/>
                  </a:lnTo>
                  <a:lnTo>
                    <a:pt x="440" y="16"/>
                  </a:lnTo>
                  <a:lnTo>
                    <a:pt x="432" y="0"/>
                  </a:lnTo>
                  <a:lnTo>
                    <a:pt x="408" y="8"/>
                  </a:lnTo>
                  <a:lnTo>
                    <a:pt x="392" y="8"/>
                  </a:lnTo>
                  <a:lnTo>
                    <a:pt x="376" y="24"/>
                  </a:lnTo>
                  <a:lnTo>
                    <a:pt x="360" y="32"/>
                  </a:lnTo>
                  <a:lnTo>
                    <a:pt x="360" y="24"/>
                  </a:lnTo>
                  <a:lnTo>
                    <a:pt x="344" y="32"/>
                  </a:lnTo>
                  <a:lnTo>
                    <a:pt x="320" y="32"/>
                  </a:lnTo>
                  <a:lnTo>
                    <a:pt x="304" y="40"/>
                  </a:lnTo>
                  <a:lnTo>
                    <a:pt x="288" y="64"/>
                  </a:lnTo>
                  <a:lnTo>
                    <a:pt x="272" y="56"/>
                  </a:lnTo>
                  <a:lnTo>
                    <a:pt x="264" y="72"/>
                  </a:lnTo>
                  <a:lnTo>
                    <a:pt x="232" y="72"/>
                  </a:lnTo>
                  <a:lnTo>
                    <a:pt x="224" y="96"/>
                  </a:lnTo>
                  <a:lnTo>
                    <a:pt x="200" y="104"/>
                  </a:lnTo>
                  <a:lnTo>
                    <a:pt x="184" y="88"/>
                  </a:lnTo>
                  <a:lnTo>
                    <a:pt x="176" y="64"/>
                  </a:lnTo>
                  <a:lnTo>
                    <a:pt x="160" y="72"/>
                  </a:lnTo>
                  <a:lnTo>
                    <a:pt x="160" y="88"/>
                  </a:lnTo>
                  <a:lnTo>
                    <a:pt x="144" y="88"/>
                  </a:lnTo>
                  <a:lnTo>
                    <a:pt x="104" y="112"/>
                  </a:lnTo>
                  <a:lnTo>
                    <a:pt x="96" y="128"/>
                  </a:lnTo>
                  <a:lnTo>
                    <a:pt x="48" y="112"/>
                  </a:lnTo>
                  <a:lnTo>
                    <a:pt x="32" y="112"/>
                  </a:lnTo>
                  <a:lnTo>
                    <a:pt x="24" y="120"/>
                  </a:lnTo>
                  <a:lnTo>
                    <a:pt x="0" y="128"/>
                  </a:lnTo>
                  <a:lnTo>
                    <a:pt x="0" y="144"/>
                  </a:lnTo>
                  <a:lnTo>
                    <a:pt x="32" y="144"/>
                  </a:lnTo>
                  <a:lnTo>
                    <a:pt x="40" y="160"/>
                  </a:lnTo>
                  <a:lnTo>
                    <a:pt x="88" y="168"/>
                  </a:lnTo>
                  <a:lnTo>
                    <a:pt x="96" y="176"/>
                  </a:lnTo>
                  <a:lnTo>
                    <a:pt x="104" y="208"/>
                  </a:lnTo>
                  <a:lnTo>
                    <a:pt x="64" y="208"/>
                  </a:lnTo>
                  <a:lnTo>
                    <a:pt x="56" y="224"/>
                  </a:lnTo>
                  <a:lnTo>
                    <a:pt x="64" y="240"/>
                  </a:lnTo>
                  <a:lnTo>
                    <a:pt x="88" y="248"/>
                  </a:lnTo>
                  <a:lnTo>
                    <a:pt x="136" y="264"/>
                  </a:lnTo>
                  <a:lnTo>
                    <a:pt x="136" y="280"/>
                  </a:lnTo>
                  <a:lnTo>
                    <a:pt x="120" y="288"/>
                  </a:lnTo>
                  <a:lnTo>
                    <a:pt x="136" y="304"/>
                  </a:lnTo>
                  <a:lnTo>
                    <a:pt x="136" y="328"/>
                  </a:lnTo>
                  <a:lnTo>
                    <a:pt x="208" y="360"/>
                  </a:lnTo>
                  <a:lnTo>
                    <a:pt x="224" y="360"/>
                  </a:lnTo>
                  <a:lnTo>
                    <a:pt x="248" y="360"/>
                  </a:lnTo>
                  <a:lnTo>
                    <a:pt x="256" y="368"/>
                  </a:lnTo>
                  <a:lnTo>
                    <a:pt x="256" y="344"/>
                  </a:lnTo>
                  <a:lnTo>
                    <a:pt x="288" y="352"/>
                  </a:lnTo>
                  <a:lnTo>
                    <a:pt x="296" y="376"/>
                  </a:lnTo>
                  <a:lnTo>
                    <a:pt x="312" y="384"/>
                  </a:lnTo>
                  <a:lnTo>
                    <a:pt x="336" y="368"/>
                  </a:lnTo>
                </a:path>
              </a:pathLst>
            </a:custGeom>
            <a:solidFill>
              <a:srgbClr val="7F7F7F">
                <a:alpha val="39999"/>
              </a:srgbClr>
            </a:solidFill>
            <a:ln w="9525" cmpd="sng">
              <a:solidFill>
                <a:schemeClr val="bg1"/>
              </a:solidFill>
              <a:bevel/>
              <a:headEnd/>
              <a:tailEnd/>
            </a:ln>
          </p:spPr>
          <p:txBody>
            <a:bodyPr/>
            <a:lstStyle/>
            <a:p>
              <a:endParaRPr lang="zh-CN" altLang="zh-CN" sz="900">
                <a:solidFill>
                  <a:srgbClr val="000000"/>
                </a:solidFill>
                <a:latin typeface="方正兰亭黑_GBK" pitchFamily="2" charset="-122"/>
                <a:ea typeface="方正兰亭黑_GBK" pitchFamily="2" charset="-122"/>
                <a:sym typeface="方正兰亭黑_GBK" pitchFamily="2" charset="-122"/>
              </a:endParaRPr>
            </a:p>
          </p:txBody>
        </p:sp>
        <p:sp>
          <p:nvSpPr>
            <p:cNvPr id="47" name="Freeform 18"/>
            <p:cNvSpPr>
              <a:spLocks noChangeArrowheads="1"/>
            </p:cNvSpPr>
            <p:nvPr/>
          </p:nvSpPr>
          <p:spPr bwMode="auto">
            <a:xfrm>
              <a:off x="2652452" y="3256277"/>
              <a:ext cx="622128" cy="603813"/>
            </a:xfrm>
            <a:custGeom>
              <a:avLst/>
              <a:gdLst>
                <a:gd name="T0" fmla="*/ 122 w 369"/>
                <a:gd name="T1" fmla="*/ 540 h 353"/>
                <a:gd name="T2" fmla="*/ 83 w 369"/>
                <a:gd name="T3" fmla="*/ 445 h 353"/>
                <a:gd name="T4" fmla="*/ 141 w 369"/>
                <a:gd name="T5" fmla="*/ 324 h 353"/>
                <a:gd name="T6" fmla="*/ 20 w 369"/>
                <a:gd name="T7" fmla="*/ 271 h 353"/>
                <a:gd name="T8" fmla="*/ 41 w 369"/>
                <a:gd name="T9" fmla="*/ 231 h 353"/>
                <a:gd name="T10" fmla="*/ 122 w 369"/>
                <a:gd name="T11" fmla="*/ 231 h 353"/>
                <a:gd name="T12" fmla="*/ 261 w 369"/>
                <a:gd name="T13" fmla="*/ 202 h 353"/>
                <a:gd name="T14" fmla="*/ 422 w 369"/>
                <a:gd name="T15" fmla="*/ 189 h 353"/>
                <a:gd name="T16" fmla="*/ 343 w 369"/>
                <a:gd name="T17" fmla="*/ 135 h 353"/>
                <a:gd name="T18" fmla="*/ 362 w 369"/>
                <a:gd name="T19" fmla="*/ 67 h 353"/>
                <a:gd name="T20" fmla="*/ 463 w 369"/>
                <a:gd name="T21" fmla="*/ 67 h 353"/>
                <a:gd name="T22" fmla="*/ 525 w 369"/>
                <a:gd name="T23" fmla="*/ 81 h 353"/>
                <a:gd name="T24" fmla="*/ 585 w 369"/>
                <a:gd name="T25" fmla="*/ 67 h 353"/>
                <a:gd name="T26" fmla="*/ 626 w 369"/>
                <a:gd name="T27" fmla="*/ 0 h 353"/>
                <a:gd name="T28" fmla="*/ 728 w 369"/>
                <a:gd name="T29" fmla="*/ 27 h 353"/>
                <a:gd name="T30" fmla="*/ 806 w 369"/>
                <a:gd name="T31" fmla="*/ 122 h 353"/>
                <a:gd name="T32" fmla="*/ 868 w 369"/>
                <a:gd name="T33" fmla="*/ 149 h 353"/>
                <a:gd name="T34" fmla="*/ 907 w 369"/>
                <a:gd name="T35" fmla="*/ 109 h 353"/>
                <a:gd name="T36" fmla="*/ 907 w 369"/>
                <a:gd name="T37" fmla="*/ 163 h 353"/>
                <a:gd name="T38" fmla="*/ 907 w 369"/>
                <a:gd name="T39" fmla="*/ 215 h 353"/>
                <a:gd name="T40" fmla="*/ 847 w 369"/>
                <a:gd name="T41" fmla="*/ 285 h 353"/>
                <a:gd name="T42" fmla="*/ 928 w 369"/>
                <a:gd name="T43" fmla="*/ 311 h 353"/>
                <a:gd name="T44" fmla="*/ 907 w 369"/>
                <a:gd name="T45" fmla="*/ 351 h 353"/>
                <a:gd name="T46" fmla="*/ 928 w 369"/>
                <a:gd name="T47" fmla="*/ 393 h 353"/>
                <a:gd name="T48" fmla="*/ 868 w 369"/>
                <a:gd name="T49" fmla="*/ 432 h 353"/>
                <a:gd name="T50" fmla="*/ 868 w 369"/>
                <a:gd name="T51" fmla="*/ 472 h 353"/>
                <a:gd name="T52" fmla="*/ 786 w 369"/>
                <a:gd name="T53" fmla="*/ 486 h 353"/>
                <a:gd name="T54" fmla="*/ 685 w 369"/>
                <a:gd name="T55" fmla="*/ 525 h 353"/>
                <a:gd name="T56" fmla="*/ 585 w 369"/>
                <a:gd name="T57" fmla="*/ 513 h 353"/>
                <a:gd name="T58" fmla="*/ 525 w 369"/>
                <a:gd name="T59" fmla="*/ 486 h 353"/>
                <a:gd name="T60" fmla="*/ 485 w 369"/>
                <a:gd name="T61" fmla="*/ 513 h 353"/>
                <a:gd name="T62" fmla="*/ 362 w 369"/>
                <a:gd name="T63" fmla="*/ 594 h 353"/>
                <a:gd name="T64" fmla="*/ 202 w 369"/>
                <a:gd name="T65" fmla="*/ 554 h 3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9"/>
                <a:gd name="T100" fmla="*/ 0 h 353"/>
                <a:gd name="T101" fmla="*/ 369 w 369"/>
                <a:gd name="T102" fmla="*/ 353 h 3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9" h="353">
                  <a:moveTo>
                    <a:pt x="48" y="344"/>
                  </a:moveTo>
                  <a:lnTo>
                    <a:pt x="48" y="320"/>
                  </a:lnTo>
                  <a:lnTo>
                    <a:pt x="64" y="296"/>
                  </a:lnTo>
                  <a:lnTo>
                    <a:pt x="32" y="264"/>
                  </a:lnTo>
                  <a:lnTo>
                    <a:pt x="56" y="224"/>
                  </a:lnTo>
                  <a:lnTo>
                    <a:pt x="56" y="192"/>
                  </a:lnTo>
                  <a:lnTo>
                    <a:pt x="8" y="200"/>
                  </a:lnTo>
                  <a:lnTo>
                    <a:pt x="8" y="160"/>
                  </a:lnTo>
                  <a:lnTo>
                    <a:pt x="0" y="152"/>
                  </a:lnTo>
                  <a:lnTo>
                    <a:pt x="16" y="136"/>
                  </a:lnTo>
                  <a:lnTo>
                    <a:pt x="32" y="144"/>
                  </a:lnTo>
                  <a:lnTo>
                    <a:pt x="48" y="136"/>
                  </a:lnTo>
                  <a:lnTo>
                    <a:pt x="96" y="136"/>
                  </a:lnTo>
                  <a:lnTo>
                    <a:pt x="104" y="120"/>
                  </a:lnTo>
                  <a:lnTo>
                    <a:pt x="112" y="112"/>
                  </a:lnTo>
                  <a:lnTo>
                    <a:pt x="168" y="112"/>
                  </a:lnTo>
                  <a:lnTo>
                    <a:pt x="160" y="80"/>
                  </a:lnTo>
                  <a:lnTo>
                    <a:pt x="136" y="80"/>
                  </a:lnTo>
                  <a:lnTo>
                    <a:pt x="128" y="56"/>
                  </a:lnTo>
                  <a:lnTo>
                    <a:pt x="144" y="40"/>
                  </a:lnTo>
                  <a:lnTo>
                    <a:pt x="168" y="48"/>
                  </a:lnTo>
                  <a:lnTo>
                    <a:pt x="184" y="40"/>
                  </a:lnTo>
                  <a:lnTo>
                    <a:pt x="192" y="56"/>
                  </a:lnTo>
                  <a:lnTo>
                    <a:pt x="208" y="48"/>
                  </a:lnTo>
                  <a:lnTo>
                    <a:pt x="208" y="24"/>
                  </a:lnTo>
                  <a:lnTo>
                    <a:pt x="232" y="40"/>
                  </a:lnTo>
                  <a:lnTo>
                    <a:pt x="240" y="8"/>
                  </a:lnTo>
                  <a:lnTo>
                    <a:pt x="248" y="0"/>
                  </a:lnTo>
                  <a:lnTo>
                    <a:pt x="264" y="16"/>
                  </a:lnTo>
                  <a:lnTo>
                    <a:pt x="288" y="16"/>
                  </a:lnTo>
                  <a:lnTo>
                    <a:pt x="312" y="72"/>
                  </a:lnTo>
                  <a:lnTo>
                    <a:pt x="320" y="72"/>
                  </a:lnTo>
                  <a:lnTo>
                    <a:pt x="328" y="88"/>
                  </a:lnTo>
                  <a:lnTo>
                    <a:pt x="344" y="88"/>
                  </a:lnTo>
                  <a:lnTo>
                    <a:pt x="352" y="72"/>
                  </a:lnTo>
                  <a:lnTo>
                    <a:pt x="360" y="64"/>
                  </a:lnTo>
                  <a:lnTo>
                    <a:pt x="368" y="88"/>
                  </a:lnTo>
                  <a:lnTo>
                    <a:pt x="360" y="96"/>
                  </a:lnTo>
                  <a:lnTo>
                    <a:pt x="360" y="112"/>
                  </a:lnTo>
                  <a:lnTo>
                    <a:pt x="360" y="128"/>
                  </a:lnTo>
                  <a:lnTo>
                    <a:pt x="336" y="152"/>
                  </a:lnTo>
                  <a:lnTo>
                    <a:pt x="336" y="168"/>
                  </a:lnTo>
                  <a:lnTo>
                    <a:pt x="360" y="168"/>
                  </a:lnTo>
                  <a:lnTo>
                    <a:pt x="368" y="184"/>
                  </a:lnTo>
                  <a:lnTo>
                    <a:pt x="360" y="192"/>
                  </a:lnTo>
                  <a:lnTo>
                    <a:pt x="360" y="208"/>
                  </a:lnTo>
                  <a:lnTo>
                    <a:pt x="360" y="232"/>
                  </a:lnTo>
                  <a:lnTo>
                    <a:pt x="368" y="232"/>
                  </a:lnTo>
                  <a:lnTo>
                    <a:pt x="368" y="248"/>
                  </a:lnTo>
                  <a:lnTo>
                    <a:pt x="344" y="256"/>
                  </a:lnTo>
                  <a:lnTo>
                    <a:pt x="344" y="272"/>
                  </a:lnTo>
                  <a:lnTo>
                    <a:pt x="344" y="280"/>
                  </a:lnTo>
                  <a:lnTo>
                    <a:pt x="320" y="272"/>
                  </a:lnTo>
                  <a:lnTo>
                    <a:pt x="312" y="288"/>
                  </a:lnTo>
                  <a:lnTo>
                    <a:pt x="280" y="288"/>
                  </a:lnTo>
                  <a:lnTo>
                    <a:pt x="272" y="312"/>
                  </a:lnTo>
                  <a:lnTo>
                    <a:pt x="248" y="320"/>
                  </a:lnTo>
                  <a:lnTo>
                    <a:pt x="232" y="304"/>
                  </a:lnTo>
                  <a:lnTo>
                    <a:pt x="224" y="280"/>
                  </a:lnTo>
                  <a:lnTo>
                    <a:pt x="208" y="288"/>
                  </a:lnTo>
                  <a:lnTo>
                    <a:pt x="208" y="304"/>
                  </a:lnTo>
                  <a:lnTo>
                    <a:pt x="192" y="304"/>
                  </a:lnTo>
                  <a:lnTo>
                    <a:pt x="152" y="328"/>
                  </a:lnTo>
                  <a:lnTo>
                    <a:pt x="144" y="352"/>
                  </a:lnTo>
                  <a:lnTo>
                    <a:pt x="96" y="328"/>
                  </a:lnTo>
                  <a:lnTo>
                    <a:pt x="80" y="328"/>
                  </a:lnTo>
                  <a:lnTo>
                    <a:pt x="48" y="344"/>
                  </a:lnTo>
                </a:path>
              </a:pathLst>
            </a:custGeom>
            <a:solidFill>
              <a:srgbClr val="7F7F7F">
                <a:alpha val="39999"/>
              </a:srgbClr>
            </a:solidFill>
            <a:ln w="9525" cmpd="sng">
              <a:solidFill>
                <a:schemeClr val="bg1"/>
              </a:solidFill>
              <a:bevel/>
              <a:headEnd/>
              <a:tailEnd/>
            </a:ln>
          </p:spPr>
          <p:txBody>
            <a:bodyPr/>
            <a:lstStyle/>
            <a:p>
              <a:endParaRPr lang="zh-CN" altLang="zh-CN" sz="900">
                <a:solidFill>
                  <a:srgbClr val="000000"/>
                </a:solidFill>
                <a:latin typeface="方正兰亭黑_GBK" pitchFamily="2" charset="-122"/>
                <a:ea typeface="方正兰亭黑_GBK" pitchFamily="2" charset="-122"/>
                <a:sym typeface="方正兰亭黑_GBK" pitchFamily="2" charset="-122"/>
              </a:endParaRPr>
            </a:p>
          </p:txBody>
        </p:sp>
        <p:sp>
          <p:nvSpPr>
            <p:cNvPr id="48" name="Freeform 19"/>
            <p:cNvSpPr>
              <a:spLocks noChangeArrowheads="1"/>
            </p:cNvSpPr>
            <p:nvPr/>
          </p:nvSpPr>
          <p:spPr bwMode="auto">
            <a:xfrm>
              <a:off x="1950456" y="3214688"/>
              <a:ext cx="958414" cy="1052052"/>
            </a:xfrm>
            <a:custGeom>
              <a:avLst/>
              <a:gdLst>
                <a:gd name="T0" fmla="*/ 1325 w 569"/>
                <a:gd name="T1" fmla="*/ 745 h 617"/>
                <a:gd name="T2" fmla="*/ 1406 w 569"/>
                <a:gd name="T3" fmla="*/ 690 h 617"/>
                <a:gd name="T4" fmla="*/ 1325 w 569"/>
                <a:gd name="T5" fmla="*/ 677 h 617"/>
                <a:gd name="T6" fmla="*/ 1244 w 569"/>
                <a:gd name="T7" fmla="*/ 638 h 617"/>
                <a:gd name="T8" fmla="*/ 1166 w 569"/>
                <a:gd name="T9" fmla="*/ 599 h 617"/>
                <a:gd name="T10" fmla="*/ 1206 w 569"/>
                <a:gd name="T11" fmla="*/ 531 h 617"/>
                <a:gd name="T12" fmla="*/ 1185 w 569"/>
                <a:gd name="T13" fmla="*/ 413 h 617"/>
                <a:gd name="T14" fmla="*/ 1065 w 569"/>
                <a:gd name="T15" fmla="*/ 373 h 617"/>
                <a:gd name="T16" fmla="*/ 1043 w 569"/>
                <a:gd name="T17" fmla="*/ 293 h 617"/>
                <a:gd name="T18" fmla="*/ 1125 w 569"/>
                <a:gd name="T19" fmla="*/ 279 h 617"/>
                <a:gd name="T20" fmla="*/ 1283 w 569"/>
                <a:gd name="T21" fmla="*/ 266 h 617"/>
                <a:gd name="T22" fmla="*/ 1283 w 569"/>
                <a:gd name="T23" fmla="*/ 186 h 617"/>
                <a:gd name="T24" fmla="*/ 1166 w 569"/>
                <a:gd name="T25" fmla="*/ 186 h 617"/>
                <a:gd name="T26" fmla="*/ 1084 w 569"/>
                <a:gd name="T27" fmla="*/ 106 h 617"/>
                <a:gd name="T28" fmla="*/ 1023 w 569"/>
                <a:gd name="T29" fmla="*/ 159 h 617"/>
                <a:gd name="T30" fmla="*/ 964 w 569"/>
                <a:gd name="T31" fmla="*/ 239 h 617"/>
                <a:gd name="T32" fmla="*/ 922 w 569"/>
                <a:gd name="T33" fmla="*/ 399 h 617"/>
                <a:gd name="T34" fmla="*/ 844 w 569"/>
                <a:gd name="T35" fmla="*/ 373 h 617"/>
                <a:gd name="T36" fmla="*/ 722 w 569"/>
                <a:gd name="T37" fmla="*/ 399 h 617"/>
                <a:gd name="T38" fmla="*/ 682 w 569"/>
                <a:gd name="T39" fmla="*/ 373 h 617"/>
                <a:gd name="T40" fmla="*/ 582 w 569"/>
                <a:gd name="T41" fmla="*/ 173 h 617"/>
                <a:gd name="T42" fmla="*/ 543 w 569"/>
                <a:gd name="T43" fmla="*/ 186 h 617"/>
                <a:gd name="T44" fmla="*/ 523 w 569"/>
                <a:gd name="T45" fmla="*/ 122 h 617"/>
                <a:gd name="T46" fmla="*/ 402 w 569"/>
                <a:gd name="T47" fmla="*/ 66 h 617"/>
                <a:gd name="T48" fmla="*/ 341 w 569"/>
                <a:gd name="T49" fmla="*/ 135 h 617"/>
                <a:gd name="T50" fmla="*/ 341 w 569"/>
                <a:gd name="T51" fmla="*/ 0 h 617"/>
                <a:gd name="T52" fmla="*/ 281 w 569"/>
                <a:gd name="T53" fmla="*/ 0 h 617"/>
                <a:gd name="T54" fmla="*/ 240 w 569"/>
                <a:gd name="T55" fmla="*/ 53 h 617"/>
                <a:gd name="T56" fmla="*/ 221 w 569"/>
                <a:gd name="T57" fmla="*/ 106 h 617"/>
                <a:gd name="T58" fmla="*/ 200 w 569"/>
                <a:gd name="T59" fmla="*/ 159 h 617"/>
                <a:gd name="T60" fmla="*/ 260 w 569"/>
                <a:gd name="T61" fmla="*/ 186 h 617"/>
                <a:gd name="T62" fmla="*/ 221 w 569"/>
                <a:gd name="T63" fmla="*/ 399 h 617"/>
                <a:gd name="T64" fmla="*/ 60 w 569"/>
                <a:gd name="T65" fmla="*/ 466 h 617"/>
                <a:gd name="T66" fmla="*/ 20 w 569"/>
                <a:gd name="T67" fmla="*/ 518 h 617"/>
                <a:gd name="T68" fmla="*/ 0 w 569"/>
                <a:gd name="T69" fmla="*/ 623 h 617"/>
                <a:gd name="T70" fmla="*/ 121 w 569"/>
                <a:gd name="T71" fmla="*/ 611 h 617"/>
                <a:gd name="T72" fmla="*/ 200 w 569"/>
                <a:gd name="T73" fmla="*/ 651 h 617"/>
                <a:gd name="T74" fmla="*/ 221 w 569"/>
                <a:gd name="T75" fmla="*/ 677 h 617"/>
                <a:gd name="T76" fmla="*/ 240 w 569"/>
                <a:gd name="T77" fmla="*/ 745 h 617"/>
                <a:gd name="T78" fmla="*/ 301 w 569"/>
                <a:gd name="T79" fmla="*/ 772 h 617"/>
                <a:gd name="T80" fmla="*/ 281 w 569"/>
                <a:gd name="T81" fmla="*/ 838 h 617"/>
                <a:gd name="T82" fmla="*/ 260 w 569"/>
                <a:gd name="T83" fmla="*/ 876 h 617"/>
                <a:gd name="T84" fmla="*/ 362 w 569"/>
                <a:gd name="T85" fmla="*/ 930 h 617"/>
                <a:gd name="T86" fmla="*/ 501 w 569"/>
                <a:gd name="T87" fmla="*/ 959 h 617"/>
                <a:gd name="T88" fmla="*/ 560 w 569"/>
                <a:gd name="T89" fmla="*/ 943 h 617"/>
                <a:gd name="T90" fmla="*/ 582 w 569"/>
                <a:gd name="T91" fmla="*/ 997 h 617"/>
                <a:gd name="T92" fmla="*/ 662 w 569"/>
                <a:gd name="T93" fmla="*/ 984 h 617"/>
                <a:gd name="T94" fmla="*/ 682 w 569"/>
                <a:gd name="T95" fmla="*/ 851 h 617"/>
                <a:gd name="T96" fmla="*/ 823 w 569"/>
                <a:gd name="T97" fmla="*/ 838 h 617"/>
                <a:gd name="T98" fmla="*/ 882 w 569"/>
                <a:gd name="T99" fmla="*/ 851 h 617"/>
                <a:gd name="T100" fmla="*/ 964 w 569"/>
                <a:gd name="T101" fmla="*/ 851 h 617"/>
                <a:gd name="T102" fmla="*/ 1043 w 569"/>
                <a:gd name="T103" fmla="*/ 866 h 617"/>
                <a:gd name="T104" fmla="*/ 1106 w 569"/>
                <a:gd name="T105" fmla="*/ 838 h 617"/>
                <a:gd name="T106" fmla="*/ 1227 w 569"/>
                <a:gd name="T107" fmla="*/ 784 h 617"/>
                <a:gd name="T108" fmla="*/ 1305 w 569"/>
                <a:gd name="T109" fmla="*/ 772 h 61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69"/>
                <a:gd name="T166" fmla="*/ 0 h 617"/>
                <a:gd name="T167" fmla="*/ 569 w 569"/>
                <a:gd name="T168" fmla="*/ 617 h 61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69" h="617">
                  <a:moveTo>
                    <a:pt x="520" y="464"/>
                  </a:moveTo>
                  <a:lnTo>
                    <a:pt x="528" y="448"/>
                  </a:lnTo>
                  <a:lnTo>
                    <a:pt x="568" y="448"/>
                  </a:lnTo>
                  <a:lnTo>
                    <a:pt x="560" y="416"/>
                  </a:lnTo>
                  <a:lnTo>
                    <a:pt x="552" y="400"/>
                  </a:lnTo>
                  <a:lnTo>
                    <a:pt x="528" y="408"/>
                  </a:lnTo>
                  <a:lnTo>
                    <a:pt x="504" y="400"/>
                  </a:lnTo>
                  <a:lnTo>
                    <a:pt x="496" y="384"/>
                  </a:lnTo>
                  <a:lnTo>
                    <a:pt x="464" y="384"/>
                  </a:lnTo>
                  <a:lnTo>
                    <a:pt x="464" y="360"/>
                  </a:lnTo>
                  <a:lnTo>
                    <a:pt x="464" y="344"/>
                  </a:lnTo>
                  <a:lnTo>
                    <a:pt x="480" y="320"/>
                  </a:lnTo>
                  <a:lnTo>
                    <a:pt x="448" y="288"/>
                  </a:lnTo>
                  <a:lnTo>
                    <a:pt x="472" y="248"/>
                  </a:lnTo>
                  <a:lnTo>
                    <a:pt x="472" y="216"/>
                  </a:lnTo>
                  <a:lnTo>
                    <a:pt x="424" y="224"/>
                  </a:lnTo>
                  <a:lnTo>
                    <a:pt x="424" y="184"/>
                  </a:lnTo>
                  <a:lnTo>
                    <a:pt x="416" y="176"/>
                  </a:lnTo>
                  <a:lnTo>
                    <a:pt x="432" y="160"/>
                  </a:lnTo>
                  <a:lnTo>
                    <a:pt x="448" y="168"/>
                  </a:lnTo>
                  <a:lnTo>
                    <a:pt x="464" y="152"/>
                  </a:lnTo>
                  <a:lnTo>
                    <a:pt x="512" y="160"/>
                  </a:lnTo>
                  <a:lnTo>
                    <a:pt x="528" y="136"/>
                  </a:lnTo>
                  <a:lnTo>
                    <a:pt x="512" y="112"/>
                  </a:lnTo>
                  <a:lnTo>
                    <a:pt x="488" y="128"/>
                  </a:lnTo>
                  <a:lnTo>
                    <a:pt x="464" y="112"/>
                  </a:lnTo>
                  <a:lnTo>
                    <a:pt x="464" y="64"/>
                  </a:lnTo>
                  <a:lnTo>
                    <a:pt x="432" y="64"/>
                  </a:lnTo>
                  <a:lnTo>
                    <a:pt x="424" y="96"/>
                  </a:lnTo>
                  <a:lnTo>
                    <a:pt x="408" y="96"/>
                  </a:lnTo>
                  <a:lnTo>
                    <a:pt x="408" y="120"/>
                  </a:lnTo>
                  <a:lnTo>
                    <a:pt x="384" y="144"/>
                  </a:lnTo>
                  <a:lnTo>
                    <a:pt x="368" y="144"/>
                  </a:lnTo>
                  <a:lnTo>
                    <a:pt x="368" y="240"/>
                  </a:lnTo>
                  <a:lnTo>
                    <a:pt x="344" y="240"/>
                  </a:lnTo>
                  <a:lnTo>
                    <a:pt x="336" y="224"/>
                  </a:lnTo>
                  <a:lnTo>
                    <a:pt x="320" y="240"/>
                  </a:lnTo>
                  <a:lnTo>
                    <a:pt x="288" y="240"/>
                  </a:lnTo>
                  <a:lnTo>
                    <a:pt x="288" y="232"/>
                  </a:lnTo>
                  <a:lnTo>
                    <a:pt x="272" y="224"/>
                  </a:lnTo>
                  <a:lnTo>
                    <a:pt x="272" y="192"/>
                  </a:lnTo>
                  <a:lnTo>
                    <a:pt x="232" y="104"/>
                  </a:lnTo>
                  <a:lnTo>
                    <a:pt x="216" y="104"/>
                  </a:lnTo>
                  <a:lnTo>
                    <a:pt x="216" y="112"/>
                  </a:lnTo>
                  <a:lnTo>
                    <a:pt x="200" y="88"/>
                  </a:lnTo>
                  <a:lnTo>
                    <a:pt x="208" y="72"/>
                  </a:lnTo>
                  <a:lnTo>
                    <a:pt x="176" y="32"/>
                  </a:lnTo>
                  <a:lnTo>
                    <a:pt x="160" y="40"/>
                  </a:lnTo>
                  <a:lnTo>
                    <a:pt x="152" y="80"/>
                  </a:lnTo>
                  <a:lnTo>
                    <a:pt x="136" y="80"/>
                  </a:lnTo>
                  <a:lnTo>
                    <a:pt x="136" y="64"/>
                  </a:lnTo>
                  <a:lnTo>
                    <a:pt x="136" y="0"/>
                  </a:lnTo>
                  <a:lnTo>
                    <a:pt x="120" y="16"/>
                  </a:lnTo>
                  <a:lnTo>
                    <a:pt x="112" y="0"/>
                  </a:lnTo>
                  <a:lnTo>
                    <a:pt x="96" y="16"/>
                  </a:lnTo>
                  <a:lnTo>
                    <a:pt x="96" y="32"/>
                  </a:lnTo>
                  <a:lnTo>
                    <a:pt x="104" y="64"/>
                  </a:lnTo>
                  <a:lnTo>
                    <a:pt x="88" y="64"/>
                  </a:lnTo>
                  <a:lnTo>
                    <a:pt x="72" y="64"/>
                  </a:lnTo>
                  <a:lnTo>
                    <a:pt x="80" y="96"/>
                  </a:lnTo>
                  <a:lnTo>
                    <a:pt x="80" y="112"/>
                  </a:lnTo>
                  <a:lnTo>
                    <a:pt x="104" y="112"/>
                  </a:lnTo>
                  <a:lnTo>
                    <a:pt x="104" y="168"/>
                  </a:lnTo>
                  <a:lnTo>
                    <a:pt x="88" y="240"/>
                  </a:lnTo>
                  <a:lnTo>
                    <a:pt x="40" y="272"/>
                  </a:lnTo>
                  <a:lnTo>
                    <a:pt x="24" y="280"/>
                  </a:lnTo>
                  <a:lnTo>
                    <a:pt x="16" y="288"/>
                  </a:lnTo>
                  <a:lnTo>
                    <a:pt x="8" y="312"/>
                  </a:lnTo>
                  <a:lnTo>
                    <a:pt x="8" y="360"/>
                  </a:lnTo>
                  <a:lnTo>
                    <a:pt x="0" y="376"/>
                  </a:lnTo>
                  <a:lnTo>
                    <a:pt x="32" y="376"/>
                  </a:lnTo>
                  <a:lnTo>
                    <a:pt x="48" y="368"/>
                  </a:lnTo>
                  <a:lnTo>
                    <a:pt x="88" y="376"/>
                  </a:lnTo>
                  <a:lnTo>
                    <a:pt x="80" y="392"/>
                  </a:lnTo>
                  <a:lnTo>
                    <a:pt x="72" y="392"/>
                  </a:lnTo>
                  <a:lnTo>
                    <a:pt x="88" y="408"/>
                  </a:lnTo>
                  <a:lnTo>
                    <a:pt x="80" y="432"/>
                  </a:lnTo>
                  <a:lnTo>
                    <a:pt x="96" y="448"/>
                  </a:lnTo>
                  <a:lnTo>
                    <a:pt x="120" y="448"/>
                  </a:lnTo>
                  <a:lnTo>
                    <a:pt x="120" y="464"/>
                  </a:lnTo>
                  <a:lnTo>
                    <a:pt x="112" y="472"/>
                  </a:lnTo>
                  <a:lnTo>
                    <a:pt x="112" y="504"/>
                  </a:lnTo>
                  <a:lnTo>
                    <a:pt x="96" y="504"/>
                  </a:lnTo>
                  <a:lnTo>
                    <a:pt x="104" y="528"/>
                  </a:lnTo>
                  <a:lnTo>
                    <a:pt x="144" y="528"/>
                  </a:lnTo>
                  <a:lnTo>
                    <a:pt x="144" y="560"/>
                  </a:lnTo>
                  <a:lnTo>
                    <a:pt x="160" y="568"/>
                  </a:lnTo>
                  <a:lnTo>
                    <a:pt x="200" y="576"/>
                  </a:lnTo>
                  <a:lnTo>
                    <a:pt x="216" y="560"/>
                  </a:lnTo>
                  <a:lnTo>
                    <a:pt x="224" y="568"/>
                  </a:lnTo>
                  <a:lnTo>
                    <a:pt x="216" y="592"/>
                  </a:lnTo>
                  <a:lnTo>
                    <a:pt x="232" y="600"/>
                  </a:lnTo>
                  <a:lnTo>
                    <a:pt x="264" y="616"/>
                  </a:lnTo>
                  <a:lnTo>
                    <a:pt x="264" y="592"/>
                  </a:lnTo>
                  <a:lnTo>
                    <a:pt x="264" y="520"/>
                  </a:lnTo>
                  <a:lnTo>
                    <a:pt x="272" y="512"/>
                  </a:lnTo>
                  <a:lnTo>
                    <a:pt x="320" y="512"/>
                  </a:lnTo>
                  <a:lnTo>
                    <a:pt x="328" y="504"/>
                  </a:lnTo>
                  <a:lnTo>
                    <a:pt x="344" y="504"/>
                  </a:lnTo>
                  <a:lnTo>
                    <a:pt x="352" y="512"/>
                  </a:lnTo>
                  <a:lnTo>
                    <a:pt x="376" y="504"/>
                  </a:lnTo>
                  <a:lnTo>
                    <a:pt x="384" y="512"/>
                  </a:lnTo>
                  <a:lnTo>
                    <a:pt x="392" y="504"/>
                  </a:lnTo>
                  <a:lnTo>
                    <a:pt x="416" y="520"/>
                  </a:lnTo>
                  <a:lnTo>
                    <a:pt x="416" y="504"/>
                  </a:lnTo>
                  <a:lnTo>
                    <a:pt x="440" y="504"/>
                  </a:lnTo>
                  <a:lnTo>
                    <a:pt x="480" y="496"/>
                  </a:lnTo>
                  <a:lnTo>
                    <a:pt x="488" y="472"/>
                  </a:lnTo>
                  <a:lnTo>
                    <a:pt x="504" y="464"/>
                  </a:lnTo>
                  <a:lnTo>
                    <a:pt x="520" y="464"/>
                  </a:lnTo>
                </a:path>
              </a:pathLst>
            </a:custGeom>
            <a:solidFill>
              <a:srgbClr val="7F7F7F">
                <a:alpha val="39999"/>
              </a:srgbClr>
            </a:solidFill>
            <a:ln w="9525" cmpd="sng">
              <a:solidFill>
                <a:schemeClr val="bg1"/>
              </a:solidFill>
              <a:bevel/>
              <a:headEnd/>
              <a:tailEnd/>
            </a:ln>
          </p:spPr>
          <p:txBody>
            <a:bodyPr/>
            <a:lstStyle/>
            <a:p>
              <a:endParaRPr lang="zh-CN" altLang="zh-CN" sz="900">
                <a:solidFill>
                  <a:srgbClr val="000000"/>
                </a:solidFill>
                <a:latin typeface="方正兰亭黑_GBK" pitchFamily="2" charset="-122"/>
                <a:ea typeface="方正兰亭黑_GBK" pitchFamily="2" charset="-122"/>
                <a:sym typeface="方正兰亭黑_GBK" pitchFamily="2" charset="-122"/>
              </a:endParaRPr>
            </a:p>
          </p:txBody>
        </p:sp>
        <p:sp>
          <p:nvSpPr>
            <p:cNvPr id="49" name="Freeform 20"/>
            <p:cNvSpPr>
              <a:spLocks noChangeArrowheads="1"/>
            </p:cNvSpPr>
            <p:nvPr/>
          </p:nvSpPr>
          <p:spPr bwMode="auto">
            <a:xfrm>
              <a:off x="161137" y="1997820"/>
              <a:ext cx="2037330" cy="1340095"/>
            </a:xfrm>
            <a:custGeom>
              <a:avLst/>
              <a:gdLst>
                <a:gd name="T0" fmla="*/ 2979 w 1209"/>
                <a:gd name="T1" fmla="*/ 1217 h 785"/>
                <a:gd name="T2" fmla="*/ 2919 w 1209"/>
                <a:gd name="T3" fmla="*/ 1217 h 785"/>
                <a:gd name="T4" fmla="*/ 2919 w 1209"/>
                <a:gd name="T5" fmla="*/ 1311 h 785"/>
                <a:gd name="T6" fmla="*/ 2797 w 1209"/>
                <a:gd name="T7" fmla="*/ 1270 h 785"/>
                <a:gd name="T8" fmla="*/ 2736 w 1209"/>
                <a:gd name="T9" fmla="*/ 1257 h 785"/>
                <a:gd name="T10" fmla="*/ 2577 w 1209"/>
                <a:gd name="T11" fmla="*/ 1204 h 785"/>
                <a:gd name="T12" fmla="*/ 2618 w 1209"/>
                <a:gd name="T13" fmla="*/ 1161 h 785"/>
                <a:gd name="T14" fmla="*/ 2595 w 1209"/>
                <a:gd name="T15" fmla="*/ 1138 h 785"/>
                <a:gd name="T16" fmla="*/ 2517 w 1209"/>
                <a:gd name="T17" fmla="*/ 1110 h 785"/>
                <a:gd name="T18" fmla="*/ 2456 w 1209"/>
                <a:gd name="T19" fmla="*/ 1138 h 785"/>
                <a:gd name="T20" fmla="*/ 2334 w 1209"/>
                <a:gd name="T21" fmla="*/ 1084 h 785"/>
                <a:gd name="T22" fmla="*/ 2094 w 1209"/>
                <a:gd name="T23" fmla="*/ 1161 h 785"/>
                <a:gd name="T24" fmla="*/ 2034 w 1209"/>
                <a:gd name="T25" fmla="*/ 1204 h 785"/>
                <a:gd name="T26" fmla="*/ 1834 w 1209"/>
                <a:gd name="T27" fmla="*/ 1230 h 785"/>
                <a:gd name="T28" fmla="*/ 1650 w 1209"/>
                <a:gd name="T29" fmla="*/ 1190 h 785"/>
                <a:gd name="T30" fmla="*/ 1590 w 1209"/>
                <a:gd name="T31" fmla="*/ 1138 h 785"/>
                <a:gd name="T32" fmla="*/ 1468 w 1209"/>
                <a:gd name="T33" fmla="*/ 1177 h 785"/>
                <a:gd name="T34" fmla="*/ 1349 w 1209"/>
                <a:gd name="T35" fmla="*/ 1217 h 785"/>
                <a:gd name="T36" fmla="*/ 1147 w 1209"/>
                <a:gd name="T37" fmla="*/ 1124 h 785"/>
                <a:gd name="T38" fmla="*/ 1027 w 1209"/>
                <a:gd name="T39" fmla="*/ 1069 h 785"/>
                <a:gd name="T40" fmla="*/ 907 w 1209"/>
                <a:gd name="T41" fmla="*/ 1044 h 785"/>
                <a:gd name="T42" fmla="*/ 806 w 1209"/>
                <a:gd name="T43" fmla="*/ 990 h 785"/>
                <a:gd name="T44" fmla="*/ 684 w 1209"/>
                <a:gd name="T45" fmla="*/ 869 h 785"/>
                <a:gd name="T46" fmla="*/ 623 w 1209"/>
                <a:gd name="T47" fmla="*/ 854 h 785"/>
                <a:gd name="T48" fmla="*/ 523 w 1209"/>
                <a:gd name="T49" fmla="*/ 762 h 785"/>
                <a:gd name="T50" fmla="*/ 402 w 1209"/>
                <a:gd name="T51" fmla="*/ 643 h 785"/>
                <a:gd name="T52" fmla="*/ 301 w 1209"/>
                <a:gd name="T53" fmla="*/ 682 h 785"/>
                <a:gd name="T54" fmla="*/ 162 w 1209"/>
                <a:gd name="T55" fmla="*/ 549 h 785"/>
                <a:gd name="T56" fmla="*/ 79 w 1209"/>
                <a:gd name="T57" fmla="*/ 454 h 785"/>
                <a:gd name="T58" fmla="*/ 0 w 1209"/>
                <a:gd name="T59" fmla="*/ 429 h 785"/>
                <a:gd name="T60" fmla="*/ 41 w 1209"/>
                <a:gd name="T61" fmla="*/ 294 h 785"/>
                <a:gd name="T62" fmla="*/ 121 w 1209"/>
                <a:gd name="T63" fmla="*/ 321 h 785"/>
                <a:gd name="T64" fmla="*/ 200 w 1209"/>
                <a:gd name="T65" fmla="*/ 307 h 785"/>
                <a:gd name="T66" fmla="*/ 200 w 1209"/>
                <a:gd name="T67" fmla="*/ 214 h 785"/>
                <a:gd name="T68" fmla="*/ 141 w 1209"/>
                <a:gd name="T69" fmla="*/ 160 h 785"/>
                <a:gd name="T70" fmla="*/ 200 w 1209"/>
                <a:gd name="T71" fmla="*/ 80 h 785"/>
                <a:gd name="T72" fmla="*/ 384 w 1209"/>
                <a:gd name="T73" fmla="*/ 66 h 785"/>
                <a:gd name="T74" fmla="*/ 523 w 1209"/>
                <a:gd name="T75" fmla="*/ 13 h 785"/>
                <a:gd name="T76" fmla="*/ 723 w 1209"/>
                <a:gd name="T77" fmla="*/ 27 h 785"/>
                <a:gd name="T78" fmla="*/ 866 w 1209"/>
                <a:gd name="T79" fmla="*/ 93 h 785"/>
                <a:gd name="T80" fmla="*/ 1087 w 1209"/>
                <a:gd name="T81" fmla="*/ 93 h 785"/>
                <a:gd name="T82" fmla="*/ 1329 w 1209"/>
                <a:gd name="T83" fmla="*/ 66 h 785"/>
                <a:gd name="T84" fmla="*/ 1672 w 1209"/>
                <a:gd name="T85" fmla="*/ 93 h 785"/>
                <a:gd name="T86" fmla="*/ 1791 w 1209"/>
                <a:gd name="T87" fmla="*/ 122 h 785"/>
                <a:gd name="T88" fmla="*/ 1771 w 1209"/>
                <a:gd name="T89" fmla="*/ 160 h 785"/>
                <a:gd name="T90" fmla="*/ 1834 w 1209"/>
                <a:gd name="T91" fmla="*/ 227 h 785"/>
                <a:gd name="T92" fmla="*/ 1791 w 1209"/>
                <a:gd name="T93" fmla="*/ 307 h 785"/>
                <a:gd name="T94" fmla="*/ 1751 w 1209"/>
                <a:gd name="T95" fmla="*/ 416 h 785"/>
                <a:gd name="T96" fmla="*/ 1851 w 1209"/>
                <a:gd name="T97" fmla="*/ 535 h 785"/>
                <a:gd name="T98" fmla="*/ 2094 w 1209"/>
                <a:gd name="T99" fmla="*/ 615 h 785"/>
                <a:gd name="T100" fmla="*/ 2355 w 1209"/>
                <a:gd name="T101" fmla="*/ 695 h 785"/>
                <a:gd name="T102" fmla="*/ 2497 w 1209"/>
                <a:gd name="T103" fmla="*/ 708 h 785"/>
                <a:gd name="T104" fmla="*/ 2535 w 1209"/>
                <a:gd name="T105" fmla="*/ 804 h 785"/>
                <a:gd name="T106" fmla="*/ 2618 w 1209"/>
                <a:gd name="T107" fmla="*/ 830 h 785"/>
                <a:gd name="T108" fmla="*/ 2655 w 1209"/>
                <a:gd name="T109" fmla="*/ 790 h 785"/>
                <a:gd name="T110" fmla="*/ 2718 w 1209"/>
                <a:gd name="T111" fmla="*/ 804 h 785"/>
                <a:gd name="T112" fmla="*/ 2756 w 1209"/>
                <a:gd name="T113" fmla="*/ 776 h 785"/>
                <a:gd name="T114" fmla="*/ 2857 w 1209"/>
                <a:gd name="T115" fmla="*/ 737 h 785"/>
                <a:gd name="T116" fmla="*/ 2960 w 1209"/>
                <a:gd name="T117" fmla="*/ 762 h 785"/>
                <a:gd name="T118" fmla="*/ 3039 w 1209"/>
                <a:gd name="T119" fmla="*/ 895 h 785"/>
                <a:gd name="T120" fmla="*/ 3039 w 1209"/>
                <a:gd name="T121" fmla="*/ 963 h 785"/>
                <a:gd name="T122" fmla="*/ 3019 w 1209"/>
                <a:gd name="T123" fmla="*/ 1190 h 78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09"/>
                <a:gd name="T187" fmla="*/ 0 h 785"/>
                <a:gd name="T188" fmla="*/ 1209 w 1209"/>
                <a:gd name="T189" fmla="*/ 785 h 78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09" h="785">
                  <a:moveTo>
                    <a:pt x="1200" y="712"/>
                  </a:moveTo>
                  <a:lnTo>
                    <a:pt x="1184" y="728"/>
                  </a:lnTo>
                  <a:lnTo>
                    <a:pt x="1176" y="712"/>
                  </a:lnTo>
                  <a:lnTo>
                    <a:pt x="1160" y="728"/>
                  </a:lnTo>
                  <a:lnTo>
                    <a:pt x="1168" y="776"/>
                  </a:lnTo>
                  <a:lnTo>
                    <a:pt x="1160" y="784"/>
                  </a:lnTo>
                  <a:lnTo>
                    <a:pt x="1136" y="776"/>
                  </a:lnTo>
                  <a:lnTo>
                    <a:pt x="1112" y="760"/>
                  </a:lnTo>
                  <a:lnTo>
                    <a:pt x="1112" y="744"/>
                  </a:lnTo>
                  <a:lnTo>
                    <a:pt x="1088" y="752"/>
                  </a:lnTo>
                  <a:lnTo>
                    <a:pt x="1024" y="728"/>
                  </a:lnTo>
                  <a:lnTo>
                    <a:pt x="1024" y="720"/>
                  </a:lnTo>
                  <a:lnTo>
                    <a:pt x="1040" y="712"/>
                  </a:lnTo>
                  <a:lnTo>
                    <a:pt x="1040" y="696"/>
                  </a:lnTo>
                  <a:lnTo>
                    <a:pt x="1024" y="688"/>
                  </a:lnTo>
                  <a:lnTo>
                    <a:pt x="1032" y="680"/>
                  </a:lnTo>
                  <a:lnTo>
                    <a:pt x="1016" y="656"/>
                  </a:lnTo>
                  <a:lnTo>
                    <a:pt x="1000" y="664"/>
                  </a:lnTo>
                  <a:lnTo>
                    <a:pt x="984" y="672"/>
                  </a:lnTo>
                  <a:lnTo>
                    <a:pt x="976" y="680"/>
                  </a:lnTo>
                  <a:lnTo>
                    <a:pt x="960" y="680"/>
                  </a:lnTo>
                  <a:lnTo>
                    <a:pt x="928" y="648"/>
                  </a:lnTo>
                  <a:lnTo>
                    <a:pt x="864" y="696"/>
                  </a:lnTo>
                  <a:lnTo>
                    <a:pt x="832" y="696"/>
                  </a:lnTo>
                  <a:lnTo>
                    <a:pt x="824" y="720"/>
                  </a:lnTo>
                  <a:lnTo>
                    <a:pt x="808" y="720"/>
                  </a:lnTo>
                  <a:lnTo>
                    <a:pt x="760" y="744"/>
                  </a:lnTo>
                  <a:lnTo>
                    <a:pt x="728" y="736"/>
                  </a:lnTo>
                  <a:lnTo>
                    <a:pt x="712" y="712"/>
                  </a:lnTo>
                  <a:lnTo>
                    <a:pt x="656" y="712"/>
                  </a:lnTo>
                  <a:lnTo>
                    <a:pt x="664" y="688"/>
                  </a:lnTo>
                  <a:lnTo>
                    <a:pt x="632" y="680"/>
                  </a:lnTo>
                  <a:lnTo>
                    <a:pt x="600" y="680"/>
                  </a:lnTo>
                  <a:lnTo>
                    <a:pt x="584" y="704"/>
                  </a:lnTo>
                  <a:lnTo>
                    <a:pt x="552" y="728"/>
                  </a:lnTo>
                  <a:lnTo>
                    <a:pt x="536" y="728"/>
                  </a:lnTo>
                  <a:lnTo>
                    <a:pt x="544" y="680"/>
                  </a:lnTo>
                  <a:lnTo>
                    <a:pt x="456" y="672"/>
                  </a:lnTo>
                  <a:lnTo>
                    <a:pt x="424" y="640"/>
                  </a:lnTo>
                  <a:lnTo>
                    <a:pt x="408" y="640"/>
                  </a:lnTo>
                  <a:lnTo>
                    <a:pt x="392" y="648"/>
                  </a:lnTo>
                  <a:lnTo>
                    <a:pt x="360" y="624"/>
                  </a:lnTo>
                  <a:lnTo>
                    <a:pt x="336" y="600"/>
                  </a:lnTo>
                  <a:lnTo>
                    <a:pt x="320" y="592"/>
                  </a:lnTo>
                  <a:lnTo>
                    <a:pt x="280" y="544"/>
                  </a:lnTo>
                  <a:lnTo>
                    <a:pt x="272" y="520"/>
                  </a:lnTo>
                  <a:lnTo>
                    <a:pt x="264" y="512"/>
                  </a:lnTo>
                  <a:lnTo>
                    <a:pt x="248" y="512"/>
                  </a:lnTo>
                  <a:lnTo>
                    <a:pt x="224" y="464"/>
                  </a:lnTo>
                  <a:lnTo>
                    <a:pt x="208" y="456"/>
                  </a:lnTo>
                  <a:lnTo>
                    <a:pt x="192" y="424"/>
                  </a:lnTo>
                  <a:lnTo>
                    <a:pt x="160" y="384"/>
                  </a:lnTo>
                  <a:lnTo>
                    <a:pt x="144" y="384"/>
                  </a:lnTo>
                  <a:lnTo>
                    <a:pt x="120" y="408"/>
                  </a:lnTo>
                  <a:lnTo>
                    <a:pt x="96" y="376"/>
                  </a:lnTo>
                  <a:lnTo>
                    <a:pt x="64" y="328"/>
                  </a:lnTo>
                  <a:lnTo>
                    <a:pt x="40" y="304"/>
                  </a:lnTo>
                  <a:lnTo>
                    <a:pt x="32" y="272"/>
                  </a:lnTo>
                  <a:lnTo>
                    <a:pt x="8" y="280"/>
                  </a:lnTo>
                  <a:lnTo>
                    <a:pt x="0" y="256"/>
                  </a:lnTo>
                  <a:lnTo>
                    <a:pt x="8" y="248"/>
                  </a:lnTo>
                  <a:lnTo>
                    <a:pt x="16" y="176"/>
                  </a:lnTo>
                  <a:lnTo>
                    <a:pt x="32" y="168"/>
                  </a:lnTo>
                  <a:lnTo>
                    <a:pt x="48" y="192"/>
                  </a:lnTo>
                  <a:lnTo>
                    <a:pt x="64" y="184"/>
                  </a:lnTo>
                  <a:lnTo>
                    <a:pt x="80" y="184"/>
                  </a:lnTo>
                  <a:lnTo>
                    <a:pt x="72" y="144"/>
                  </a:lnTo>
                  <a:lnTo>
                    <a:pt x="80" y="128"/>
                  </a:lnTo>
                  <a:lnTo>
                    <a:pt x="56" y="120"/>
                  </a:lnTo>
                  <a:lnTo>
                    <a:pt x="56" y="96"/>
                  </a:lnTo>
                  <a:lnTo>
                    <a:pt x="64" y="56"/>
                  </a:lnTo>
                  <a:lnTo>
                    <a:pt x="80" y="48"/>
                  </a:lnTo>
                  <a:lnTo>
                    <a:pt x="120" y="56"/>
                  </a:lnTo>
                  <a:lnTo>
                    <a:pt x="152" y="40"/>
                  </a:lnTo>
                  <a:lnTo>
                    <a:pt x="176" y="0"/>
                  </a:lnTo>
                  <a:lnTo>
                    <a:pt x="208" y="8"/>
                  </a:lnTo>
                  <a:lnTo>
                    <a:pt x="272" y="32"/>
                  </a:lnTo>
                  <a:lnTo>
                    <a:pt x="288" y="16"/>
                  </a:lnTo>
                  <a:lnTo>
                    <a:pt x="336" y="24"/>
                  </a:lnTo>
                  <a:lnTo>
                    <a:pt x="344" y="56"/>
                  </a:lnTo>
                  <a:lnTo>
                    <a:pt x="408" y="72"/>
                  </a:lnTo>
                  <a:lnTo>
                    <a:pt x="432" y="56"/>
                  </a:lnTo>
                  <a:lnTo>
                    <a:pt x="504" y="56"/>
                  </a:lnTo>
                  <a:lnTo>
                    <a:pt x="528" y="40"/>
                  </a:lnTo>
                  <a:lnTo>
                    <a:pt x="640" y="32"/>
                  </a:lnTo>
                  <a:lnTo>
                    <a:pt x="664" y="56"/>
                  </a:lnTo>
                  <a:lnTo>
                    <a:pt x="696" y="64"/>
                  </a:lnTo>
                  <a:lnTo>
                    <a:pt x="712" y="72"/>
                  </a:lnTo>
                  <a:lnTo>
                    <a:pt x="720" y="88"/>
                  </a:lnTo>
                  <a:lnTo>
                    <a:pt x="704" y="96"/>
                  </a:lnTo>
                  <a:lnTo>
                    <a:pt x="728" y="104"/>
                  </a:lnTo>
                  <a:lnTo>
                    <a:pt x="728" y="136"/>
                  </a:lnTo>
                  <a:lnTo>
                    <a:pt x="704" y="168"/>
                  </a:lnTo>
                  <a:lnTo>
                    <a:pt x="712" y="184"/>
                  </a:lnTo>
                  <a:lnTo>
                    <a:pt x="704" y="232"/>
                  </a:lnTo>
                  <a:lnTo>
                    <a:pt x="696" y="248"/>
                  </a:lnTo>
                  <a:lnTo>
                    <a:pt x="712" y="296"/>
                  </a:lnTo>
                  <a:lnTo>
                    <a:pt x="736" y="320"/>
                  </a:lnTo>
                  <a:lnTo>
                    <a:pt x="784" y="320"/>
                  </a:lnTo>
                  <a:lnTo>
                    <a:pt x="832" y="368"/>
                  </a:lnTo>
                  <a:lnTo>
                    <a:pt x="864" y="376"/>
                  </a:lnTo>
                  <a:lnTo>
                    <a:pt x="936" y="416"/>
                  </a:lnTo>
                  <a:lnTo>
                    <a:pt x="968" y="400"/>
                  </a:lnTo>
                  <a:lnTo>
                    <a:pt x="992" y="424"/>
                  </a:lnTo>
                  <a:lnTo>
                    <a:pt x="1016" y="448"/>
                  </a:lnTo>
                  <a:lnTo>
                    <a:pt x="1008" y="480"/>
                  </a:lnTo>
                  <a:lnTo>
                    <a:pt x="1040" y="480"/>
                  </a:lnTo>
                  <a:lnTo>
                    <a:pt x="1040" y="496"/>
                  </a:lnTo>
                  <a:lnTo>
                    <a:pt x="1064" y="496"/>
                  </a:lnTo>
                  <a:lnTo>
                    <a:pt x="1056" y="472"/>
                  </a:lnTo>
                  <a:lnTo>
                    <a:pt x="1072" y="472"/>
                  </a:lnTo>
                  <a:lnTo>
                    <a:pt x="1080" y="480"/>
                  </a:lnTo>
                  <a:lnTo>
                    <a:pt x="1096" y="480"/>
                  </a:lnTo>
                  <a:lnTo>
                    <a:pt x="1096" y="464"/>
                  </a:lnTo>
                  <a:lnTo>
                    <a:pt x="1120" y="464"/>
                  </a:lnTo>
                  <a:lnTo>
                    <a:pt x="1136" y="440"/>
                  </a:lnTo>
                  <a:lnTo>
                    <a:pt x="1152" y="432"/>
                  </a:lnTo>
                  <a:lnTo>
                    <a:pt x="1176" y="456"/>
                  </a:lnTo>
                  <a:lnTo>
                    <a:pt x="1176" y="480"/>
                  </a:lnTo>
                  <a:lnTo>
                    <a:pt x="1208" y="536"/>
                  </a:lnTo>
                  <a:lnTo>
                    <a:pt x="1192" y="544"/>
                  </a:lnTo>
                  <a:lnTo>
                    <a:pt x="1208" y="576"/>
                  </a:lnTo>
                  <a:lnTo>
                    <a:pt x="1208" y="608"/>
                  </a:lnTo>
                  <a:lnTo>
                    <a:pt x="1200" y="712"/>
                  </a:lnTo>
                </a:path>
              </a:pathLst>
            </a:custGeom>
            <a:solidFill>
              <a:srgbClr val="7F7F7F">
                <a:alpha val="39999"/>
              </a:srgbClr>
            </a:solidFill>
            <a:ln w="9525" cmpd="sng">
              <a:solidFill>
                <a:schemeClr val="bg1"/>
              </a:solidFill>
              <a:bevel/>
              <a:headEnd/>
              <a:tailEnd/>
            </a:ln>
          </p:spPr>
          <p:txBody>
            <a:bodyPr/>
            <a:lstStyle/>
            <a:p>
              <a:endParaRPr lang="zh-CN" altLang="zh-CN" sz="900">
                <a:solidFill>
                  <a:srgbClr val="000000"/>
                </a:solidFill>
                <a:latin typeface="方正兰亭黑_GBK" pitchFamily="2" charset="-122"/>
                <a:ea typeface="方正兰亭黑_GBK" pitchFamily="2" charset="-122"/>
                <a:sym typeface="方正兰亭黑_GBK" pitchFamily="2" charset="-122"/>
              </a:endParaRPr>
            </a:p>
          </p:txBody>
        </p:sp>
        <p:sp>
          <p:nvSpPr>
            <p:cNvPr id="50" name="Freeform 21"/>
            <p:cNvSpPr>
              <a:spLocks noChangeArrowheads="1"/>
            </p:cNvSpPr>
            <p:nvPr/>
          </p:nvSpPr>
          <p:spPr bwMode="auto">
            <a:xfrm>
              <a:off x="2075162" y="2546180"/>
              <a:ext cx="1279286" cy="1079778"/>
            </a:xfrm>
            <a:custGeom>
              <a:avLst/>
              <a:gdLst>
                <a:gd name="T0" fmla="*/ 1730 w 761"/>
                <a:gd name="T1" fmla="*/ 812 h 633"/>
                <a:gd name="T2" fmla="*/ 1670 w 761"/>
                <a:gd name="T3" fmla="*/ 838 h 633"/>
                <a:gd name="T4" fmla="*/ 1630 w 761"/>
                <a:gd name="T5" fmla="*/ 812 h 633"/>
                <a:gd name="T6" fmla="*/ 1512 w 761"/>
                <a:gd name="T7" fmla="*/ 719 h 633"/>
                <a:gd name="T8" fmla="*/ 1453 w 761"/>
                <a:gd name="T9" fmla="*/ 707 h 633"/>
                <a:gd name="T10" fmla="*/ 1371 w 761"/>
                <a:gd name="T11" fmla="*/ 732 h 633"/>
                <a:gd name="T12" fmla="*/ 1332 w 761"/>
                <a:gd name="T13" fmla="*/ 786 h 633"/>
                <a:gd name="T14" fmla="*/ 1273 w 761"/>
                <a:gd name="T15" fmla="*/ 773 h 633"/>
                <a:gd name="T16" fmla="*/ 1173 w 761"/>
                <a:gd name="T17" fmla="*/ 786 h 633"/>
                <a:gd name="T18" fmla="*/ 1254 w 761"/>
                <a:gd name="T19" fmla="*/ 825 h 633"/>
                <a:gd name="T20" fmla="*/ 1133 w 761"/>
                <a:gd name="T21" fmla="*/ 880 h 633"/>
                <a:gd name="T22" fmla="*/ 1035 w 761"/>
                <a:gd name="T23" fmla="*/ 867 h 633"/>
                <a:gd name="T24" fmla="*/ 974 w 761"/>
                <a:gd name="T25" fmla="*/ 759 h 633"/>
                <a:gd name="T26" fmla="*/ 894 w 761"/>
                <a:gd name="T27" fmla="*/ 812 h 633"/>
                <a:gd name="T28" fmla="*/ 834 w 761"/>
                <a:gd name="T29" fmla="*/ 838 h 633"/>
                <a:gd name="T30" fmla="*/ 735 w 761"/>
                <a:gd name="T31" fmla="*/ 894 h 633"/>
                <a:gd name="T32" fmla="*/ 675 w 761"/>
                <a:gd name="T33" fmla="*/ 1052 h 633"/>
                <a:gd name="T34" fmla="*/ 619 w 761"/>
                <a:gd name="T35" fmla="*/ 1052 h 633"/>
                <a:gd name="T36" fmla="*/ 537 w 761"/>
                <a:gd name="T37" fmla="*/ 1039 h 633"/>
                <a:gd name="T38" fmla="*/ 498 w 761"/>
                <a:gd name="T39" fmla="*/ 960 h 633"/>
                <a:gd name="T40" fmla="*/ 360 w 761"/>
                <a:gd name="T41" fmla="*/ 825 h 633"/>
                <a:gd name="T42" fmla="*/ 319 w 761"/>
                <a:gd name="T43" fmla="*/ 800 h 633"/>
                <a:gd name="T44" fmla="*/ 259 w 761"/>
                <a:gd name="T45" fmla="*/ 707 h 633"/>
                <a:gd name="T46" fmla="*/ 199 w 761"/>
                <a:gd name="T47" fmla="*/ 773 h 633"/>
                <a:gd name="T48" fmla="*/ 179 w 761"/>
                <a:gd name="T49" fmla="*/ 414 h 633"/>
                <a:gd name="T50" fmla="*/ 179 w 761"/>
                <a:gd name="T51" fmla="*/ 359 h 633"/>
                <a:gd name="T52" fmla="*/ 101 w 761"/>
                <a:gd name="T53" fmla="*/ 227 h 633"/>
                <a:gd name="T54" fmla="*/ 0 w 761"/>
                <a:gd name="T55" fmla="*/ 173 h 633"/>
                <a:gd name="T56" fmla="*/ 20 w 761"/>
                <a:gd name="T57" fmla="*/ 106 h 633"/>
                <a:gd name="T58" fmla="*/ 41 w 761"/>
                <a:gd name="T59" fmla="*/ 53 h 633"/>
                <a:gd name="T60" fmla="*/ 79 w 761"/>
                <a:gd name="T61" fmla="*/ 0 h 633"/>
                <a:gd name="T62" fmla="*/ 158 w 761"/>
                <a:gd name="T63" fmla="*/ 27 h 633"/>
                <a:gd name="T64" fmla="*/ 218 w 761"/>
                <a:gd name="T65" fmla="*/ 135 h 633"/>
                <a:gd name="T66" fmla="*/ 319 w 761"/>
                <a:gd name="T67" fmla="*/ 200 h 633"/>
                <a:gd name="T68" fmla="*/ 377 w 761"/>
                <a:gd name="T69" fmla="*/ 173 h 633"/>
                <a:gd name="T70" fmla="*/ 438 w 761"/>
                <a:gd name="T71" fmla="*/ 214 h 633"/>
                <a:gd name="T72" fmla="*/ 558 w 761"/>
                <a:gd name="T73" fmla="*/ 159 h 633"/>
                <a:gd name="T74" fmla="*/ 716 w 761"/>
                <a:gd name="T75" fmla="*/ 159 h 633"/>
                <a:gd name="T76" fmla="*/ 735 w 761"/>
                <a:gd name="T77" fmla="*/ 66 h 633"/>
                <a:gd name="T78" fmla="*/ 795 w 761"/>
                <a:gd name="T79" fmla="*/ 53 h 633"/>
                <a:gd name="T80" fmla="*/ 855 w 761"/>
                <a:gd name="T81" fmla="*/ 80 h 633"/>
                <a:gd name="T82" fmla="*/ 995 w 761"/>
                <a:gd name="T83" fmla="*/ 122 h 633"/>
                <a:gd name="T84" fmla="*/ 1035 w 761"/>
                <a:gd name="T85" fmla="*/ 227 h 633"/>
                <a:gd name="T86" fmla="*/ 1173 w 761"/>
                <a:gd name="T87" fmla="*/ 266 h 633"/>
                <a:gd name="T88" fmla="*/ 1273 w 761"/>
                <a:gd name="T89" fmla="*/ 227 h 633"/>
                <a:gd name="T90" fmla="*/ 1371 w 761"/>
                <a:gd name="T91" fmla="*/ 239 h 633"/>
                <a:gd name="T92" fmla="*/ 1554 w 761"/>
                <a:gd name="T93" fmla="*/ 307 h 633"/>
                <a:gd name="T94" fmla="*/ 1752 w 761"/>
                <a:gd name="T95" fmla="*/ 374 h 633"/>
                <a:gd name="T96" fmla="*/ 1890 w 761"/>
                <a:gd name="T97" fmla="*/ 427 h 633"/>
                <a:gd name="T98" fmla="*/ 1850 w 761"/>
                <a:gd name="T99" fmla="*/ 493 h 633"/>
                <a:gd name="T100" fmla="*/ 1651 w 761"/>
                <a:gd name="T101" fmla="*/ 520 h 633"/>
                <a:gd name="T102" fmla="*/ 1609 w 761"/>
                <a:gd name="T103" fmla="*/ 559 h 633"/>
                <a:gd name="T104" fmla="*/ 1630 w 761"/>
                <a:gd name="T105" fmla="*/ 600 h 633"/>
                <a:gd name="T106" fmla="*/ 1630 w 761"/>
                <a:gd name="T107" fmla="*/ 627 h 633"/>
                <a:gd name="T108" fmla="*/ 1752 w 761"/>
                <a:gd name="T109" fmla="*/ 759 h 6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61"/>
                <a:gd name="T166" fmla="*/ 0 h 633"/>
                <a:gd name="T167" fmla="*/ 761 w 761"/>
                <a:gd name="T168" fmla="*/ 633 h 63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61" h="633">
                  <a:moveTo>
                    <a:pt x="696" y="480"/>
                  </a:moveTo>
                  <a:lnTo>
                    <a:pt x="696" y="488"/>
                  </a:lnTo>
                  <a:lnTo>
                    <a:pt x="688" y="504"/>
                  </a:lnTo>
                  <a:lnTo>
                    <a:pt x="672" y="504"/>
                  </a:lnTo>
                  <a:lnTo>
                    <a:pt x="664" y="488"/>
                  </a:lnTo>
                  <a:lnTo>
                    <a:pt x="656" y="488"/>
                  </a:lnTo>
                  <a:lnTo>
                    <a:pt x="632" y="432"/>
                  </a:lnTo>
                  <a:lnTo>
                    <a:pt x="608" y="432"/>
                  </a:lnTo>
                  <a:lnTo>
                    <a:pt x="592" y="416"/>
                  </a:lnTo>
                  <a:lnTo>
                    <a:pt x="584" y="424"/>
                  </a:lnTo>
                  <a:lnTo>
                    <a:pt x="576" y="456"/>
                  </a:lnTo>
                  <a:lnTo>
                    <a:pt x="552" y="440"/>
                  </a:lnTo>
                  <a:lnTo>
                    <a:pt x="552" y="464"/>
                  </a:lnTo>
                  <a:lnTo>
                    <a:pt x="536" y="472"/>
                  </a:lnTo>
                  <a:lnTo>
                    <a:pt x="528" y="464"/>
                  </a:lnTo>
                  <a:lnTo>
                    <a:pt x="512" y="464"/>
                  </a:lnTo>
                  <a:lnTo>
                    <a:pt x="488" y="456"/>
                  </a:lnTo>
                  <a:lnTo>
                    <a:pt x="472" y="472"/>
                  </a:lnTo>
                  <a:lnTo>
                    <a:pt x="480" y="496"/>
                  </a:lnTo>
                  <a:lnTo>
                    <a:pt x="504" y="496"/>
                  </a:lnTo>
                  <a:lnTo>
                    <a:pt x="512" y="528"/>
                  </a:lnTo>
                  <a:lnTo>
                    <a:pt x="456" y="528"/>
                  </a:lnTo>
                  <a:lnTo>
                    <a:pt x="440" y="504"/>
                  </a:lnTo>
                  <a:lnTo>
                    <a:pt x="416" y="520"/>
                  </a:lnTo>
                  <a:lnTo>
                    <a:pt x="392" y="504"/>
                  </a:lnTo>
                  <a:lnTo>
                    <a:pt x="392" y="456"/>
                  </a:lnTo>
                  <a:lnTo>
                    <a:pt x="360" y="456"/>
                  </a:lnTo>
                  <a:lnTo>
                    <a:pt x="360" y="488"/>
                  </a:lnTo>
                  <a:lnTo>
                    <a:pt x="336" y="496"/>
                  </a:lnTo>
                  <a:lnTo>
                    <a:pt x="336" y="504"/>
                  </a:lnTo>
                  <a:lnTo>
                    <a:pt x="312" y="536"/>
                  </a:lnTo>
                  <a:lnTo>
                    <a:pt x="296" y="536"/>
                  </a:lnTo>
                  <a:lnTo>
                    <a:pt x="296" y="632"/>
                  </a:lnTo>
                  <a:lnTo>
                    <a:pt x="272" y="632"/>
                  </a:lnTo>
                  <a:lnTo>
                    <a:pt x="264" y="616"/>
                  </a:lnTo>
                  <a:lnTo>
                    <a:pt x="248" y="632"/>
                  </a:lnTo>
                  <a:lnTo>
                    <a:pt x="216" y="632"/>
                  </a:lnTo>
                  <a:lnTo>
                    <a:pt x="216" y="624"/>
                  </a:lnTo>
                  <a:lnTo>
                    <a:pt x="200" y="616"/>
                  </a:lnTo>
                  <a:lnTo>
                    <a:pt x="200" y="576"/>
                  </a:lnTo>
                  <a:lnTo>
                    <a:pt x="160" y="496"/>
                  </a:lnTo>
                  <a:lnTo>
                    <a:pt x="144" y="496"/>
                  </a:lnTo>
                  <a:lnTo>
                    <a:pt x="144" y="504"/>
                  </a:lnTo>
                  <a:lnTo>
                    <a:pt x="128" y="480"/>
                  </a:lnTo>
                  <a:lnTo>
                    <a:pt x="136" y="472"/>
                  </a:lnTo>
                  <a:lnTo>
                    <a:pt x="104" y="424"/>
                  </a:lnTo>
                  <a:lnTo>
                    <a:pt x="88" y="432"/>
                  </a:lnTo>
                  <a:lnTo>
                    <a:pt x="80" y="464"/>
                  </a:lnTo>
                  <a:lnTo>
                    <a:pt x="64" y="472"/>
                  </a:lnTo>
                  <a:lnTo>
                    <a:pt x="72" y="248"/>
                  </a:lnTo>
                  <a:lnTo>
                    <a:pt x="56" y="224"/>
                  </a:lnTo>
                  <a:lnTo>
                    <a:pt x="72" y="216"/>
                  </a:lnTo>
                  <a:lnTo>
                    <a:pt x="40" y="160"/>
                  </a:lnTo>
                  <a:lnTo>
                    <a:pt x="40" y="136"/>
                  </a:lnTo>
                  <a:lnTo>
                    <a:pt x="16" y="112"/>
                  </a:lnTo>
                  <a:lnTo>
                    <a:pt x="0" y="104"/>
                  </a:lnTo>
                  <a:lnTo>
                    <a:pt x="0" y="96"/>
                  </a:lnTo>
                  <a:lnTo>
                    <a:pt x="8" y="64"/>
                  </a:lnTo>
                  <a:lnTo>
                    <a:pt x="24" y="48"/>
                  </a:lnTo>
                  <a:lnTo>
                    <a:pt x="16" y="32"/>
                  </a:lnTo>
                  <a:lnTo>
                    <a:pt x="16" y="0"/>
                  </a:lnTo>
                  <a:lnTo>
                    <a:pt x="32" y="0"/>
                  </a:lnTo>
                  <a:lnTo>
                    <a:pt x="40" y="16"/>
                  </a:lnTo>
                  <a:lnTo>
                    <a:pt x="64" y="16"/>
                  </a:lnTo>
                  <a:lnTo>
                    <a:pt x="88" y="40"/>
                  </a:lnTo>
                  <a:lnTo>
                    <a:pt x="88" y="80"/>
                  </a:lnTo>
                  <a:lnTo>
                    <a:pt x="104" y="80"/>
                  </a:lnTo>
                  <a:lnTo>
                    <a:pt x="128" y="120"/>
                  </a:lnTo>
                  <a:lnTo>
                    <a:pt x="152" y="112"/>
                  </a:lnTo>
                  <a:lnTo>
                    <a:pt x="152" y="104"/>
                  </a:lnTo>
                  <a:lnTo>
                    <a:pt x="160" y="112"/>
                  </a:lnTo>
                  <a:lnTo>
                    <a:pt x="176" y="128"/>
                  </a:lnTo>
                  <a:lnTo>
                    <a:pt x="216" y="128"/>
                  </a:lnTo>
                  <a:lnTo>
                    <a:pt x="224" y="96"/>
                  </a:lnTo>
                  <a:lnTo>
                    <a:pt x="256" y="88"/>
                  </a:lnTo>
                  <a:lnTo>
                    <a:pt x="288" y="96"/>
                  </a:lnTo>
                  <a:lnTo>
                    <a:pt x="304" y="72"/>
                  </a:lnTo>
                  <a:lnTo>
                    <a:pt x="296" y="40"/>
                  </a:lnTo>
                  <a:lnTo>
                    <a:pt x="296" y="32"/>
                  </a:lnTo>
                  <a:lnTo>
                    <a:pt x="320" y="32"/>
                  </a:lnTo>
                  <a:lnTo>
                    <a:pt x="336" y="24"/>
                  </a:lnTo>
                  <a:lnTo>
                    <a:pt x="344" y="48"/>
                  </a:lnTo>
                  <a:lnTo>
                    <a:pt x="384" y="72"/>
                  </a:lnTo>
                  <a:lnTo>
                    <a:pt x="400" y="72"/>
                  </a:lnTo>
                  <a:lnTo>
                    <a:pt x="400" y="88"/>
                  </a:lnTo>
                  <a:lnTo>
                    <a:pt x="416" y="136"/>
                  </a:lnTo>
                  <a:lnTo>
                    <a:pt x="432" y="152"/>
                  </a:lnTo>
                  <a:lnTo>
                    <a:pt x="472" y="160"/>
                  </a:lnTo>
                  <a:lnTo>
                    <a:pt x="496" y="128"/>
                  </a:lnTo>
                  <a:lnTo>
                    <a:pt x="512" y="136"/>
                  </a:lnTo>
                  <a:lnTo>
                    <a:pt x="520" y="152"/>
                  </a:lnTo>
                  <a:lnTo>
                    <a:pt x="552" y="144"/>
                  </a:lnTo>
                  <a:lnTo>
                    <a:pt x="592" y="176"/>
                  </a:lnTo>
                  <a:lnTo>
                    <a:pt x="624" y="184"/>
                  </a:lnTo>
                  <a:lnTo>
                    <a:pt x="656" y="192"/>
                  </a:lnTo>
                  <a:lnTo>
                    <a:pt x="704" y="224"/>
                  </a:lnTo>
                  <a:lnTo>
                    <a:pt x="728" y="232"/>
                  </a:lnTo>
                  <a:lnTo>
                    <a:pt x="760" y="256"/>
                  </a:lnTo>
                  <a:lnTo>
                    <a:pt x="760" y="296"/>
                  </a:lnTo>
                  <a:lnTo>
                    <a:pt x="744" y="296"/>
                  </a:lnTo>
                  <a:lnTo>
                    <a:pt x="712" y="312"/>
                  </a:lnTo>
                  <a:lnTo>
                    <a:pt x="664" y="312"/>
                  </a:lnTo>
                  <a:lnTo>
                    <a:pt x="648" y="328"/>
                  </a:lnTo>
                  <a:lnTo>
                    <a:pt x="648" y="336"/>
                  </a:lnTo>
                  <a:lnTo>
                    <a:pt x="656" y="352"/>
                  </a:lnTo>
                  <a:lnTo>
                    <a:pt x="656" y="360"/>
                  </a:lnTo>
                  <a:lnTo>
                    <a:pt x="648" y="376"/>
                  </a:lnTo>
                  <a:lnTo>
                    <a:pt x="656" y="376"/>
                  </a:lnTo>
                  <a:lnTo>
                    <a:pt x="696" y="424"/>
                  </a:lnTo>
                  <a:lnTo>
                    <a:pt x="704" y="456"/>
                  </a:lnTo>
                  <a:lnTo>
                    <a:pt x="696" y="480"/>
                  </a:lnTo>
                </a:path>
              </a:pathLst>
            </a:custGeom>
            <a:solidFill>
              <a:srgbClr val="7F7F7F">
                <a:alpha val="39999"/>
              </a:srgbClr>
            </a:solidFill>
            <a:ln w="9525" cmpd="sng">
              <a:solidFill>
                <a:schemeClr val="bg1"/>
              </a:solidFill>
              <a:bevel/>
              <a:headEnd/>
              <a:tailEnd/>
            </a:ln>
          </p:spPr>
          <p:txBody>
            <a:bodyPr/>
            <a:lstStyle/>
            <a:p>
              <a:endParaRPr lang="zh-CN" altLang="zh-CN" sz="900">
                <a:solidFill>
                  <a:srgbClr val="000000"/>
                </a:solidFill>
                <a:latin typeface="方正兰亭黑_GBK" pitchFamily="2" charset="-122"/>
                <a:ea typeface="方正兰亭黑_GBK" pitchFamily="2" charset="-122"/>
                <a:sym typeface="方正兰亭黑_GBK" pitchFamily="2" charset="-122"/>
              </a:endParaRPr>
            </a:p>
          </p:txBody>
        </p:sp>
        <p:sp>
          <p:nvSpPr>
            <p:cNvPr id="51" name="Freeform 22"/>
            <p:cNvSpPr>
              <a:spLocks noChangeArrowheads="1"/>
            </p:cNvSpPr>
            <p:nvPr/>
          </p:nvSpPr>
          <p:spPr bwMode="auto">
            <a:xfrm>
              <a:off x="1333933" y="1794495"/>
              <a:ext cx="1321322" cy="1053592"/>
            </a:xfrm>
            <a:custGeom>
              <a:avLst/>
              <a:gdLst>
                <a:gd name="T0" fmla="*/ 1679 w 785"/>
                <a:gd name="T1" fmla="*/ 898 h 617"/>
                <a:gd name="T2" fmla="*/ 1541 w 785"/>
                <a:gd name="T3" fmla="*/ 951 h 617"/>
                <a:gd name="T4" fmla="*/ 1481 w 785"/>
                <a:gd name="T5" fmla="*/ 910 h 617"/>
                <a:gd name="T6" fmla="*/ 1420 w 785"/>
                <a:gd name="T7" fmla="*/ 938 h 617"/>
                <a:gd name="T8" fmla="*/ 1320 w 785"/>
                <a:gd name="T9" fmla="*/ 870 h 617"/>
                <a:gd name="T10" fmla="*/ 1260 w 785"/>
                <a:gd name="T11" fmla="*/ 765 h 617"/>
                <a:gd name="T12" fmla="*/ 1181 w 785"/>
                <a:gd name="T13" fmla="*/ 737 h 617"/>
                <a:gd name="T14" fmla="*/ 1140 w 785"/>
                <a:gd name="T15" fmla="*/ 765 h 617"/>
                <a:gd name="T16" fmla="*/ 1160 w 785"/>
                <a:gd name="T17" fmla="*/ 804 h 617"/>
                <a:gd name="T18" fmla="*/ 1102 w 785"/>
                <a:gd name="T19" fmla="*/ 898 h 617"/>
                <a:gd name="T20" fmla="*/ 1140 w 785"/>
                <a:gd name="T21" fmla="*/ 925 h 617"/>
                <a:gd name="T22" fmla="*/ 1060 w 785"/>
                <a:gd name="T23" fmla="*/ 977 h 617"/>
                <a:gd name="T24" fmla="*/ 1002 w 785"/>
                <a:gd name="T25" fmla="*/ 1004 h 617"/>
                <a:gd name="T26" fmla="*/ 941 w 785"/>
                <a:gd name="T27" fmla="*/ 991 h 617"/>
                <a:gd name="T28" fmla="*/ 920 w 785"/>
                <a:gd name="T29" fmla="*/ 1018 h 617"/>
                <a:gd name="T30" fmla="*/ 841 w 785"/>
                <a:gd name="T31" fmla="*/ 1004 h 617"/>
                <a:gd name="T32" fmla="*/ 800 w 785"/>
                <a:gd name="T33" fmla="*/ 951 h 617"/>
                <a:gd name="T34" fmla="*/ 580 w 785"/>
                <a:gd name="T35" fmla="*/ 898 h 617"/>
                <a:gd name="T36" fmla="*/ 339 w 785"/>
                <a:gd name="T37" fmla="*/ 830 h 617"/>
                <a:gd name="T38" fmla="*/ 101 w 785"/>
                <a:gd name="T39" fmla="*/ 737 h 617"/>
                <a:gd name="T40" fmla="*/ 0 w 785"/>
                <a:gd name="T41" fmla="*/ 615 h 617"/>
                <a:gd name="T42" fmla="*/ 41 w 785"/>
                <a:gd name="T43" fmla="*/ 510 h 617"/>
                <a:gd name="T44" fmla="*/ 79 w 785"/>
                <a:gd name="T45" fmla="*/ 416 h 617"/>
                <a:gd name="T46" fmla="*/ 20 w 785"/>
                <a:gd name="T47" fmla="*/ 361 h 617"/>
                <a:gd name="T48" fmla="*/ 121 w 785"/>
                <a:gd name="T49" fmla="*/ 349 h 617"/>
                <a:gd name="T50" fmla="*/ 259 w 785"/>
                <a:gd name="T51" fmla="*/ 375 h 617"/>
                <a:gd name="T52" fmla="*/ 239 w 785"/>
                <a:gd name="T53" fmla="*/ 308 h 617"/>
                <a:gd name="T54" fmla="*/ 321 w 785"/>
                <a:gd name="T55" fmla="*/ 227 h 617"/>
                <a:gd name="T56" fmla="*/ 221 w 785"/>
                <a:gd name="T57" fmla="*/ 122 h 617"/>
                <a:gd name="T58" fmla="*/ 381 w 785"/>
                <a:gd name="T59" fmla="*/ 27 h 617"/>
                <a:gd name="T60" fmla="*/ 722 w 785"/>
                <a:gd name="T61" fmla="*/ 0 h 617"/>
                <a:gd name="T62" fmla="*/ 961 w 785"/>
                <a:gd name="T63" fmla="*/ 67 h 617"/>
                <a:gd name="T64" fmla="*/ 1140 w 785"/>
                <a:gd name="T65" fmla="*/ 173 h 617"/>
                <a:gd name="T66" fmla="*/ 1181 w 785"/>
                <a:gd name="T67" fmla="*/ 80 h 617"/>
                <a:gd name="T68" fmla="*/ 1320 w 785"/>
                <a:gd name="T69" fmla="*/ 122 h 617"/>
                <a:gd name="T70" fmla="*/ 1481 w 785"/>
                <a:gd name="T71" fmla="*/ 161 h 617"/>
                <a:gd name="T72" fmla="*/ 1642 w 785"/>
                <a:gd name="T73" fmla="*/ 201 h 617"/>
                <a:gd name="T74" fmla="*/ 1822 w 785"/>
                <a:gd name="T75" fmla="*/ 294 h 617"/>
                <a:gd name="T76" fmla="*/ 1922 w 785"/>
                <a:gd name="T77" fmla="*/ 388 h 617"/>
                <a:gd name="T78" fmla="*/ 1963 w 785"/>
                <a:gd name="T79" fmla="*/ 562 h 617"/>
                <a:gd name="T80" fmla="*/ 1880 w 785"/>
                <a:gd name="T81" fmla="*/ 602 h 617"/>
                <a:gd name="T82" fmla="*/ 1780 w 785"/>
                <a:gd name="T83" fmla="*/ 682 h 617"/>
                <a:gd name="T84" fmla="*/ 1842 w 785"/>
                <a:gd name="T85" fmla="*/ 724 h 617"/>
                <a:gd name="T86" fmla="*/ 1761 w 785"/>
                <a:gd name="T87" fmla="*/ 765 h 617"/>
                <a:gd name="T88" fmla="*/ 1642 w 785"/>
                <a:gd name="T89" fmla="*/ 751 h 617"/>
                <a:gd name="T90" fmla="*/ 1663 w 785"/>
                <a:gd name="T91" fmla="*/ 817 h 617"/>
                <a:gd name="T92" fmla="*/ 1780 w 785"/>
                <a:gd name="T93" fmla="*/ 845 h 61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85"/>
                <a:gd name="T142" fmla="*/ 0 h 617"/>
                <a:gd name="T143" fmla="*/ 785 w 785"/>
                <a:gd name="T144" fmla="*/ 617 h 61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85" h="617">
                  <a:moveTo>
                    <a:pt x="704" y="528"/>
                  </a:moveTo>
                  <a:lnTo>
                    <a:pt x="672" y="536"/>
                  </a:lnTo>
                  <a:lnTo>
                    <a:pt x="656" y="568"/>
                  </a:lnTo>
                  <a:lnTo>
                    <a:pt x="616" y="568"/>
                  </a:lnTo>
                  <a:lnTo>
                    <a:pt x="608" y="552"/>
                  </a:lnTo>
                  <a:lnTo>
                    <a:pt x="592" y="544"/>
                  </a:lnTo>
                  <a:lnTo>
                    <a:pt x="592" y="552"/>
                  </a:lnTo>
                  <a:lnTo>
                    <a:pt x="568" y="560"/>
                  </a:lnTo>
                  <a:lnTo>
                    <a:pt x="544" y="520"/>
                  </a:lnTo>
                  <a:lnTo>
                    <a:pt x="528" y="520"/>
                  </a:lnTo>
                  <a:lnTo>
                    <a:pt x="528" y="480"/>
                  </a:lnTo>
                  <a:lnTo>
                    <a:pt x="504" y="456"/>
                  </a:lnTo>
                  <a:lnTo>
                    <a:pt x="488" y="456"/>
                  </a:lnTo>
                  <a:lnTo>
                    <a:pt x="472" y="440"/>
                  </a:lnTo>
                  <a:lnTo>
                    <a:pt x="456" y="440"/>
                  </a:lnTo>
                  <a:lnTo>
                    <a:pt x="456" y="456"/>
                  </a:lnTo>
                  <a:lnTo>
                    <a:pt x="456" y="472"/>
                  </a:lnTo>
                  <a:lnTo>
                    <a:pt x="464" y="480"/>
                  </a:lnTo>
                  <a:lnTo>
                    <a:pt x="448" y="496"/>
                  </a:lnTo>
                  <a:lnTo>
                    <a:pt x="440" y="536"/>
                  </a:lnTo>
                  <a:lnTo>
                    <a:pt x="448" y="552"/>
                  </a:lnTo>
                  <a:lnTo>
                    <a:pt x="456" y="552"/>
                  </a:lnTo>
                  <a:lnTo>
                    <a:pt x="440" y="560"/>
                  </a:lnTo>
                  <a:lnTo>
                    <a:pt x="424" y="584"/>
                  </a:lnTo>
                  <a:lnTo>
                    <a:pt x="400" y="584"/>
                  </a:lnTo>
                  <a:lnTo>
                    <a:pt x="400" y="600"/>
                  </a:lnTo>
                  <a:lnTo>
                    <a:pt x="384" y="608"/>
                  </a:lnTo>
                  <a:lnTo>
                    <a:pt x="376" y="592"/>
                  </a:lnTo>
                  <a:lnTo>
                    <a:pt x="360" y="592"/>
                  </a:lnTo>
                  <a:lnTo>
                    <a:pt x="368" y="608"/>
                  </a:lnTo>
                  <a:lnTo>
                    <a:pt x="352" y="616"/>
                  </a:lnTo>
                  <a:lnTo>
                    <a:pt x="336" y="600"/>
                  </a:lnTo>
                  <a:lnTo>
                    <a:pt x="312" y="600"/>
                  </a:lnTo>
                  <a:lnTo>
                    <a:pt x="320" y="568"/>
                  </a:lnTo>
                  <a:lnTo>
                    <a:pt x="264" y="520"/>
                  </a:lnTo>
                  <a:lnTo>
                    <a:pt x="232" y="536"/>
                  </a:lnTo>
                  <a:lnTo>
                    <a:pt x="168" y="496"/>
                  </a:lnTo>
                  <a:lnTo>
                    <a:pt x="136" y="496"/>
                  </a:lnTo>
                  <a:lnTo>
                    <a:pt x="88" y="440"/>
                  </a:lnTo>
                  <a:lnTo>
                    <a:pt x="40" y="440"/>
                  </a:lnTo>
                  <a:lnTo>
                    <a:pt x="16" y="416"/>
                  </a:lnTo>
                  <a:lnTo>
                    <a:pt x="0" y="368"/>
                  </a:lnTo>
                  <a:lnTo>
                    <a:pt x="8" y="352"/>
                  </a:lnTo>
                  <a:lnTo>
                    <a:pt x="16" y="304"/>
                  </a:lnTo>
                  <a:lnTo>
                    <a:pt x="8" y="280"/>
                  </a:lnTo>
                  <a:lnTo>
                    <a:pt x="32" y="248"/>
                  </a:lnTo>
                  <a:lnTo>
                    <a:pt x="32" y="224"/>
                  </a:lnTo>
                  <a:lnTo>
                    <a:pt x="8" y="216"/>
                  </a:lnTo>
                  <a:lnTo>
                    <a:pt x="16" y="208"/>
                  </a:lnTo>
                  <a:lnTo>
                    <a:pt x="48" y="208"/>
                  </a:lnTo>
                  <a:lnTo>
                    <a:pt x="56" y="200"/>
                  </a:lnTo>
                  <a:lnTo>
                    <a:pt x="104" y="224"/>
                  </a:lnTo>
                  <a:lnTo>
                    <a:pt x="104" y="192"/>
                  </a:lnTo>
                  <a:lnTo>
                    <a:pt x="96" y="184"/>
                  </a:lnTo>
                  <a:lnTo>
                    <a:pt x="96" y="160"/>
                  </a:lnTo>
                  <a:lnTo>
                    <a:pt x="128" y="136"/>
                  </a:lnTo>
                  <a:lnTo>
                    <a:pt x="120" y="112"/>
                  </a:lnTo>
                  <a:lnTo>
                    <a:pt x="88" y="72"/>
                  </a:lnTo>
                  <a:lnTo>
                    <a:pt x="96" y="32"/>
                  </a:lnTo>
                  <a:lnTo>
                    <a:pt x="152" y="16"/>
                  </a:lnTo>
                  <a:lnTo>
                    <a:pt x="256" y="8"/>
                  </a:lnTo>
                  <a:lnTo>
                    <a:pt x="288" y="0"/>
                  </a:lnTo>
                  <a:lnTo>
                    <a:pt x="344" y="24"/>
                  </a:lnTo>
                  <a:lnTo>
                    <a:pt x="384" y="40"/>
                  </a:lnTo>
                  <a:lnTo>
                    <a:pt x="424" y="64"/>
                  </a:lnTo>
                  <a:lnTo>
                    <a:pt x="456" y="104"/>
                  </a:lnTo>
                  <a:lnTo>
                    <a:pt x="472" y="56"/>
                  </a:lnTo>
                  <a:lnTo>
                    <a:pt x="472" y="48"/>
                  </a:lnTo>
                  <a:lnTo>
                    <a:pt x="504" y="64"/>
                  </a:lnTo>
                  <a:lnTo>
                    <a:pt x="528" y="72"/>
                  </a:lnTo>
                  <a:lnTo>
                    <a:pt x="584" y="64"/>
                  </a:lnTo>
                  <a:lnTo>
                    <a:pt x="592" y="96"/>
                  </a:lnTo>
                  <a:lnTo>
                    <a:pt x="640" y="128"/>
                  </a:lnTo>
                  <a:lnTo>
                    <a:pt x="656" y="120"/>
                  </a:lnTo>
                  <a:lnTo>
                    <a:pt x="728" y="192"/>
                  </a:lnTo>
                  <a:lnTo>
                    <a:pt x="728" y="176"/>
                  </a:lnTo>
                  <a:lnTo>
                    <a:pt x="760" y="208"/>
                  </a:lnTo>
                  <a:lnTo>
                    <a:pt x="768" y="232"/>
                  </a:lnTo>
                  <a:lnTo>
                    <a:pt x="776" y="288"/>
                  </a:lnTo>
                  <a:lnTo>
                    <a:pt x="784" y="336"/>
                  </a:lnTo>
                  <a:lnTo>
                    <a:pt x="776" y="360"/>
                  </a:lnTo>
                  <a:lnTo>
                    <a:pt x="752" y="360"/>
                  </a:lnTo>
                  <a:lnTo>
                    <a:pt x="744" y="392"/>
                  </a:lnTo>
                  <a:lnTo>
                    <a:pt x="712" y="408"/>
                  </a:lnTo>
                  <a:lnTo>
                    <a:pt x="712" y="424"/>
                  </a:lnTo>
                  <a:lnTo>
                    <a:pt x="736" y="432"/>
                  </a:lnTo>
                  <a:lnTo>
                    <a:pt x="728" y="440"/>
                  </a:lnTo>
                  <a:lnTo>
                    <a:pt x="704" y="456"/>
                  </a:lnTo>
                  <a:lnTo>
                    <a:pt x="672" y="448"/>
                  </a:lnTo>
                  <a:lnTo>
                    <a:pt x="656" y="448"/>
                  </a:lnTo>
                  <a:lnTo>
                    <a:pt x="648" y="464"/>
                  </a:lnTo>
                  <a:lnTo>
                    <a:pt x="664" y="488"/>
                  </a:lnTo>
                  <a:lnTo>
                    <a:pt x="696" y="496"/>
                  </a:lnTo>
                  <a:lnTo>
                    <a:pt x="712" y="504"/>
                  </a:lnTo>
                  <a:lnTo>
                    <a:pt x="704" y="528"/>
                  </a:lnTo>
                </a:path>
              </a:pathLst>
            </a:custGeom>
            <a:solidFill>
              <a:srgbClr val="7F7F7F">
                <a:alpha val="39999"/>
              </a:srgbClr>
            </a:solidFill>
            <a:ln w="9525" cmpd="sng">
              <a:solidFill>
                <a:schemeClr val="bg1"/>
              </a:solidFill>
              <a:bevel/>
              <a:headEnd/>
              <a:tailEnd/>
            </a:ln>
          </p:spPr>
          <p:txBody>
            <a:bodyPr/>
            <a:lstStyle/>
            <a:p>
              <a:endParaRPr lang="zh-CN" altLang="zh-CN" sz="900">
                <a:solidFill>
                  <a:srgbClr val="000000"/>
                </a:solidFill>
                <a:latin typeface="方正兰亭黑_GBK" pitchFamily="2" charset="-122"/>
                <a:ea typeface="方正兰亭黑_GBK" pitchFamily="2" charset="-122"/>
                <a:sym typeface="方正兰亭黑_GBK" pitchFamily="2" charset="-122"/>
              </a:endParaRPr>
            </a:p>
          </p:txBody>
        </p:sp>
        <p:sp>
          <p:nvSpPr>
            <p:cNvPr id="52" name="Freeform 23"/>
            <p:cNvSpPr>
              <a:spLocks noChangeArrowheads="1"/>
            </p:cNvSpPr>
            <p:nvPr/>
          </p:nvSpPr>
          <p:spPr bwMode="auto">
            <a:xfrm>
              <a:off x="3729967" y="3131509"/>
              <a:ext cx="514237" cy="728580"/>
            </a:xfrm>
            <a:custGeom>
              <a:avLst/>
              <a:gdLst>
                <a:gd name="T0" fmla="*/ 685 w 305"/>
                <a:gd name="T1" fmla="*/ 69 h 425"/>
                <a:gd name="T2" fmla="*/ 708 w 305"/>
                <a:gd name="T3" fmla="*/ 122 h 425"/>
                <a:gd name="T4" fmla="*/ 766 w 305"/>
                <a:gd name="T5" fmla="*/ 150 h 425"/>
                <a:gd name="T6" fmla="*/ 766 w 305"/>
                <a:gd name="T7" fmla="*/ 231 h 425"/>
                <a:gd name="T8" fmla="*/ 685 w 305"/>
                <a:gd name="T9" fmla="*/ 259 h 425"/>
                <a:gd name="T10" fmla="*/ 685 w 305"/>
                <a:gd name="T11" fmla="*/ 273 h 425"/>
                <a:gd name="T12" fmla="*/ 606 w 305"/>
                <a:gd name="T13" fmla="*/ 273 h 425"/>
                <a:gd name="T14" fmla="*/ 566 w 305"/>
                <a:gd name="T15" fmla="*/ 300 h 425"/>
                <a:gd name="T16" fmla="*/ 566 w 305"/>
                <a:gd name="T17" fmla="*/ 342 h 425"/>
                <a:gd name="T18" fmla="*/ 585 w 305"/>
                <a:gd name="T19" fmla="*/ 354 h 425"/>
                <a:gd name="T20" fmla="*/ 525 w 305"/>
                <a:gd name="T21" fmla="*/ 410 h 425"/>
                <a:gd name="T22" fmla="*/ 485 w 305"/>
                <a:gd name="T23" fmla="*/ 410 h 425"/>
                <a:gd name="T24" fmla="*/ 485 w 305"/>
                <a:gd name="T25" fmla="*/ 464 h 425"/>
                <a:gd name="T26" fmla="*/ 485 w 305"/>
                <a:gd name="T27" fmla="*/ 479 h 425"/>
                <a:gd name="T28" fmla="*/ 485 w 305"/>
                <a:gd name="T29" fmla="*/ 518 h 425"/>
                <a:gd name="T30" fmla="*/ 444 w 305"/>
                <a:gd name="T31" fmla="*/ 546 h 425"/>
                <a:gd name="T32" fmla="*/ 422 w 305"/>
                <a:gd name="T33" fmla="*/ 614 h 425"/>
                <a:gd name="T34" fmla="*/ 404 w 305"/>
                <a:gd name="T35" fmla="*/ 656 h 425"/>
                <a:gd name="T36" fmla="*/ 404 w 305"/>
                <a:gd name="T37" fmla="*/ 669 h 425"/>
                <a:gd name="T38" fmla="*/ 384 w 305"/>
                <a:gd name="T39" fmla="*/ 710 h 425"/>
                <a:gd name="T40" fmla="*/ 343 w 305"/>
                <a:gd name="T41" fmla="*/ 710 h 425"/>
                <a:gd name="T42" fmla="*/ 322 w 305"/>
                <a:gd name="T43" fmla="*/ 696 h 425"/>
                <a:gd name="T44" fmla="*/ 162 w 305"/>
                <a:gd name="T45" fmla="*/ 723 h 425"/>
                <a:gd name="T46" fmla="*/ 141 w 305"/>
                <a:gd name="T47" fmla="*/ 710 h 425"/>
                <a:gd name="T48" fmla="*/ 202 w 305"/>
                <a:gd name="T49" fmla="*/ 629 h 425"/>
                <a:gd name="T50" fmla="*/ 141 w 305"/>
                <a:gd name="T51" fmla="*/ 614 h 425"/>
                <a:gd name="T52" fmla="*/ 101 w 305"/>
                <a:gd name="T53" fmla="*/ 629 h 425"/>
                <a:gd name="T54" fmla="*/ 61 w 305"/>
                <a:gd name="T55" fmla="*/ 614 h 425"/>
                <a:gd name="T56" fmla="*/ 61 w 305"/>
                <a:gd name="T57" fmla="*/ 546 h 425"/>
                <a:gd name="T58" fmla="*/ 101 w 305"/>
                <a:gd name="T59" fmla="*/ 533 h 425"/>
                <a:gd name="T60" fmla="*/ 122 w 305"/>
                <a:gd name="T61" fmla="*/ 533 h 425"/>
                <a:gd name="T62" fmla="*/ 122 w 305"/>
                <a:gd name="T63" fmla="*/ 492 h 425"/>
                <a:gd name="T64" fmla="*/ 83 w 305"/>
                <a:gd name="T65" fmla="*/ 492 h 425"/>
                <a:gd name="T66" fmla="*/ 83 w 305"/>
                <a:gd name="T67" fmla="*/ 464 h 425"/>
                <a:gd name="T68" fmla="*/ 41 w 305"/>
                <a:gd name="T69" fmla="*/ 451 h 425"/>
                <a:gd name="T70" fmla="*/ 41 w 305"/>
                <a:gd name="T71" fmla="*/ 368 h 425"/>
                <a:gd name="T72" fmla="*/ 0 w 305"/>
                <a:gd name="T73" fmla="*/ 342 h 425"/>
                <a:gd name="T74" fmla="*/ 20 w 305"/>
                <a:gd name="T75" fmla="*/ 300 h 425"/>
                <a:gd name="T76" fmla="*/ 83 w 305"/>
                <a:gd name="T77" fmla="*/ 259 h 425"/>
                <a:gd name="T78" fmla="*/ 83 w 305"/>
                <a:gd name="T79" fmla="*/ 218 h 425"/>
                <a:gd name="T80" fmla="*/ 61 w 305"/>
                <a:gd name="T81" fmla="*/ 206 h 425"/>
                <a:gd name="T82" fmla="*/ 83 w 305"/>
                <a:gd name="T83" fmla="*/ 178 h 425"/>
                <a:gd name="T84" fmla="*/ 41 w 305"/>
                <a:gd name="T85" fmla="*/ 136 h 425"/>
                <a:gd name="T86" fmla="*/ 83 w 305"/>
                <a:gd name="T87" fmla="*/ 109 h 425"/>
                <a:gd name="T88" fmla="*/ 141 w 305"/>
                <a:gd name="T89" fmla="*/ 96 h 425"/>
                <a:gd name="T90" fmla="*/ 283 w 305"/>
                <a:gd name="T91" fmla="*/ 41 h 425"/>
                <a:gd name="T92" fmla="*/ 362 w 305"/>
                <a:gd name="T93" fmla="*/ 13 h 425"/>
                <a:gd name="T94" fmla="*/ 422 w 305"/>
                <a:gd name="T95" fmla="*/ 13 h 425"/>
                <a:gd name="T96" fmla="*/ 463 w 305"/>
                <a:gd name="T97" fmla="*/ 0 h 425"/>
                <a:gd name="T98" fmla="*/ 485 w 305"/>
                <a:gd name="T99" fmla="*/ 13 h 425"/>
                <a:gd name="T100" fmla="*/ 463 w 305"/>
                <a:gd name="T101" fmla="*/ 27 h 425"/>
                <a:gd name="T102" fmla="*/ 463 w 305"/>
                <a:gd name="T103" fmla="*/ 56 h 425"/>
                <a:gd name="T104" fmla="*/ 525 w 305"/>
                <a:gd name="T105" fmla="*/ 56 h 425"/>
                <a:gd name="T106" fmla="*/ 525 w 305"/>
                <a:gd name="T107" fmla="*/ 27 h 425"/>
                <a:gd name="T108" fmla="*/ 546 w 305"/>
                <a:gd name="T109" fmla="*/ 0 h 425"/>
                <a:gd name="T110" fmla="*/ 585 w 305"/>
                <a:gd name="T111" fmla="*/ 27 h 425"/>
                <a:gd name="T112" fmla="*/ 606 w 305"/>
                <a:gd name="T113" fmla="*/ 56 h 425"/>
                <a:gd name="T114" fmla="*/ 685 w 305"/>
                <a:gd name="T115" fmla="*/ 56 h 425"/>
                <a:gd name="T116" fmla="*/ 685 w 305"/>
                <a:gd name="T117" fmla="*/ 69 h 42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05"/>
                <a:gd name="T178" fmla="*/ 0 h 425"/>
                <a:gd name="T179" fmla="*/ 305 w 305"/>
                <a:gd name="T180" fmla="*/ 425 h 42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05" h="425">
                  <a:moveTo>
                    <a:pt x="272" y="40"/>
                  </a:moveTo>
                  <a:lnTo>
                    <a:pt x="280" y="72"/>
                  </a:lnTo>
                  <a:lnTo>
                    <a:pt x="304" y="88"/>
                  </a:lnTo>
                  <a:lnTo>
                    <a:pt x="304" y="136"/>
                  </a:lnTo>
                  <a:lnTo>
                    <a:pt x="272" y="152"/>
                  </a:lnTo>
                  <a:lnTo>
                    <a:pt x="272" y="160"/>
                  </a:lnTo>
                  <a:lnTo>
                    <a:pt x="240" y="160"/>
                  </a:lnTo>
                  <a:lnTo>
                    <a:pt x="224" y="176"/>
                  </a:lnTo>
                  <a:lnTo>
                    <a:pt x="224" y="200"/>
                  </a:lnTo>
                  <a:lnTo>
                    <a:pt x="232" y="208"/>
                  </a:lnTo>
                  <a:lnTo>
                    <a:pt x="208" y="240"/>
                  </a:lnTo>
                  <a:lnTo>
                    <a:pt x="192" y="240"/>
                  </a:lnTo>
                  <a:lnTo>
                    <a:pt x="192" y="272"/>
                  </a:lnTo>
                  <a:lnTo>
                    <a:pt x="192" y="280"/>
                  </a:lnTo>
                  <a:lnTo>
                    <a:pt x="192" y="304"/>
                  </a:lnTo>
                  <a:lnTo>
                    <a:pt x="176" y="320"/>
                  </a:lnTo>
                  <a:lnTo>
                    <a:pt x="168" y="360"/>
                  </a:lnTo>
                  <a:lnTo>
                    <a:pt x="160" y="384"/>
                  </a:lnTo>
                  <a:lnTo>
                    <a:pt x="160" y="392"/>
                  </a:lnTo>
                  <a:lnTo>
                    <a:pt x="152" y="416"/>
                  </a:lnTo>
                  <a:lnTo>
                    <a:pt x="136" y="416"/>
                  </a:lnTo>
                  <a:lnTo>
                    <a:pt x="128" y="408"/>
                  </a:lnTo>
                  <a:lnTo>
                    <a:pt x="64" y="424"/>
                  </a:lnTo>
                  <a:lnTo>
                    <a:pt x="56" y="416"/>
                  </a:lnTo>
                  <a:lnTo>
                    <a:pt x="80" y="368"/>
                  </a:lnTo>
                  <a:lnTo>
                    <a:pt x="56" y="360"/>
                  </a:lnTo>
                  <a:lnTo>
                    <a:pt x="40" y="368"/>
                  </a:lnTo>
                  <a:lnTo>
                    <a:pt x="24" y="360"/>
                  </a:lnTo>
                  <a:lnTo>
                    <a:pt x="24" y="320"/>
                  </a:lnTo>
                  <a:lnTo>
                    <a:pt x="40" y="312"/>
                  </a:lnTo>
                  <a:lnTo>
                    <a:pt x="48" y="312"/>
                  </a:lnTo>
                  <a:lnTo>
                    <a:pt x="48" y="288"/>
                  </a:lnTo>
                  <a:lnTo>
                    <a:pt x="32" y="288"/>
                  </a:lnTo>
                  <a:lnTo>
                    <a:pt x="32" y="272"/>
                  </a:lnTo>
                  <a:lnTo>
                    <a:pt x="16" y="264"/>
                  </a:lnTo>
                  <a:lnTo>
                    <a:pt x="16" y="216"/>
                  </a:lnTo>
                  <a:lnTo>
                    <a:pt x="0" y="200"/>
                  </a:lnTo>
                  <a:lnTo>
                    <a:pt x="8" y="176"/>
                  </a:lnTo>
                  <a:lnTo>
                    <a:pt x="32" y="152"/>
                  </a:lnTo>
                  <a:lnTo>
                    <a:pt x="32" y="128"/>
                  </a:lnTo>
                  <a:lnTo>
                    <a:pt x="24" y="120"/>
                  </a:lnTo>
                  <a:lnTo>
                    <a:pt x="32" y="104"/>
                  </a:lnTo>
                  <a:lnTo>
                    <a:pt x="16" y="80"/>
                  </a:lnTo>
                  <a:lnTo>
                    <a:pt x="32" y="64"/>
                  </a:lnTo>
                  <a:lnTo>
                    <a:pt x="56" y="56"/>
                  </a:lnTo>
                  <a:lnTo>
                    <a:pt x="112" y="24"/>
                  </a:lnTo>
                  <a:lnTo>
                    <a:pt x="144" y="8"/>
                  </a:lnTo>
                  <a:lnTo>
                    <a:pt x="168" y="8"/>
                  </a:lnTo>
                  <a:lnTo>
                    <a:pt x="184" y="0"/>
                  </a:lnTo>
                  <a:lnTo>
                    <a:pt x="192" y="8"/>
                  </a:lnTo>
                  <a:lnTo>
                    <a:pt x="184" y="16"/>
                  </a:lnTo>
                  <a:lnTo>
                    <a:pt x="184" y="32"/>
                  </a:lnTo>
                  <a:lnTo>
                    <a:pt x="208" y="32"/>
                  </a:lnTo>
                  <a:lnTo>
                    <a:pt x="208" y="16"/>
                  </a:lnTo>
                  <a:lnTo>
                    <a:pt x="216" y="0"/>
                  </a:lnTo>
                  <a:lnTo>
                    <a:pt x="232" y="16"/>
                  </a:lnTo>
                  <a:lnTo>
                    <a:pt x="240" y="32"/>
                  </a:lnTo>
                  <a:lnTo>
                    <a:pt x="272" y="32"/>
                  </a:lnTo>
                  <a:lnTo>
                    <a:pt x="272" y="40"/>
                  </a:lnTo>
                </a:path>
              </a:pathLst>
            </a:custGeom>
            <a:solidFill>
              <a:srgbClr val="7F7F7F">
                <a:alpha val="39999"/>
              </a:srgbClr>
            </a:solidFill>
            <a:ln w="9525" cmpd="sng">
              <a:solidFill>
                <a:schemeClr val="bg1"/>
              </a:solidFill>
              <a:bevel/>
              <a:headEnd/>
              <a:tailEnd/>
            </a:ln>
          </p:spPr>
          <p:txBody>
            <a:bodyPr/>
            <a:lstStyle/>
            <a:p>
              <a:endParaRPr lang="zh-CN" altLang="zh-CN" sz="900">
                <a:solidFill>
                  <a:srgbClr val="000000"/>
                </a:solidFill>
                <a:latin typeface="方正兰亭黑_GBK" pitchFamily="2" charset="-122"/>
                <a:ea typeface="方正兰亭黑_GBK" pitchFamily="2" charset="-122"/>
                <a:sym typeface="方正兰亭黑_GBK" pitchFamily="2" charset="-122"/>
              </a:endParaRPr>
            </a:p>
          </p:txBody>
        </p:sp>
        <p:sp>
          <p:nvSpPr>
            <p:cNvPr id="53" name="Freeform 24"/>
            <p:cNvSpPr>
              <a:spLocks noChangeArrowheads="1"/>
            </p:cNvSpPr>
            <p:nvPr/>
          </p:nvSpPr>
          <p:spPr bwMode="auto">
            <a:xfrm>
              <a:off x="3217132" y="3131509"/>
              <a:ext cx="594104" cy="714717"/>
            </a:xfrm>
            <a:custGeom>
              <a:avLst/>
              <a:gdLst>
                <a:gd name="T0" fmla="*/ 841 w 353"/>
                <a:gd name="T1" fmla="*/ 178 h 417"/>
                <a:gd name="T2" fmla="*/ 860 w 353"/>
                <a:gd name="T3" fmla="*/ 218 h 417"/>
                <a:gd name="T4" fmla="*/ 781 w 353"/>
                <a:gd name="T5" fmla="*/ 300 h 417"/>
                <a:gd name="T6" fmla="*/ 799 w 353"/>
                <a:gd name="T7" fmla="*/ 367 h 417"/>
                <a:gd name="T8" fmla="*/ 799 w 353"/>
                <a:gd name="T9" fmla="*/ 451 h 417"/>
                <a:gd name="T10" fmla="*/ 819 w 353"/>
                <a:gd name="T11" fmla="*/ 491 h 417"/>
                <a:gd name="T12" fmla="*/ 880 w 353"/>
                <a:gd name="T13" fmla="*/ 532 h 417"/>
                <a:gd name="T14" fmla="*/ 819 w 353"/>
                <a:gd name="T15" fmla="*/ 546 h 417"/>
                <a:gd name="T16" fmla="*/ 799 w 353"/>
                <a:gd name="T17" fmla="*/ 626 h 417"/>
                <a:gd name="T18" fmla="*/ 681 w 353"/>
                <a:gd name="T19" fmla="*/ 682 h 417"/>
                <a:gd name="T20" fmla="*/ 560 w 353"/>
                <a:gd name="T21" fmla="*/ 640 h 417"/>
                <a:gd name="T22" fmla="*/ 539 w 353"/>
                <a:gd name="T23" fmla="*/ 695 h 417"/>
                <a:gd name="T24" fmla="*/ 480 w 353"/>
                <a:gd name="T25" fmla="*/ 710 h 417"/>
                <a:gd name="T26" fmla="*/ 422 w 353"/>
                <a:gd name="T27" fmla="*/ 655 h 417"/>
                <a:gd name="T28" fmla="*/ 381 w 353"/>
                <a:gd name="T29" fmla="*/ 682 h 417"/>
                <a:gd name="T30" fmla="*/ 360 w 353"/>
                <a:gd name="T31" fmla="*/ 601 h 417"/>
                <a:gd name="T32" fmla="*/ 381 w 353"/>
                <a:gd name="T33" fmla="*/ 532 h 417"/>
                <a:gd name="T34" fmla="*/ 360 w 353"/>
                <a:gd name="T35" fmla="*/ 491 h 417"/>
                <a:gd name="T36" fmla="*/ 239 w 353"/>
                <a:gd name="T37" fmla="*/ 532 h 417"/>
                <a:gd name="T38" fmla="*/ 160 w 353"/>
                <a:gd name="T39" fmla="*/ 517 h 417"/>
                <a:gd name="T40" fmla="*/ 79 w 353"/>
                <a:gd name="T41" fmla="*/ 532 h 417"/>
                <a:gd name="T42" fmla="*/ 60 w 353"/>
                <a:gd name="T43" fmla="*/ 517 h 417"/>
                <a:gd name="T44" fmla="*/ 41 w 353"/>
                <a:gd name="T45" fmla="*/ 451 h 417"/>
                <a:gd name="T46" fmla="*/ 60 w 353"/>
                <a:gd name="T47" fmla="*/ 408 h 417"/>
                <a:gd name="T48" fmla="*/ 0 w 353"/>
                <a:gd name="T49" fmla="*/ 382 h 417"/>
                <a:gd name="T50" fmla="*/ 60 w 353"/>
                <a:gd name="T51" fmla="*/ 286 h 417"/>
                <a:gd name="T52" fmla="*/ 60 w 353"/>
                <a:gd name="T53" fmla="*/ 231 h 417"/>
                <a:gd name="T54" fmla="*/ 60 w 353"/>
                <a:gd name="T55" fmla="*/ 206 h 417"/>
                <a:gd name="T56" fmla="*/ 121 w 353"/>
                <a:gd name="T57" fmla="*/ 56 h 417"/>
                <a:gd name="T58" fmla="*/ 259 w 353"/>
                <a:gd name="T59" fmla="*/ 69 h 417"/>
                <a:gd name="T60" fmla="*/ 281 w 353"/>
                <a:gd name="T61" fmla="*/ 0 h 417"/>
                <a:gd name="T62" fmla="*/ 459 w 353"/>
                <a:gd name="T63" fmla="*/ 27 h 417"/>
                <a:gd name="T64" fmla="*/ 620 w 353"/>
                <a:gd name="T65" fmla="*/ 69 h 417"/>
                <a:gd name="T66" fmla="*/ 722 w 353"/>
                <a:gd name="T67" fmla="*/ 56 h 417"/>
                <a:gd name="T68" fmla="*/ 759 w 353"/>
                <a:gd name="T69" fmla="*/ 136 h 4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3"/>
                <a:gd name="T106" fmla="*/ 0 h 417"/>
                <a:gd name="T107" fmla="*/ 353 w 353"/>
                <a:gd name="T108" fmla="*/ 417 h 41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3" h="417">
                  <a:moveTo>
                    <a:pt x="320" y="80"/>
                  </a:moveTo>
                  <a:lnTo>
                    <a:pt x="336" y="104"/>
                  </a:lnTo>
                  <a:lnTo>
                    <a:pt x="328" y="120"/>
                  </a:lnTo>
                  <a:lnTo>
                    <a:pt x="344" y="128"/>
                  </a:lnTo>
                  <a:lnTo>
                    <a:pt x="328" y="152"/>
                  </a:lnTo>
                  <a:lnTo>
                    <a:pt x="312" y="176"/>
                  </a:lnTo>
                  <a:lnTo>
                    <a:pt x="304" y="200"/>
                  </a:lnTo>
                  <a:lnTo>
                    <a:pt x="320" y="216"/>
                  </a:lnTo>
                  <a:lnTo>
                    <a:pt x="320" y="248"/>
                  </a:lnTo>
                  <a:lnTo>
                    <a:pt x="320" y="264"/>
                  </a:lnTo>
                  <a:lnTo>
                    <a:pt x="336" y="272"/>
                  </a:lnTo>
                  <a:lnTo>
                    <a:pt x="328" y="288"/>
                  </a:lnTo>
                  <a:lnTo>
                    <a:pt x="352" y="288"/>
                  </a:lnTo>
                  <a:lnTo>
                    <a:pt x="352" y="312"/>
                  </a:lnTo>
                  <a:lnTo>
                    <a:pt x="344" y="312"/>
                  </a:lnTo>
                  <a:lnTo>
                    <a:pt x="328" y="320"/>
                  </a:lnTo>
                  <a:lnTo>
                    <a:pt x="328" y="360"/>
                  </a:lnTo>
                  <a:lnTo>
                    <a:pt x="320" y="368"/>
                  </a:lnTo>
                  <a:lnTo>
                    <a:pt x="264" y="368"/>
                  </a:lnTo>
                  <a:lnTo>
                    <a:pt x="272" y="400"/>
                  </a:lnTo>
                  <a:lnTo>
                    <a:pt x="248" y="400"/>
                  </a:lnTo>
                  <a:lnTo>
                    <a:pt x="224" y="376"/>
                  </a:lnTo>
                  <a:lnTo>
                    <a:pt x="216" y="384"/>
                  </a:lnTo>
                  <a:lnTo>
                    <a:pt x="216" y="408"/>
                  </a:lnTo>
                  <a:lnTo>
                    <a:pt x="200" y="408"/>
                  </a:lnTo>
                  <a:lnTo>
                    <a:pt x="192" y="416"/>
                  </a:lnTo>
                  <a:lnTo>
                    <a:pt x="168" y="416"/>
                  </a:lnTo>
                  <a:lnTo>
                    <a:pt x="168" y="384"/>
                  </a:lnTo>
                  <a:lnTo>
                    <a:pt x="152" y="384"/>
                  </a:lnTo>
                  <a:lnTo>
                    <a:pt x="152" y="400"/>
                  </a:lnTo>
                  <a:lnTo>
                    <a:pt x="136" y="400"/>
                  </a:lnTo>
                  <a:lnTo>
                    <a:pt x="144" y="352"/>
                  </a:lnTo>
                  <a:lnTo>
                    <a:pt x="152" y="336"/>
                  </a:lnTo>
                  <a:lnTo>
                    <a:pt x="152" y="312"/>
                  </a:lnTo>
                  <a:lnTo>
                    <a:pt x="152" y="296"/>
                  </a:lnTo>
                  <a:lnTo>
                    <a:pt x="144" y="288"/>
                  </a:lnTo>
                  <a:lnTo>
                    <a:pt x="96" y="296"/>
                  </a:lnTo>
                  <a:lnTo>
                    <a:pt x="96" y="312"/>
                  </a:lnTo>
                  <a:lnTo>
                    <a:pt x="72" y="320"/>
                  </a:lnTo>
                  <a:lnTo>
                    <a:pt x="64" y="304"/>
                  </a:lnTo>
                  <a:lnTo>
                    <a:pt x="56" y="320"/>
                  </a:lnTo>
                  <a:lnTo>
                    <a:pt x="32" y="312"/>
                  </a:lnTo>
                  <a:lnTo>
                    <a:pt x="32" y="304"/>
                  </a:lnTo>
                  <a:lnTo>
                    <a:pt x="24" y="304"/>
                  </a:lnTo>
                  <a:lnTo>
                    <a:pt x="24" y="288"/>
                  </a:lnTo>
                  <a:lnTo>
                    <a:pt x="16" y="264"/>
                  </a:lnTo>
                  <a:lnTo>
                    <a:pt x="32" y="256"/>
                  </a:lnTo>
                  <a:lnTo>
                    <a:pt x="24" y="240"/>
                  </a:lnTo>
                  <a:lnTo>
                    <a:pt x="0" y="240"/>
                  </a:lnTo>
                  <a:lnTo>
                    <a:pt x="0" y="224"/>
                  </a:lnTo>
                  <a:lnTo>
                    <a:pt x="24" y="192"/>
                  </a:lnTo>
                  <a:lnTo>
                    <a:pt x="24" y="168"/>
                  </a:lnTo>
                  <a:lnTo>
                    <a:pt x="32" y="160"/>
                  </a:lnTo>
                  <a:lnTo>
                    <a:pt x="24" y="136"/>
                  </a:lnTo>
                  <a:lnTo>
                    <a:pt x="16" y="136"/>
                  </a:lnTo>
                  <a:lnTo>
                    <a:pt x="24" y="120"/>
                  </a:lnTo>
                  <a:lnTo>
                    <a:pt x="16" y="80"/>
                  </a:lnTo>
                  <a:lnTo>
                    <a:pt x="48" y="32"/>
                  </a:lnTo>
                  <a:lnTo>
                    <a:pt x="80" y="32"/>
                  </a:lnTo>
                  <a:lnTo>
                    <a:pt x="104" y="40"/>
                  </a:lnTo>
                  <a:lnTo>
                    <a:pt x="96" y="8"/>
                  </a:lnTo>
                  <a:lnTo>
                    <a:pt x="112" y="0"/>
                  </a:lnTo>
                  <a:lnTo>
                    <a:pt x="152" y="16"/>
                  </a:lnTo>
                  <a:lnTo>
                    <a:pt x="184" y="16"/>
                  </a:lnTo>
                  <a:lnTo>
                    <a:pt x="208" y="40"/>
                  </a:lnTo>
                  <a:lnTo>
                    <a:pt x="248" y="40"/>
                  </a:lnTo>
                  <a:lnTo>
                    <a:pt x="256" y="48"/>
                  </a:lnTo>
                  <a:lnTo>
                    <a:pt x="288" y="32"/>
                  </a:lnTo>
                  <a:lnTo>
                    <a:pt x="304" y="32"/>
                  </a:lnTo>
                  <a:lnTo>
                    <a:pt x="304" y="80"/>
                  </a:lnTo>
                  <a:lnTo>
                    <a:pt x="320" y="80"/>
                  </a:lnTo>
                </a:path>
              </a:pathLst>
            </a:custGeom>
            <a:solidFill>
              <a:srgbClr val="7F7F7F">
                <a:alpha val="39999"/>
              </a:srgbClr>
            </a:solidFill>
            <a:ln w="9525" cmpd="sng">
              <a:solidFill>
                <a:schemeClr val="bg1"/>
              </a:solidFill>
              <a:bevel/>
              <a:headEnd/>
              <a:tailEnd/>
            </a:ln>
          </p:spPr>
          <p:txBody>
            <a:bodyPr/>
            <a:lstStyle/>
            <a:p>
              <a:endParaRPr lang="zh-CN" altLang="zh-CN" sz="900">
                <a:solidFill>
                  <a:srgbClr val="000000"/>
                </a:solidFill>
                <a:latin typeface="方正兰亭黑_GBK" pitchFamily="2" charset="-122"/>
                <a:ea typeface="方正兰亭黑_GBK" pitchFamily="2" charset="-122"/>
                <a:sym typeface="方正兰亭黑_GBK" pitchFamily="2" charset="-122"/>
              </a:endParaRPr>
            </a:p>
          </p:txBody>
        </p:sp>
        <p:sp>
          <p:nvSpPr>
            <p:cNvPr id="54" name="Freeform 25"/>
            <p:cNvSpPr>
              <a:spLocks noChangeArrowheads="1"/>
            </p:cNvSpPr>
            <p:nvPr/>
          </p:nvSpPr>
          <p:spPr bwMode="auto">
            <a:xfrm>
              <a:off x="3165288" y="2724860"/>
              <a:ext cx="822498" cy="545280"/>
            </a:xfrm>
            <a:custGeom>
              <a:avLst/>
              <a:gdLst>
                <a:gd name="T0" fmla="*/ 1216 w 489"/>
                <a:gd name="T1" fmla="*/ 404 h 321"/>
                <a:gd name="T2" fmla="*/ 1116 w 489"/>
                <a:gd name="T3" fmla="*/ 430 h 321"/>
                <a:gd name="T4" fmla="*/ 977 w 489"/>
                <a:gd name="T5" fmla="*/ 483 h 321"/>
                <a:gd name="T6" fmla="*/ 918 w 489"/>
                <a:gd name="T7" fmla="*/ 495 h 321"/>
                <a:gd name="T8" fmla="*/ 879 w 489"/>
                <a:gd name="T9" fmla="*/ 522 h 321"/>
                <a:gd name="T10" fmla="*/ 819 w 489"/>
                <a:gd name="T11" fmla="*/ 522 h 321"/>
                <a:gd name="T12" fmla="*/ 837 w 489"/>
                <a:gd name="T13" fmla="*/ 444 h 321"/>
                <a:gd name="T14" fmla="*/ 797 w 489"/>
                <a:gd name="T15" fmla="*/ 444 h 321"/>
                <a:gd name="T16" fmla="*/ 718 w 489"/>
                <a:gd name="T17" fmla="*/ 471 h 321"/>
                <a:gd name="T18" fmla="*/ 697 w 489"/>
                <a:gd name="T19" fmla="*/ 458 h 321"/>
                <a:gd name="T20" fmla="*/ 598 w 489"/>
                <a:gd name="T21" fmla="*/ 458 h 321"/>
                <a:gd name="T22" fmla="*/ 559 w 489"/>
                <a:gd name="T23" fmla="*/ 417 h 321"/>
                <a:gd name="T24" fmla="*/ 459 w 489"/>
                <a:gd name="T25" fmla="*/ 417 h 321"/>
                <a:gd name="T26" fmla="*/ 360 w 489"/>
                <a:gd name="T27" fmla="*/ 391 h 321"/>
                <a:gd name="T28" fmla="*/ 319 w 489"/>
                <a:gd name="T29" fmla="*/ 404 h 321"/>
                <a:gd name="T30" fmla="*/ 339 w 489"/>
                <a:gd name="T31" fmla="*/ 458 h 321"/>
                <a:gd name="T32" fmla="*/ 278 w 489"/>
                <a:gd name="T33" fmla="*/ 444 h 321"/>
                <a:gd name="T34" fmla="*/ 199 w 489"/>
                <a:gd name="T35" fmla="*/ 444 h 321"/>
                <a:gd name="T36" fmla="*/ 121 w 489"/>
                <a:gd name="T37" fmla="*/ 522 h 321"/>
                <a:gd name="T38" fmla="*/ 20 w 489"/>
                <a:gd name="T39" fmla="*/ 444 h 321"/>
                <a:gd name="T40" fmla="*/ 0 w 489"/>
                <a:gd name="T41" fmla="*/ 444 h 321"/>
                <a:gd name="T42" fmla="*/ 20 w 489"/>
                <a:gd name="T43" fmla="*/ 417 h 321"/>
                <a:gd name="T44" fmla="*/ 41 w 489"/>
                <a:gd name="T45" fmla="*/ 404 h 321"/>
                <a:gd name="T46" fmla="*/ 0 w 489"/>
                <a:gd name="T47" fmla="*/ 378 h 321"/>
                <a:gd name="T48" fmla="*/ 0 w 489"/>
                <a:gd name="T49" fmla="*/ 365 h 321"/>
                <a:gd name="T50" fmla="*/ 41 w 489"/>
                <a:gd name="T51" fmla="*/ 340 h 321"/>
                <a:gd name="T52" fmla="*/ 179 w 489"/>
                <a:gd name="T53" fmla="*/ 340 h 321"/>
                <a:gd name="T54" fmla="*/ 239 w 489"/>
                <a:gd name="T55" fmla="*/ 314 h 321"/>
                <a:gd name="T56" fmla="*/ 278 w 489"/>
                <a:gd name="T57" fmla="*/ 300 h 321"/>
                <a:gd name="T58" fmla="*/ 278 w 489"/>
                <a:gd name="T59" fmla="*/ 260 h 321"/>
                <a:gd name="T60" fmla="*/ 199 w 489"/>
                <a:gd name="T61" fmla="*/ 196 h 321"/>
                <a:gd name="T62" fmla="*/ 179 w 489"/>
                <a:gd name="T63" fmla="*/ 130 h 321"/>
                <a:gd name="T64" fmla="*/ 218 w 489"/>
                <a:gd name="T65" fmla="*/ 92 h 321"/>
                <a:gd name="T66" fmla="*/ 218 w 489"/>
                <a:gd name="T67" fmla="*/ 66 h 321"/>
                <a:gd name="T68" fmla="*/ 179 w 489"/>
                <a:gd name="T69" fmla="*/ 13 h 321"/>
                <a:gd name="T70" fmla="*/ 319 w 489"/>
                <a:gd name="T71" fmla="*/ 13 h 321"/>
                <a:gd name="T72" fmla="*/ 360 w 489"/>
                <a:gd name="T73" fmla="*/ 26 h 321"/>
                <a:gd name="T74" fmla="*/ 418 w 489"/>
                <a:gd name="T75" fmla="*/ 0 h 321"/>
                <a:gd name="T76" fmla="*/ 519 w 489"/>
                <a:gd name="T77" fmla="*/ 117 h 321"/>
                <a:gd name="T78" fmla="*/ 697 w 489"/>
                <a:gd name="T79" fmla="*/ 117 h 321"/>
                <a:gd name="T80" fmla="*/ 736 w 489"/>
                <a:gd name="T81" fmla="*/ 130 h 321"/>
                <a:gd name="T82" fmla="*/ 778 w 489"/>
                <a:gd name="T83" fmla="*/ 117 h 321"/>
                <a:gd name="T84" fmla="*/ 837 w 489"/>
                <a:gd name="T85" fmla="*/ 143 h 321"/>
                <a:gd name="T86" fmla="*/ 837 w 489"/>
                <a:gd name="T87" fmla="*/ 184 h 321"/>
                <a:gd name="T88" fmla="*/ 879 w 489"/>
                <a:gd name="T89" fmla="*/ 208 h 321"/>
                <a:gd name="T90" fmla="*/ 898 w 489"/>
                <a:gd name="T91" fmla="*/ 184 h 321"/>
                <a:gd name="T92" fmla="*/ 935 w 489"/>
                <a:gd name="T93" fmla="*/ 208 h 321"/>
                <a:gd name="T94" fmla="*/ 1017 w 489"/>
                <a:gd name="T95" fmla="*/ 208 h 321"/>
                <a:gd name="T96" fmla="*/ 1036 w 489"/>
                <a:gd name="T97" fmla="*/ 196 h 321"/>
                <a:gd name="T98" fmla="*/ 1157 w 489"/>
                <a:gd name="T99" fmla="*/ 248 h 321"/>
                <a:gd name="T100" fmla="*/ 1178 w 489"/>
                <a:gd name="T101" fmla="*/ 314 h 321"/>
                <a:gd name="T102" fmla="*/ 1178 w 489"/>
                <a:gd name="T103" fmla="*/ 352 h 321"/>
                <a:gd name="T104" fmla="*/ 1216 w 489"/>
                <a:gd name="T105" fmla="*/ 404 h 3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89"/>
                <a:gd name="T160" fmla="*/ 0 h 321"/>
                <a:gd name="T161" fmla="*/ 489 w 489"/>
                <a:gd name="T162" fmla="*/ 321 h 32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89" h="321">
                  <a:moveTo>
                    <a:pt x="488" y="248"/>
                  </a:moveTo>
                  <a:lnTo>
                    <a:pt x="448" y="264"/>
                  </a:lnTo>
                  <a:lnTo>
                    <a:pt x="392" y="296"/>
                  </a:lnTo>
                  <a:lnTo>
                    <a:pt x="368" y="304"/>
                  </a:lnTo>
                  <a:lnTo>
                    <a:pt x="352" y="320"/>
                  </a:lnTo>
                  <a:lnTo>
                    <a:pt x="328" y="320"/>
                  </a:lnTo>
                  <a:lnTo>
                    <a:pt x="336" y="272"/>
                  </a:lnTo>
                  <a:lnTo>
                    <a:pt x="320" y="272"/>
                  </a:lnTo>
                  <a:lnTo>
                    <a:pt x="288" y="288"/>
                  </a:lnTo>
                  <a:lnTo>
                    <a:pt x="280" y="280"/>
                  </a:lnTo>
                  <a:lnTo>
                    <a:pt x="240" y="280"/>
                  </a:lnTo>
                  <a:lnTo>
                    <a:pt x="224" y="256"/>
                  </a:lnTo>
                  <a:lnTo>
                    <a:pt x="184" y="256"/>
                  </a:lnTo>
                  <a:lnTo>
                    <a:pt x="144" y="240"/>
                  </a:lnTo>
                  <a:lnTo>
                    <a:pt x="128" y="248"/>
                  </a:lnTo>
                  <a:lnTo>
                    <a:pt x="136" y="280"/>
                  </a:lnTo>
                  <a:lnTo>
                    <a:pt x="112" y="272"/>
                  </a:lnTo>
                  <a:lnTo>
                    <a:pt x="80" y="272"/>
                  </a:lnTo>
                  <a:lnTo>
                    <a:pt x="48" y="320"/>
                  </a:lnTo>
                  <a:lnTo>
                    <a:pt x="8" y="272"/>
                  </a:lnTo>
                  <a:lnTo>
                    <a:pt x="0" y="272"/>
                  </a:lnTo>
                  <a:lnTo>
                    <a:pt x="8" y="256"/>
                  </a:lnTo>
                  <a:lnTo>
                    <a:pt x="16" y="248"/>
                  </a:lnTo>
                  <a:lnTo>
                    <a:pt x="0" y="232"/>
                  </a:lnTo>
                  <a:lnTo>
                    <a:pt x="0" y="224"/>
                  </a:lnTo>
                  <a:lnTo>
                    <a:pt x="16" y="208"/>
                  </a:lnTo>
                  <a:lnTo>
                    <a:pt x="72" y="208"/>
                  </a:lnTo>
                  <a:lnTo>
                    <a:pt x="96" y="192"/>
                  </a:lnTo>
                  <a:lnTo>
                    <a:pt x="112" y="184"/>
                  </a:lnTo>
                  <a:lnTo>
                    <a:pt x="112" y="160"/>
                  </a:lnTo>
                  <a:lnTo>
                    <a:pt x="80" y="120"/>
                  </a:lnTo>
                  <a:lnTo>
                    <a:pt x="72" y="80"/>
                  </a:lnTo>
                  <a:lnTo>
                    <a:pt x="88" y="56"/>
                  </a:lnTo>
                  <a:lnTo>
                    <a:pt x="88" y="40"/>
                  </a:lnTo>
                  <a:lnTo>
                    <a:pt x="72" y="8"/>
                  </a:lnTo>
                  <a:lnTo>
                    <a:pt x="128" y="8"/>
                  </a:lnTo>
                  <a:lnTo>
                    <a:pt x="144" y="16"/>
                  </a:lnTo>
                  <a:lnTo>
                    <a:pt x="168" y="0"/>
                  </a:lnTo>
                  <a:lnTo>
                    <a:pt x="208" y="72"/>
                  </a:lnTo>
                  <a:lnTo>
                    <a:pt x="280" y="72"/>
                  </a:lnTo>
                  <a:lnTo>
                    <a:pt x="296" y="80"/>
                  </a:lnTo>
                  <a:lnTo>
                    <a:pt x="312" y="72"/>
                  </a:lnTo>
                  <a:lnTo>
                    <a:pt x="336" y="88"/>
                  </a:lnTo>
                  <a:lnTo>
                    <a:pt x="336" y="112"/>
                  </a:lnTo>
                  <a:lnTo>
                    <a:pt x="352" y="128"/>
                  </a:lnTo>
                  <a:lnTo>
                    <a:pt x="360" y="112"/>
                  </a:lnTo>
                  <a:lnTo>
                    <a:pt x="376" y="128"/>
                  </a:lnTo>
                  <a:lnTo>
                    <a:pt x="408" y="128"/>
                  </a:lnTo>
                  <a:lnTo>
                    <a:pt x="416" y="120"/>
                  </a:lnTo>
                  <a:lnTo>
                    <a:pt x="464" y="152"/>
                  </a:lnTo>
                  <a:lnTo>
                    <a:pt x="472" y="192"/>
                  </a:lnTo>
                  <a:lnTo>
                    <a:pt x="472" y="216"/>
                  </a:lnTo>
                  <a:lnTo>
                    <a:pt x="488" y="248"/>
                  </a:lnTo>
                </a:path>
              </a:pathLst>
            </a:custGeom>
            <a:solidFill>
              <a:srgbClr val="7F7F7F">
                <a:alpha val="39999"/>
              </a:srgbClr>
            </a:solidFill>
            <a:ln w="9525" cmpd="sng">
              <a:solidFill>
                <a:schemeClr val="bg1"/>
              </a:solidFill>
              <a:bevel/>
              <a:headEnd/>
              <a:tailEnd/>
            </a:ln>
          </p:spPr>
          <p:txBody>
            <a:bodyPr/>
            <a:lstStyle/>
            <a:p>
              <a:endParaRPr lang="zh-CN" altLang="zh-CN" sz="900">
                <a:solidFill>
                  <a:srgbClr val="000000"/>
                </a:solidFill>
                <a:latin typeface="方正兰亭黑_GBK" pitchFamily="2" charset="-122"/>
                <a:ea typeface="方正兰亭黑_GBK" pitchFamily="2" charset="-122"/>
                <a:sym typeface="方正兰亭黑_GBK" pitchFamily="2" charset="-122"/>
              </a:endParaRPr>
            </a:p>
          </p:txBody>
        </p:sp>
        <p:sp>
          <p:nvSpPr>
            <p:cNvPr id="55" name="Freeform 26"/>
            <p:cNvSpPr>
              <a:spLocks noChangeArrowheads="1"/>
            </p:cNvSpPr>
            <p:nvPr/>
          </p:nvSpPr>
          <p:spPr bwMode="auto">
            <a:xfrm>
              <a:off x="3823847" y="2532317"/>
              <a:ext cx="512835" cy="657725"/>
            </a:xfrm>
            <a:custGeom>
              <a:avLst/>
              <a:gdLst>
                <a:gd name="T0" fmla="*/ 218 w 305"/>
                <a:gd name="T1" fmla="*/ 0 h 385"/>
                <a:gd name="T2" fmla="*/ 319 w 305"/>
                <a:gd name="T3" fmla="*/ 53 h 385"/>
                <a:gd name="T4" fmla="*/ 438 w 305"/>
                <a:gd name="T5" fmla="*/ 109 h 385"/>
                <a:gd name="T6" fmla="*/ 498 w 305"/>
                <a:gd name="T7" fmla="*/ 161 h 385"/>
                <a:gd name="T8" fmla="*/ 598 w 305"/>
                <a:gd name="T9" fmla="*/ 227 h 385"/>
                <a:gd name="T10" fmla="*/ 676 w 305"/>
                <a:gd name="T11" fmla="*/ 241 h 385"/>
                <a:gd name="T12" fmla="*/ 619 w 305"/>
                <a:gd name="T13" fmla="*/ 241 h 385"/>
                <a:gd name="T14" fmla="*/ 577 w 305"/>
                <a:gd name="T15" fmla="*/ 295 h 385"/>
                <a:gd name="T16" fmla="*/ 619 w 305"/>
                <a:gd name="T17" fmla="*/ 375 h 385"/>
                <a:gd name="T18" fmla="*/ 718 w 305"/>
                <a:gd name="T19" fmla="*/ 416 h 385"/>
                <a:gd name="T20" fmla="*/ 718 w 305"/>
                <a:gd name="T21" fmla="*/ 497 h 385"/>
                <a:gd name="T22" fmla="*/ 697 w 305"/>
                <a:gd name="T23" fmla="*/ 538 h 385"/>
                <a:gd name="T24" fmla="*/ 656 w 305"/>
                <a:gd name="T25" fmla="*/ 523 h 385"/>
                <a:gd name="T26" fmla="*/ 676 w 305"/>
                <a:gd name="T27" fmla="*/ 578 h 385"/>
                <a:gd name="T28" fmla="*/ 656 w 305"/>
                <a:gd name="T29" fmla="*/ 604 h 385"/>
                <a:gd name="T30" fmla="*/ 559 w 305"/>
                <a:gd name="T31" fmla="*/ 643 h 385"/>
                <a:gd name="T32" fmla="*/ 458 w 305"/>
                <a:gd name="T33" fmla="*/ 643 h 385"/>
                <a:gd name="T34" fmla="*/ 377 w 305"/>
                <a:gd name="T35" fmla="*/ 618 h 385"/>
                <a:gd name="T36" fmla="*/ 319 w 305"/>
                <a:gd name="T37" fmla="*/ 643 h 385"/>
                <a:gd name="T38" fmla="*/ 338 w 305"/>
                <a:gd name="T39" fmla="*/ 604 h 385"/>
                <a:gd name="T40" fmla="*/ 300 w 305"/>
                <a:gd name="T41" fmla="*/ 618 h 385"/>
                <a:gd name="T42" fmla="*/ 199 w 305"/>
                <a:gd name="T43" fmla="*/ 523 h 385"/>
                <a:gd name="T44" fmla="*/ 179 w 305"/>
                <a:gd name="T45" fmla="*/ 443 h 385"/>
                <a:gd name="T46" fmla="*/ 179 w 305"/>
                <a:gd name="T47" fmla="*/ 363 h 385"/>
                <a:gd name="T48" fmla="*/ 179 w 305"/>
                <a:gd name="T49" fmla="*/ 267 h 385"/>
                <a:gd name="T50" fmla="*/ 60 w 305"/>
                <a:gd name="T51" fmla="*/ 255 h 385"/>
                <a:gd name="T52" fmla="*/ 0 w 305"/>
                <a:gd name="T53" fmla="*/ 227 h 385"/>
                <a:gd name="T54" fmla="*/ 79 w 305"/>
                <a:gd name="T55" fmla="*/ 202 h 385"/>
                <a:gd name="T56" fmla="*/ 101 w 305"/>
                <a:gd name="T57" fmla="*/ 67 h 385"/>
                <a:gd name="T58" fmla="*/ 179 w 305"/>
                <a:gd name="T59" fmla="*/ 94 h 385"/>
                <a:gd name="T60" fmla="*/ 259 w 305"/>
                <a:gd name="T61" fmla="*/ 80 h 385"/>
                <a:gd name="T62" fmla="*/ 199 w 305"/>
                <a:gd name="T63" fmla="*/ 27 h 3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5"/>
                <a:gd name="T97" fmla="*/ 0 h 385"/>
                <a:gd name="T98" fmla="*/ 305 w 305"/>
                <a:gd name="T99" fmla="*/ 385 h 38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5" h="385">
                  <a:moveTo>
                    <a:pt x="80" y="8"/>
                  </a:moveTo>
                  <a:lnTo>
                    <a:pt x="88" y="0"/>
                  </a:lnTo>
                  <a:lnTo>
                    <a:pt x="120" y="8"/>
                  </a:lnTo>
                  <a:lnTo>
                    <a:pt x="128" y="32"/>
                  </a:lnTo>
                  <a:lnTo>
                    <a:pt x="152" y="32"/>
                  </a:lnTo>
                  <a:lnTo>
                    <a:pt x="176" y="64"/>
                  </a:lnTo>
                  <a:lnTo>
                    <a:pt x="184" y="56"/>
                  </a:lnTo>
                  <a:lnTo>
                    <a:pt x="200" y="96"/>
                  </a:lnTo>
                  <a:lnTo>
                    <a:pt x="224" y="136"/>
                  </a:lnTo>
                  <a:lnTo>
                    <a:pt x="240" y="136"/>
                  </a:lnTo>
                  <a:lnTo>
                    <a:pt x="256" y="120"/>
                  </a:lnTo>
                  <a:lnTo>
                    <a:pt x="272" y="144"/>
                  </a:lnTo>
                  <a:lnTo>
                    <a:pt x="256" y="160"/>
                  </a:lnTo>
                  <a:lnTo>
                    <a:pt x="248" y="144"/>
                  </a:lnTo>
                  <a:lnTo>
                    <a:pt x="232" y="144"/>
                  </a:lnTo>
                  <a:lnTo>
                    <a:pt x="232" y="176"/>
                  </a:lnTo>
                  <a:lnTo>
                    <a:pt x="224" y="192"/>
                  </a:lnTo>
                  <a:lnTo>
                    <a:pt x="248" y="224"/>
                  </a:lnTo>
                  <a:lnTo>
                    <a:pt x="248" y="248"/>
                  </a:lnTo>
                  <a:lnTo>
                    <a:pt x="288" y="248"/>
                  </a:lnTo>
                  <a:lnTo>
                    <a:pt x="304" y="264"/>
                  </a:lnTo>
                  <a:lnTo>
                    <a:pt x="288" y="296"/>
                  </a:lnTo>
                  <a:lnTo>
                    <a:pt x="296" y="320"/>
                  </a:lnTo>
                  <a:lnTo>
                    <a:pt x="280" y="320"/>
                  </a:lnTo>
                  <a:lnTo>
                    <a:pt x="280" y="312"/>
                  </a:lnTo>
                  <a:lnTo>
                    <a:pt x="264" y="312"/>
                  </a:lnTo>
                  <a:lnTo>
                    <a:pt x="264" y="328"/>
                  </a:lnTo>
                  <a:lnTo>
                    <a:pt x="272" y="344"/>
                  </a:lnTo>
                  <a:lnTo>
                    <a:pt x="264" y="344"/>
                  </a:lnTo>
                  <a:lnTo>
                    <a:pt x="264" y="360"/>
                  </a:lnTo>
                  <a:lnTo>
                    <a:pt x="232" y="384"/>
                  </a:lnTo>
                  <a:lnTo>
                    <a:pt x="224" y="384"/>
                  </a:lnTo>
                  <a:lnTo>
                    <a:pt x="216" y="376"/>
                  </a:lnTo>
                  <a:lnTo>
                    <a:pt x="184" y="384"/>
                  </a:lnTo>
                  <a:lnTo>
                    <a:pt x="168" y="352"/>
                  </a:lnTo>
                  <a:lnTo>
                    <a:pt x="152" y="368"/>
                  </a:lnTo>
                  <a:lnTo>
                    <a:pt x="152" y="384"/>
                  </a:lnTo>
                  <a:lnTo>
                    <a:pt x="128" y="384"/>
                  </a:lnTo>
                  <a:lnTo>
                    <a:pt x="128" y="368"/>
                  </a:lnTo>
                  <a:lnTo>
                    <a:pt x="136" y="360"/>
                  </a:lnTo>
                  <a:lnTo>
                    <a:pt x="128" y="352"/>
                  </a:lnTo>
                  <a:lnTo>
                    <a:pt x="120" y="368"/>
                  </a:lnTo>
                  <a:lnTo>
                    <a:pt x="88" y="360"/>
                  </a:lnTo>
                  <a:lnTo>
                    <a:pt x="80" y="312"/>
                  </a:lnTo>
                  <a:lnTo>
                    <a:pt x="80" y="296"/>
                  </a:lnTo>
                  <a:lnTo>
                    <a:pt x="72" y="264"/>
                  </a:lnTo>
                  <a:lnTo>
                    <a:pt x="32" y="240"/>
                  </a:lnTo>
                  <a:lnTo>
                    <a:pt x="72" y="216"/>
                  </a:lnTo>
                  <a:lnTo>
                    <a:pt x="80" y="216"/>
                  </a:lnTo>
                  <a:lnTo>
                    <a:pt x="72" y="160"/>
                  </a:lnTo>
                  <a:lnTo>
                    <a:pt x="48" y="168"/>
                  </a:lnTo>
                  <a:lnTo>
                    <a:pt x="24" y="152"/>
                  </a:lnTo>
                  <a:lnTo>
                    <a:pt x="16" y="136"/>
                  </a:lnTo>
                  <a:lnTo>
                    <a:pt x="0" y="136"/>
                  </a:lnTo>
                  <a:lnTo>
                    <a:pt x="8" y="120"/>
                  </a:lnTo>
                  <a:lnTo>
                    <a:pt x="32" y="120"/>
                  </a:lnTo>
                  <a:lnTo>
                    <a:pt x="40" y="88"/>
                  </a:lnTo>
                  <a:lnTo>
                    <a:pt x="40" y="40"/>
                  </a:lnTo>
                  <a:lnTo>
                    <a:pt x="48" y="40"/>
                  </a:lnTo>
                  <a:lnTo>
                    <a:pt x="72" y="56"/>
                  </a:lnTo>
                  <a:lnTo>
                    <a:pt x="80" y="72"/>
                  </a:lnTo>
                  <a:lnTo>
                    <a:pt x="104" y="48"/>
                  </a:lnTo>
                  <a:lnTo>
                    <a:pt x="104" y="32"/>
                  </a:lnTo>
                  <a:lnTo>
                    <a:pt x="80" y="16"/>
                  </a:lnTo>
                  <a:lnTo>
                    <a:pt x="80" y="8"/>
                  </a:lnTo>
                </a:path>
              </a:pathLst>
            </a:custGeom>
            <a:solidFill>
              <a:srgbClr val="7F7F7F">
                <a:alpha val="39999"/>
              </a:srgbClr>
            </a:solidFill>
            <a:ln w="9525" cmpd="sng">
              <a:solidFill>
                <a:schemeClr val="bg1"/>
              </a:solidFill>
              <a:bevel/>
              <a:headEnd/>
              <a:tailEnd/>
            </a:ln>
          </p:spPr>
          <p:txBody>
            <a:bodyPr/>
            <a:lstStyle/>
            <a:p>
              <a:endParaRPr lang="zh-CN" altLang="zh-CN" sz="900">
                <a:solidFill>
                  <a:srgbClr val="000000"/>
                </a:solidFill>
                <a:latin typeface="方正兰亭黑_GBK" pitchFamily="2" charset="-122"/>
                <a:ea typeface="方正兰亭黑_GBK" pitchFamily="2" charset="-122"/>
                <a:sym typeface="方正兰亭黑_GBK" pitchFamily="2" charset="-122"/>
              </a:endParaRPr>
            </a:p>
          </p:txBody>
        </p:sp>
        <p:sp>
          <p:nvSpPr>
            <p:cNvPr id="56" name="Freeform 27"/>
            <p:cNvSpPr>
              <a:spLocks noChangeArrowheads="1"/>
            </p:cNvSpPr>
            <p:nvPr/>
          </p:nvSpPr>
          <p:spPr bwMode="auto">
            <a:xfrm>
              <a:off x="3367059" y="2327452"/>
              <a:ext cx="634739" cy="614595"/>
            </a:xfrm>
            <a:custGeom>
              <a:avLst/>
              <a:gdLst>
                <a:gd name="T0" fmla="*/ 500 w 377"/>
                <a:gd name="T1" fmla="*/ 13 h 361"/>
                <a:gd name="T2" fmla="*/ 621 w 377"/>
                <a:gd name="T3" fmla="*/ 0 h 361"/>
                <a:gd name="T4" fmla="*/ 661 w 377"/>
                <a:gd name="T5" fmla="*/ 27 h 361"/>
                <a:gd name="T6" fmla="*/ 761 w 377"/>
                <a:gd name="T7" fmla="*/ 40 h 361"/>
                <a:gd name="T8" fmla="*/ 803 w 377"/>
                <a:gd name="T9" fmla="*/ 27 h 361"/>
                <a:gd name="T10" fmla="*/ 842 w 377"/>
                <a:gd name="T11" fmla="*/ 27 h 361"/>
                <a:gd name="T12" fmla="*/ 701 w 377"/>
                <a:gd name="T13" fmla="*/ 105 h 361"/>
                <a:gd name="T14" fmla="*/ 681 w 377"/>
                <a:gd name="T15" fmla="*/ 144 h 361"/>
                <a:gd name="T16" fmla="*/ 701 w 377"/>
                <a:gd name="T17" fmla="*/ 158 h 361"/>
                <a:gd name="T18" fmla="*/ 722 w 377"/>
                <a:gd name="T19" fmla="*/ 158 h 361"/>
                <a:gd name="T20" fmla="*/ 803 w 377"/>
                <a:gd name="T21" fmla="*/ 210 h 361"/>
                <a:gd name="T22" fmla="*/ 881 w 377"/>
                <a:gd name="T23" fmla="*/ 210 h 361"/>
                <a:gd name="T24" fmla="*/ 881 w 377"/>
                <a:gd name="T25" fmla="*/ 239 h 361"/>
                <a:gd name="T26" fmla="*/ 941 w 377"/>
                <a:gd name="T27" fmla="*/ 252 h 361"/>
                <a:gd name="T28" fmla="*/ 941 w 377"/>
                <a:gd name="T29" fmla="*/ 279 h 361"/>
                <a:gd name="T30" fmla="*/ 881 w 377"/>
                <a:gd name="T31" fmla="*/ 316 h 361"/>
                <a:gd name="T32" fmla="*/ 881 w 377"/>
                <a:gd name="T33" fmla="*/ 292 h 361"/>
                <a:gd name="T34" fmla="*/ 821 w 377"/>
                <a:gd name="T35" fmla="*/ 265 h 361"/>
                <a:gd name="T36" fmla="*/ 782 w 377"/>
                <a:gd name="T37" fmla="*/ 265 h 361"/>
                <a:gd name="T38" fmla="*/ 782 w 377"/>
                <a:gd name="T39" fmla="*/ 344 h 361"/>
                <a:gd name="T40" fmla="*/ 761 w 377"/>
                <a:gd name="T41" fmla="*/ 396 h 361"/>
                <a:gd name="T42" fmla="*/ 701 w 377"/>
                <a:gd name="T43" fmla="*/ 396 h 361"/>
                <a:gd name="T44" fmla="*/ 681 w 377"/>
                <a:gd name="T45" fmla="*/ 409 h 361"/>
                <a:gd name="T46" fmla="*/ 722 w 377"/>
                <a:gd name="T47" fmla="*/ 422 h 361"/>
                <a:gd name="T48" fmla="*/ 743 w 377"/>
                <a:gd name="T49" fmla="*/ 450 h 361"/>
                <a:gd name="T50" fmla="*/ 803 w 377"/>
                <a:gd name="T51" fmla="*/ 474 h 361"/>
                <a:gd name="T52" fmla="*/ 860 w 377"/>
                <a:gd name="T53" fmla="*/ 462 h 361"/>
                <a:gd name="T54" fmla="*/ 881 w 377"/>
                <a:gd name="T55" fmla="*/ 554 h 361"/>
                <a:gd name="T56" fmla="*/ 761 w 377"/>
                <a:gd name="T57" fmla="*/ 594 h 361"/>
                <a:gd name="T58" fmla="*/ 743 w 377"/>
                <a:gd name="T59" fmla="*/ 580 h 361"/>
                <a:gd name="T60" fmla="*/ 722 w 377"/>
                <a:gd name="T61" fmla="*/ 594 h 361"/>
                <a:gd name="T62" fmla="*/ 643 w 377"/>
                <a:gd name="T63" fmla="*/ 594 h 361"/>
                <a:gd name="T64" fmla="*/ 601 w 377"/>
                <a:gd name="T65" fmla="*/ 567 h 361"/>
                <a:gd name="T66" fmla="*/ 582 w 377"/>
                <a:gd name="T67" fmla="*/ 594 h 361"/>
                <a:gd name="T68" fmla="*/ 542 w 377"/>
                <a:gd name="T69" fmla="*/ 567 h 361"/>
                <a:gd name="T70" fmla="*/ 542 w 377"/>
                <a:gd name="T71" fmla="*/ 527 h 361"/>
                <a:gd name="T72" fmla="*/ 482 w 377"/>
                <a:gd name="T73" fmla="*/ 501 h 361"/>
                <a:gd name="T74" fmla="*/ 440 w 377"/>
                <a:gd name="T75" fmla="*/ 514 h 361"/>
                <a:gd name="T76" fmla="*/ 401 w 377"/>
                <a:gd name="T77" fmla="*/ 501 h 361"/>
                <a:gd name="T78" fmla="*/ 221 w 377"/>
                <a:gd name="T79" fmla="*/ 487 h 361"/>
                <a:gd name="T80" fmla="*/ 121 w 377"/>
                <a:gd name="T81" fmla="*/ 382 h 361"/>
                <a:gd name="T82" fmla="*/ 41 w 377"/>
                <a:gd name="T83" fmla="*/ 303 h 361"/>
                <a:gd name="T84" fmla="*/ 0 w 377"/>
                <a:gd name="T85" fmla="*/ 210 h 361"/>
                <a:gd name="T86" fmla="*/ 79 w 377"/>
                <a:gd name="T87" fmla="*/ 210 h 361"/>
                <a:gd name="T88" fmla="*/ 281 w 377"/>
                <a:gd name="T89" fmla="*/ 130 h 361"/>
                <a:gd name="T90" fmla="*/ 341 w 377"/>
                <a:gd name="T91" fmla="*/ 130 h 361"/>
                <a:gd name="T92" fmla="*/ 422 w 377"/>
                <a:gd name="T93" fmla="*/ 130 h 361"/>
                <a:gd name="T94" fmla="*/ 482 w 377"/>
                <a:gd name="T95" fmla="*/ 80 h 361"/>
                <a:gd name="T96" fmla="*/ 500 w 377"/>
                <a:gd name="T97" fmla="*/ 13 h 36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77"/>
                <a:gd name="T148" fmla="*/ 0 h 361"/>
                <a:gd name="T149" fmla="*/ 377 w 377"/>
                <a:gd name="T150" fmla="*/ 361 h 36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77" h="361">
                  <a:moveTo>
                    <a:pt x="200" y="8"/>
                  </a:moveTo>
                  <a:lnTo>
                    <a:pt x="248" y="0"/>
                  </a:lnTo>
                  <a:lnTo>
                    <a:pt x="264" y="16"/>
                  </a:lnTo>
                  <a:lnTo>
                    <a:pt x="304" y="24"/>
                  </a:lnTo>
                  <a:lnTo>
                    <a:pt x="320" y="16"/>
                  </a:lnTo>
                  <a:lnTo>
                    <a:pt x="336" y="16"/>
                  </a:lnTo>
                  <a:lnTo>
                    <a:pt x="280" y="64"/>
                  </a:lnTo>
                  <a:lnTo>
                    <a:pt x="272" y="88"/>
                  </a:lnTo>
                  <a:lnTo>
                    <a:pt x="280" y="96"/>
                  </a:lnTo>
                  <a:lnTo>
                    <a:pt x="288" y="96"/>
                  </a:lnTo>
                  <a:lnTo>
                    <a:pt x="320" y="128"/>
                  </a:lnTo>
                  <a:lnTo>
                    <a:pt x="352" y="128"/>
                  </a:lnTo>
                  <a:lnTo>
                    <a:pt x="352" y="144"/>
                  </a:lnTo>
                  <a:lnTo>
                    <a:pt x="376" y="152"/>
                  </a:lnTo>
                  <a:lnTo>
                    <a:pt x="376" y="168"/>
                  </a:lnTo>
                  <a:lnTo>
                    <a:pt x="352" y="192"/>
                  </a:lnTo>
                  <a:lnTo>
                    <a:pt x="352" y="176"/>
                  </a:lnTo>
                  <a:lnTo>
                    <a:pt x="328" y="160"/>
                  </a:lnTo>
                  <a:lnTo>
                    <a:pt x="312" y="160"/>
                  </a:lnTo>
                  <a:lnTo>
                    <a:pt x="312" y="208"/>
                  </a:lnTo>
                  <a:lnTo>
                    <a:pt x="304" y="240"/>
                  </a:lnTo>
                  <a:lnTo>
                    <a:pt x="280" y="240"/>
                  </a:lnTo>
                  <a:lnTo>
                    <a:pt x="272" y="248"/>
                  </a:lnTo>
                  <a:lnTo>
                    <a:pt x="288" y="256"/>
                  </a:lnTo>
                  <a:lnTo>
                    <a:pt x="296" y="272"/>
                  </a:lnTo>
                  <a:lnTo>
                    <a:pt x="320" y="288"/>
                  </a:lnTo>
                  <a:lnTo>
                    <a:pt x="344" y="280"/>
                  </a:lnTo>
                  <a:lnTo>
                    <a:pt x="352" y="336"/>
                  </a:lnTo>
                  <a:lnTo>
                    <a:pt x="304" y="360"/>
                  </a:lnTo>
                  <a:lnTo>
                    <a:pt x="296" y="352"/>
                  </a:lnTo>
                  <a:lnTo>
                    <a:pt x="288" y="360"/>
                  </a:lnTo>
                  <a:lnTo>
                    <a:pt x="256" y="360"/>
                  </a:lnTo>
                  <a:lnTo>
                    <a:pt x="240" y="344"/>
                  </a:lnTo>
                  <a:lnTo>
                    <a:pt x="232" y="360"/>
                  </a:lnTo>
                  <a:lnTo>
                    <a:pt x="216" y="344"/>
                  </a:lnTo>
                  <a:lnTo>
                    <a:pt x="216" y="320"/>
                  </a:lnTo>
                  <a:lnTo>
                    <a:pt x="192" y="304"/>
                  </a:lnTo>
                  <a:lnTo>
                    <a:pt x="176" y="312"/>
                  </a:lnTo>
                  <a:lnTo>
                    <a:pt x="160" y="304"/>
                  </a:lnTo>
                  <a:lnTo>
                    <a:pt x="88" y="296"/>
                  </a:lnTo>
                  <a:lnTo>
                    <a:pt x="48" y="232"/>
                  </a:lnTo>
                  <a:lnTo>
                    <a:pt x="16" y="184"/>
                  </a:lnTo>
                  <a:lnTo>
                    <a:pt x="0" y="128"/>
                  </a:lnTo>
                  <a:lnTo>
                    <a:pt x="32" y="128"/>
                  </a:lnTo>
                  <a:lnTo>
                    <a:pt x="112" y="80"/>
                  </a:lnTo>
                  <a:lnTo>
                    <a:pt x="136" y="80"/>
                  </a:lnTo>
                  <a:lnTo>
                    <a:pt x="168" y="80"/>
                  </a:lnTo>
                  <a:lnTo>
                    <a:pt x="192" y="48"/>
                  </a:lnTo>
                  <a:lnTo>
                    <a:pt x="200" y="8"/>
                  </a:lnTo>
                </a:path>
              </a:pathLst>
            </a:custGeom>
            <a:solidFill>
              <a:srgbClr val="7F7F7F">
                <a:alpha val="39999"/>
              </a:srgbClr>
            </a:solidFill>
            <a:ln w="9525" cmpd="sng">
              <a:solidFill>
                <a:schemeClr val="bg1"/>
              </a:solidFill>
              <a:bevel/>
              <a:headEnd/>
              <a:tailEnd/>
            </a:ln>
          </p:spPr>
          <p:txBody>
            <a:bodyPr/>
            <a:lstStyle/>
            <a:p>
              <a:endParaRPr lang="zh-CN" altLang="zh-CN" sz="900">
                <a:solidFill>
                  <a:srgbClr val="000000"/>
                </a:solidFill>
                <a:latin typeface="方正兰亭黑_GBK" pitchFamily="2" charset="-122"/>
                <a:ea typeface="方正兰亭黑_GBK" pitchFamily="2" charset="-122"/>
                <a:sym typeface="方正兰亭黑_GBK" pitchFamily="2" charset="-122"/>
              </a:endParaRPr>
            </a:p>
          </p:txBody>
        </p:sp>
        <p:sp>
          <p:nvSpPr>
            <p:cNvPr id="57" name="Freeform 28"/>
            <p:cNvSpPr>
              <a:spLocks noChangeArrowheads="1"/>
            </p:cNvSpPr>
            <p:nvPr/>
          </p:nvSpPr>
          <p:spPr bwMode="auto">
            <a:xfrm>
              <a:off x="3354448" y="1768309"/>
              <a:ext cx="418956" cy="780952"/>
            </a:xfrm>
            <a:custGeom>
              <a:avLst/>
              <a:gdLst>
                <a:gd name="T0" fmla="*/ 519 w 249"/>
                <a:gd name="T1" fmla="*/ 565 h 457"/>
                <a:gd name="T2" fmla="*/ 498 w 249"/>
                <a:gd name="T3" fmla="*/ 632 h 457"/>
                <a:gd name="T4" fmla="*/ 438 w 249"/>
                <a:gd name="T5" fmla="*/ 687 h 457"/>
                <a:gd name="T6" fmla="*/ 339 w 249"/>
                <a:gd name="T7" fmla="*/ 673 h 457"/>
                <a:gd name="T8" fmla="*/ 199 w 249"/>
                <a:gd name="T9" fmla="*/ 724 h 457"/>
                <a:gd name="T10" fmla="*/ 101 w 249"/>
                <a:gd name="T11" fmla="*/ 765 h 457"/>
                <a:gd name="T12" fmla="*/ 20 w 249"/>
                <a:gd name="T13" fmla="*/ 765 h 457"/>
                <a:gd name="T14" fmla="*/ 0 w 249"/>
                <a:gd name="T15" fmla="*/ 752 h 457"/>
                <a:gd name="T16" fmla="*/ 41 w 249"/>
                <a:gd name="T17" fmla="*/ 646 h 457"/>
                <a:gd name="T18" fmla="*/ 60 w 249"/>
                <a:gd name="T19" fmla="*/ 619 h 457"/>
                <a:gd name="T20" fmla="*/ 20 w 249"/>
                <a:gd name="T21" fmla="*/ 551 h 457"/>
                <a:gd name="T22" fmla="*/ 41 w 249"/>
                <a:gd name="T23" fmla="*/ 444 h 457"/>
                <a:gd name="T24" fmla="*/ 60 w 249"/>
                <a:gd name="T25" fmla="*/ 376 h 457"/>
                <a:gd name="T26" fmla="*/ 79 w 249"/>
                <a:gd name="T27" fmla="*/ 349 h 457"/>
                <a:gd name="T28" fmla="*/ 41 w 249"/>
                <a:gd name="T29" fmla="*/ 323 h 457"/>
                <a:gd name="T30" fmla="*/ 79 w 249"/>
                <a:gd name="T31" fmla="*/ 270 h 457"/>
                <a:gd name="T32" fmla="*/ 138 w 249"/>
                <a:gd name="T33" fmla="*/ 189 h 457"/>
                <a:gd name="T34" fmla="*/ 138 w 249"/>
                <a:gd name="T35" fmla="*/ 135 h 457"/>
                <a:gd name="T36" fmla="*/ 179 w 249"/>
                <a:gd name="T37" fmla="*/ 135 h 457"/>
                <a:gd name="T38" fmla="*/ 300 w 249"/>
                <a:gd name="T39" fmla="*/ 41 h 457"/>
                <a:gd name="T40" fmla="*/ 360 w 249"/>
                <a:gd name="T41" fmla="*/ 27 h 457"/>
                <a:gd name="T42" fmla="*/ 421 w 249"/>
                <a:gd name="T43" fmla="*/ 0 h 457"/>
                <a:gd name="T44" fmla="*/ 438 w 249"/>
                <a:gd name="T45" fmla="*/ 13 h 457"/>
                <a:gd name="T46" fmla="*/ 538 w 249"/>
                <a:gd name="T47" fmla="*/ 0 h 457"/>
                <a:gd name="T48" fmla="*/ 598 w 249"/>
                <a:gd name="T49" fmla="*/ 41 h 457"/>
                <a:gd name="T50" fmla="*/ 538 w 249"/>
                <a:gd name="T51" fmla="*/ 54 h 457"/>
                <a:gd name="T52" fmla="*/ 519 w 249"/>
                <a:gd name="T53" fmla="*/ 80 h 457"/>
                <a:gd name="T54" fmla="*/ 598 w 249"/>
                <a:gd name="T55" fmla="*/ 80 h 457"/>
                <a:gd name="T56" fmla="*/ 620 w 249"/>
                <a:gd name="T57" fmla="*/ 149 h 457"/>
                <a:gd name="T58" fmla="*/ 580 w 249"/>
                <a:gd name="T59" fmla="*/ 202 h 457"/>
                <a:gd name="T60" fmla="*/ 538 w 249"/>
                <a:gd name="T61" fmla="*/ 175 h 457"/>
                <a:gd name="T62" fmla="*/ 480 w 249"/>
                <a:gd name="T63" fmla="*/ 202 h 457"/>
                <a:gd name="T64" fmla="*/ 498 w 249"/>
                <a:gd name="T65" fmla="*/ 229 h 457"/>
                <a:gd name="T66" fmla="*/ 459 w 249"/>
                <a:gd name="T67" fmla="*/ 270 h 457"/>
                <a:gd name="T68" fmla="*/ 560 w 249"/>
                <a:gd name="T69" fmla="*/ 363 h 457"/>
                <a:gd name="T70" fmla="*/ 480 w 249"/>
                <a:gd name="T71" fmla="*/ 510 h 457"/>
                <a:gd name="T72" fmla="*/ 519 w 249"/>
                <a:gd name="T73" fmla="*/ 565 h 4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49"/>
                <a:gd name="T112" fmla="*/ 0 h 457"/>
                <a:gd name="T113" fmla="*/ 249 w 249"/>
                <a:gd name="T114" fmla="*/ 457 h 45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49" h="457">
                  <a:moveTo>
                    <a:pt x="208" y="336"/>
                  </a:moveTo>
                  <a:lnTo>
                    <a:pt x="200" y="376"/>
                  </a:lnTo>
                  <a:lnTo>
                    <a:pt x="176" y="408"/>
                  </a:lnTo>
                  <a:lnTo>
                    <a:pt x="136" y="400"/>
                  </a:lnTo>
                  <a:lnTo>
                    <a:pt x="80" y="432"/>
                  </a:lnTo>
                  <a:lnTo>
                    <a:pt x="40" y="456"/>
                  </a:lnTo>
                  <a:lnTo>
                    <a:pt x="8" y="456"/>
                  </a:lnTo>
                  <a:lnTo>
                    <a:pt x="0" y="448"/>
                  </a:lnTo>
                  <a:lnTo>
                    <a:pt x="16" y="384"/>
                  </a:lnTo>
                  <a:lnTo>
                    <a:pt x="24" y="368"/>
                  </a:lnTo>
                  <a:lnTo>
                    <a:pt x="8" y="328"/>
                  </a:lnTo>
                  <a:lnTo>
                    <a:pt x="16" y="264"/>
                  </a:lnTo>
                  <a:lnTo>
                    <a:pt x="24" y="224"/>
                  </a:lnTo>
                  <a:lnTo>
                    <a:pt x="32" y="208"/>
                  </a:lnTo>
                  <a:lnTo>
                    <a:pt x="16" y="192"/>
                  </a:lnTo>
                  <a:lnTo>
                    <a:pt x="32" y="160"/>
                  </a:lnTo>
                  <a:lnTo>
                    <a:pt x="56" y="112"/>
                  </a:lnTo>
                  <a:lnTo>
                    <a:pt x="56" y="80"/>
                  </a:lnTo>
                  <a:lnTo>
                    <a:pt x="72" y="80"/>
                  </a:lnTo>
                  <a:lnTo>
                    <a:pt x="120" y="24"/>
                  </a:lnTo>
                  <a:lnTo>
                    <a:pt x="144" y="16"/>
                  </a:lnTo>
                  <a:lnTo>
                    <a:pt x="168" y="0"/>
                  </a:lnTo>
                  <a:lnTo>
                    <a:pt x="176" y="8"/>
                  </a:lnTo>
                  <a:lnTo>
                    <a:pt x="216" y="0"/>
                  </a:lnTo>
                  <a:lnTo>
                    <a:pt x="240" y="24"/>
                  </a:lnTo>
                  <a:lnTo>
                    <a:pt x="216" y="32"/>
                  </a:lnTo>
                  <a:lnTo>
                    <a:pt x="208" y="48"/>
                  </a:lnTo>
                  <a:lnTo>
                    <a:pt x="240" y="48"/>
                  </a:lnTo>
                  <a:lnTo>
                    <a:pt x="248" y="88"/>
                  </a:lnTo>
                  <a:lnTo>
                    <a:pt x="232" y="120"/>
                  </a:lnTo>
                  <a:lnTo>
                    <a:pt x="216" y="104"/>
                  </a:lnTo>
                  <a:lnTo>
                    <a:pt x="192" y="120"/>
                  </a:lnTo>
                  <a:lnTo>
                    <a:pt x="200" y="136"/>
                  </a:lnTo>
                  <a:lnTo>
                    <a:pt x="184" y="160"/>
                  </a:lnTo>
                  <a:lnTo>
                    <a:pt x="224" y="216"/>
                  </a:lnTo>
                  <a:lnTo>
                    <a:pt x="192" y="304"/>
                  </a:lnTo>
                  <a:lnTo>
                    <a:pt x="208" y="336"/>
                  </a:lnTo>
                </a:path>
              </a:pathLst>
            </a:custGeom>
            <a:solidFill>
              <a:srgbClr val="7F7F7F">
                <a:alpha val="39999"/>
              </a:srgbClr>
            </a:solidFill>
            <a:ln w="9525" cmpd="sng">
              <a:solidFill>
                <a:schemeClr val="bg1"/>
              </a:solidFill>
              <a:bevel/>
              <a:headEnd/>
              <a:tailEnd/>
            </a:ln>
          </p:spPr>
          <p:txBody>
            <a:bodyPr/>
            <a:lstStyle/>
            <a:p>
              <a:endParaRPr lang="zh-CN" altLang="zh-CN" sz="900">
                <a:solidFill>
                  <a:srgbClr val="000000"/>
                </a:solidFill>
                <a:latin typeface="方正兰亭黑_GBK" pitchFamily="2" charset="-122"/>
                <a:ea typeface="方正兰亭黑_GBK" pitchFamily="2" charset="-122"/>
                <a:sym typeface="方正兰亭黑_GBK" pitchFamily="2" charset="-122"/>
              </a:endParaRPr>
            </a:p>
          </p:txBody>
        </p:sp>
        <p:sp>
          <p:nvSpPr>
            <p:cNvPr id="58" name="Freeform 29"/>
            <p:cNvSpPr>
              <a:spLocks noChangeArrowheads="1"/>
            </p:cNvSpPr>
            <p:nvPr/>
          </p:nvSpPr>
          <p:spPr bwMode="auto">
            <a:xfrm>
              <a:off x="2908870" y="1903859"/>
              <a:ext cx="540859" cy="1038189"/>
            </a:xfrm>
            <a:custGeom>
              <a:avLst/>
              <a:gdLst>
                <a:gd name="T0" fmla="*/ 806 w 321"/>
                <a:gd name="T1" fmla="*/ 797 h 609"/>
                <a:gd name="T2" fmla="*/ 744 w 321"/>
                <a:gd name="T3" fmla="*/ 825 h 609"/>
                <a:gd name="T4" fmla="*/ 705 w 321"/>
                <a:gd name="T5" fmla="*/ 811 h 609"/>
                <a:gd name="T6" fmla="*/ 562 w 321"/>
                <a:gd name="T7" fmla="*/ 811 h 609"/>
                <a:gd name="T8" fmla="*/ 605 w 321"/>
                <a:gd name="T9" fmla="*/ 863 h 609"/>
                <a:gd name="T10" fmla="*/ 562 w 321"/>
                <a:gd name="T11" fmla="*/ 930 h 609"/>
                <a:gd name="T12" fmla="*/ 583 w 321"/>
                <a:gd name="T13" fmla="*/ 1010 h 609"/>
                <a:gd name="T14" fmla="*/ 503 w 321"/>
                <a:gd name="T15" fmla="*/ 996 h 609"/>
                <a:gd name="T16" fmla="*/ 384 w 321"/>
                <a:gd name="T17" fmla="*/ 943 h 609"/>
                <a:gd name="T18" fmla="*/ 240 w 321"/>
                <a:gd name="T19" fmla="*/ 916 h 609"/>
                <a:gd name="T20" fmla="*/ 141 w 321"/>
                <a:gd name="T21" fmla="*/ 863 h 609"/>
                <a:gd name="T22" fmla="*/ 41 w 321"/>
                <a:gd name="T23" fmla="*/ 863 h 609"/>
                <a:gd name="T24" fmla="*/ 41 w 321"/>
                <a:gd name="T25" fmla="*/ 851 h 609"/>
                <a:gd name="T26" fmla="*/ 0 w 321"/>
                <a:gd name="T27" fmla="*/ 838 h 609"/>
                <a:gd name="T28" fmla="*/ 20 w 321"/>
                <a:gd name="T29" fmla="*/ 825 h 609"/>
                <a:gd name="T30" fmla="*/ 20 w 321"/>
                <a:gd name="T31" fmla="*/ 784 h 609"/>
                <a:gd name="T32" fmla="*/ 0 w 321"/>
                <a:gd name="T33" fmla="*/ 771 h 609"/>
                <a:gd name="T34" fmla="*/ 41 w 321"/>
                <a:gd name="T35" fmla="*/ 758 h 609"/>
                <a:gd name="T36" fmla="*/ 121 w 321"/>
                <a:gd name="T37" fmla="*/ 758 h 609"/>
                <a:gd name="T38" fmla="*/ 121 w 321"/>
                <a:gd name="T39" fmla="*/ 572 h 609"/>
                <a:gd name="T40" fmla="*/ 221 w 321"/>
                <a:gd name="T41" fmla="*/ 572 h 609"/>
                <a:gd name="T42" fmla="*/ 221 w 321"/>
                <a:gd name="T43" fmla="*/ 597 h 609"/>
                <a:gd name="T44" fmla="*/ 281 w 321"/>
                <a:gd name="T45" fmla="*/ 597 h 609"/>
                <a:gd name="T46" fmla="*/ 281 w 321"/>
                <a:gd name="T47" fmla="*/ 545 h 609"/>
                <a:gd name="T48" fmla="*/ 402 w 321"/>
                <a:gd name="T49" fmla="*/ 545 h 609"/>
                <a:gd name="T50" fmla="*/ 422 w 321"/>
                <a:gd name="T51" fmla="*/ 466 h 609"/>
                <a:gd name="T52" fmla="*/ 422 w 321"/>
                <a:gd name="T53" fmla="*/ 411 h 609"/>
                <a:gd name="T54" fmla="*/ 362 w 321"/>
                <a:gd name="T55" fmla="*/ 385 h 609"/>
                <a:gd name="T56" fmla="*/ 281 w 321"/>
                <a:gd name="T57" fmla="*/ 345 h 609"/>
                <a:gd name="T58" fmla="*/ 240 w 321"/>
                <a:gd name="T59" fmla="*/ 307 h 609"/>
                <a:gd name="T60" fmla="*/ 260 w 321"/>
                <a:gd name="T61" fmla="*/ 239 h 609"/>
                <a:gd name="T62" fmla="*/ 301 w 321"/>
                <a:gd name="T63" fmla="*/ 214 h 609"/>
                <a:gd name="T64" fmla="*/ 362 w 321"/>
                <a:gd name="T65" fmla="*/ 239 h 609"/>
                <a:gd name="T66" fmla="*/ 444 w 321"/>
                <a:gd name="T67" fmla="*/ 239 h 609"/>
                <a:gd name="T68" fmla="*/ 463 w 321"/>
                <a:gd name="T69" fmla="*/ 199 h 609"/>
                <a:gd name="T70" fmla="*/ 503 w 321"/>
                <a:gd name="T71" fmla="*/ 199 h 609"/>
                <a:gd name="T72" fmla="*/ 483 w 321"/>
                <a:gd name="T73" fmla="*/ 145 h 609"/>
                <a:gd name="T74" fmla="*/ 622 w 321"/>
                <a:gd name="T75" fmla="*/ 53 h 609"/>
                <a:gd name="T76" fmla="*/ 622 w 321"/>
                <a:gd name="T77" fmla="*/ 27 h 609"/>
                <a:gd name="T78" fmla="*/ 705 w 321"/>
                <a:gd name="T79" fmla="*/ 27 h 609"/>
                <a:gd name="T80" fmla="*/ 723 w 321"/>
                <a:gd name="T81" fmla="*/ 41 h 609"/>
                <a:gd name="T82" fmla="*/ 744 w 321"/>
                <a:gd name="T83" fmla="*/ 13 h 609"/>
                <a:gd name="T84" fmla="*/ 765 w 321"/>
                <a:gd name="T85" fmla="*/ 0 h 609"/>
                <a:gd name="T86" fmla="*/ 806 w 321"/>
                <a:gd name="T87" fmla="*/ 41 h 609"/>
                <a:gd name="T88" fmla="*/ 806 w 321"/>
                <a:gd name="T89" fmla="*/ 53 h 609"/>
                <a:gd name="T90" fmla="*/ 705 w 321"/>
                <a:gd name="T91" fmla="*/ 186 h 609"/>
                <a:gd name="T92" fmla="*/ 744 w 321"/>
                <a:gd name="T93" fmla="*/ 214 h 609"/>
                <a:gd name="T94" fmla="*/ 705 w 321"/>
                <a:gd name="T95" fmla="*/ 307 h 609"/>
                <a:gd name="T96" fmla="*/ 684 w 321"/>
                <a:gd name="T97" fmla="*/ 411 h 609"/>
                <a:gd name="T98" fmla="*/ 723 w 321"/>
                <a:gd name="T99" fmla="*/ 479 h 609"/>
                <a:gd name="T100" fmla="*/ 663 w 321"/>
                <a:gd name="T101" fmla="*/ 597 h 609"/>
                <a:gd name="T102" fmla="*/ 684 w 321"/>
                <a:gd name="T103" fmla="*/ 623 h 609"/>
                <a:gd name="T104" fmla="*/ 723 w 321"/>
                <a:gd name="T105" fmla="*/ 716 h 609"/>
                <a:gd name="T106" fmla="*/ 806 w 321"/>
                <a:gd name="T107" fmla="*/ 797 h 6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21"/>
                <a:gd name="T163" fmla="*/ 0 h 609"/>
                <a:gd name="T164" fmla="*/ 321 w 321"/>
                <a:gd name="T165" fmla="*/ 609 h 60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21" h="609">
                  <a:moveTo>
                    <a:pt x="320" y="480"/>
                  </a:moveTo>
                  <a:lnTo>
                    <a:pt x="296" y="496"/>
                  </a:lnTo>
                  <a:lnTo>
                    <a:pt x="280" y="488"/>
                  </a:lnTo>
                  <a:lnTo>
                    <a:pt x="224" y="488"/>
                  </a:lnTo>
                  <a:lnTo>
                    <a:pt x="240" y="520"/>
                  </a:lnTo>
                  <a:lnTo>
                    <a:pt x="224" y="560"/>
                  </a:lnTo>
                  <a:lnTo>
                    <a:pt x="232" y="608"/>
                  </a:lnTo>
                  <a:lnTo>
                    <a:pt x="200" y="600"/>
                  </a:lnTo>
                  <a:lnTo>
                    <a:pt x="152" y="568"/>
                  </a:lnTo>
                  <a:lnTo>
                    <a:pt x="96" y="552"/>
                  </a:lnTo>
                  <a:lnTo>
                    <a:pt x="56" y="520"/>
                  </a:lnTo>
                  <a:lnTo>
                    <a:pt x="16" y="520"/>
                  </a:lnTo>
                  <a:lnTo>
                    <a:pt x="16" y="512"/>
                  </a:lnTo>
                  <a:lnTo>
                    <a:pt x="0" y="504"/>
                  </a:lnTo>
                  <a:lnTo>
                    <a:pt x="8" y="496"/>
                  </a:lnTo>
                  <a:lnTo>
                    <a:pt x="8" y="472"/>
                  </a:lnTo>
                  <a:lnTo>
                    <a:pt x="0" y="464"/>
                  </a:lnTo>
                  <a:lnTo>
                    <a:pt x="16" y="456"/>
                  </a:lnTo>
                  <a:lnTo>
                    <a:pt x="48" y="456"/>
                  </a:lnTo>
                  <a:lnTo>
                    <a:pt x="48" y="344"/>
                  </a:lnTo>
                  <a:lnTo>
                    <a:pt x="88" y="344"/>
                  </a:lnTo>
                  <a:lnTo>
                    <a:pt x="88" y="360"/>
                  </a:lnTo>
                  <a:lnTo>
                    <a:pt x="112" y="360"/>
                  </a:lnTo>
                  <a:lnTo>
                    <a:pt x="112" y="328"/>
                  </a:lnTo>
                  <a:lnTo>
                    <a:pt x="160" y="328"/>
                  </a:lnTo>
                  <a:lnTo>
                    <a:pt x="168" y="280"/>
                  </a:lnTo>
                  <a:lnTo>
                    <a:pt x="168" y="248"/>
                  </a:lnTo>
                  <a:lnTo>
                    <a:pt x="144" y="232"/>
                  </a:lnTo>
                  <a:lnTo>
                    <a:pt x="112" y="208"/>
                  </a:lnTo>
                  <a:lnTo>
                    <a:pt x="96" y="184"/>
                  </a:lnTo>
                  <a:lnTo>
                    <a:pt x="104" y="144"/>
                  </a:lnTo>
                  <a:lnTo>
                    <a:pt x="120" y="128"/>
                  </a:lnTo>
                  <a:lnTo>
                    <a:pt x="144" y="144"/>
                  </a:lnTo>
                  <a:lnTo>
                    <a:pt x="176" y="144"/>
                  </a:lnTo>
                  <a:lnTo>
                    <a:pt x="184" y="120"/>
                  </a:lnTo>
                  <a:lnTo>
                    <a:pt x="200" y="120"/>
                  </a:lnTo>
                  <a:lnTo>
                    <a:pt x="192" y="88"/>
                  </a:lnTo>
                  <a:lnTo>
                    <a:pt x="248" y="32"/>
                  </a:lnTo>
                  <a:lnTo>
                    <a:pt x="248" y="16"/>
                  </a:lnTo>
                  <a:lnTo>
                    <a:pt x="280" y="16"/>
                  </a:lnTo>
                  <a:lnTo>
                    <a:pt x="288" y="24"/>
                  </a:lnTo>
                  <a:lnTo>
                    <a:pt x="296" y="8"/>
                  </a:lnTo>
                  <a:lnTo>
                    <a:pt x="304" y="0"/>
                  </a:lnTo>
                  <a:lnTo>
                    <a:pt x="320" y="24"/>
                  </a:lnTo>
                  <a:lnTo>
                    <a:pt x="320" y="32"/>
                  </a:lnTo>
                  <a:lnTo>
                    <a:pt x="280" y="112"/>
                  </a:lnTo>
                  <a:lnTo>
                    <a:pt x="296" y="128"/>
                  </a:lnTo>
                  <a:lnTo>
                    <a:pt x="280" y="184"/>
                  </a:lnTo>
                  <a:lnTo>
                    <a:pt x="272" y="248"/>
                  </a:lnTo>
                  <a:lnTo>
                    <a:pt x="288" y="288"/>
                  </a:lnTo>
                  <a:lnTo>
                    <a:pt x="264" y="360"/>
                  </a:lnTo>
                  <a:lnTo>
                    <a:pt x="272" y="376"/>
                  </a:lnTo>
                  <a:lnTo>
                    <a:pt x="288" y="432"/>
                  </a:lnTo>
                  <a:lnTo>
                    <a:pt x="320" y="480"/>
                  </a:lnTo>
                </a:path>
              </a:pathLst>
            </a:custGeom>
            <a:solidFill>
              <a:srgbClr val="7F7F7F">
                <a:alpha val="39999"/>
              </a:srgbClr>
            </a:solidFill>
            <a:ln w="9525" cmpd="sng">
              <a:solidFill>
                <a:schemeClr val="bg1"/>
              </a:solidFill>
              <a:bevel/>
              <a:headEnd/>
              <a:tailEnd/>
            </a:ln>
          </p:spPr>
          <p:txBody>
            <a:bodyPr/>
            <a:lstStyle/>
            <a:p>
              <a:endParaRPr lang="zh-CN" altLang="zh-CN" sz="900">
                <a:solidFill>
                  <a:srgbClr val="000000"/>
                </a:solidFill>
                <a:latin typeface="方正兰亭黑_GBK" pitchFamily="2" charset="-122"/>
                <a:ea typeface="方正兰亭黑_GBK" pitchFamily="2" charset="-122"/>
                <a:sym typeface="方正兰亭黑_GBK" pitchFamily="2" charset="-122"/>
              </a:endParaRPr>
            </a:p>
          </p:txBody>
        </p:sp>
        <p:sp>
          <p:nvSpPr>
            <p:cNvPr id="59" name="Freeform 30"/>
            <p:cNvSpPr>
              <a:spLocks noChangeArrowheads="1"/>
            </p:cNvSpPr>
            <p:nvPr/>
          </p:nvSpPr>
          <p:spPr bwMode="auto">
            <a:xfrm>
              <a:off x="2807984" y="1917722"/>
              <a:ext cx="295651" cy="534498"/>
            </a:xfrm>
            <a:custGeom>
              <a:avLst/>
              <a:gdLst>
                <a:gd name="T0" fmla="*/ 423 w 177"/>
                <a:gd name="T1" fmla="*/ 201 h 313"/>
                <a:gd name="T2" fmla="*/ 386 w 177"/>
                <a:gd name="T3" fmla="*/ 173 h 313"/>
                <a:gd name="T4" fmla="*/ 288 w 177"/>
                <a:gd name="T5" fmla="*/ 149 h 313"/>
                <a:gd name="T6" fmla="*/ 327 w 177"/>
                <a:gd name="T7" fmla="*/ 53 h 313"/>
                <a:gd name="T8" fmla="*/ 309 w 177"/>
                <a:gd name="T9" fmla="*/ 0 h 313"/>
                <a:gd name="T10" fmla="*/ 175 w 177"/>
                <a:gd name="T11" fmla="*/ 93 h 313"/>
                <a:gd name="T12" fmla="*/ 154 w 177"/>
                <a:gd name="T13" fmla="*/ 187 h 313"/>
                <a:gd name="T14" fmla="*/ 97 w 177"/>
                <a:gd name="T15" fmla="*/ 201 h 313"/>
                <a:gd name="T16" fmla="*/ 20 w 177"/>
                <a:gd name="T17" fmla="*/ 241 h 313"/>
                <a:gd name="T18" fmla="*/ 0 w 177"/>
                <a:gd name="T19" fmla="*/ 280 h 313"/>
                <a:gd name="T20" fmla="*/ 97 w 177"/>
                <a:gd name="T21" fmla="*/ 322 h 313"/>
                <a:gd name="T22" fmla="*/ 97 w 177"/>
                <a:gd name="T23" fmla="*/ 375 h 313"/>
                <a:gd name="T24" fmla="*/ 116 w 177"/>
                <a:gd name="T25" fmla="*/ 402 h 313"/>
                <a:gd name="T26" fmla="*/ 97 w 177"/>
                <a:gd name="T27" fmla="*/ 442 h 313"/>
                <a:gd name="T28" fmla="*/ 116 w 177"/>
                <a:gd name="T29" fmla="*/ 468 h 313"/>
                <a:gd name="T30" fmla="*/ 230 w 177"/>
                <a:gd name="T31" fmla="*/ 523 h 313"/>
                <a:gd name="T32" fmla="*/ 272 w 177"/>
                <a:gd name="T33" fmla="*/ 523 h 313"/>
                <a:gd name="T34" fmla="*/ 272 w 177"/>
                <a:gd name="T35" fmla="*/ 497 h 313"/>
                <a:gd name="T36" fmla="*/ 309 w 177"/>
                <a:gd name="T37" fmla="*/ 456 h 313"/>
                <a:gd name="T38" fmla="*/ 288 w 177"/>
                <a:gd name="T39" fmla="*/ 402 h 313"/>
                <a:gd name="T40" fmla="*/ 272 w 177"/>
                <a:gd name="T41" fmla="*/ 402 h 313"/>
                <a:gd name="T42" fmla="*/ 250 w 177"/>
                <a:gd name="T43" fmla="*/ 349 h 313"/>
                <a:gd name="T44" fmla="*/ 288 w 177"/>
                <a:gd name="T45" fmla="*/ 349 h 313"/>
                <a:gd name="T46" fmla="*/ 288 w 177"/>
                <a:gd name="T47" fmla="*/ 294 h 313"/>
                <a:gd name="T48" fmla="*/ 327 w 177"/>
                <a:gd name="T49" fmla="*/ 294 h 313"/>
                <a:gd name="T50" fmla="*/ 365 w 177"/>
                <a:gd name="T51" fmla="*/ 308 h 313"/>
                <a:gd name="T52" fmla="*/ 386 w 177"/>
                <a:gd name="T53" fmla="*/ 227 h 313"/>
                <a:gd name="T54" fmla="*/ 423 w 177"/>
                <a:gd name="T55" fmla="*/ 201 h 3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77"/>
                <a:gd name="T85" fmla="*/ 0 h 313"/>
                <a:gd name="T86" fmla="*/ 177 w 177"/>
                <a:gd name="T87" fmla="*/ 313 h 31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77" h="313">
                  <a:moveTo>
                    <a:pt x="176" y="120"/>
                  </a:moveTo>
                  <a:lnTo>
                    <a:pt x="160" y="104"/>
                  </a:lnTo>
                  <a:lnTo>
                    <a:pt x="120" y="88"/>
                  </a:lnTo>
                  <a:lnTo>
                    <a:pt x="136" y="32"/>
                  </a:lnTo>
                  <a:lnTo>
                    <a:pt x="128" y="0"/>
                  </a:lnTo>
                  <a:lnTo>
                    <a:pt x="72" y="56"/>
                  </a:lnTo>
                  <a:lnTo>
                    <a:pt x="64" y="112"/>
                  </a:lnTo>
                  <a:lnTo>
                    <a:pt x="40" y="120"/>
                  </a:lnTo>
                  <a:lnTo>
                    <a:pt x="8" y="144"/>
                  </a:lnTo>
                  <a:lnTo>
                    <a:pt x="0" y="168"/>
                  </a:lnTo>
                  <a:lnTo>
                    <a:pt x="40" y="192"/>
                  </a:lnTo>
                  <a:lnTo>
                    <a:pt x="40" y="224"/>
                  </a:lnTo>
                  <a:lnTo>
                    <a:pt x="48" y="240"/>
                  </a:lnTo>
                  <a:lnTo>
                    <a:pt x="40" y="264"/>
                  </a:lnTo>
                  <a:lnTo>
                    <a:pt x="48" y="280"/>
                  </a:lnTo>
                  <a:lnTo>
                    <a:pt x="96" y="312"/>
                  </a:lnTo>
                  <a:lnTo>
                    <a:pt x="112" y="312"/>
                  </a:lnTo>
                  <a:lnTo>
                    <a:pt x="112" y="296"/>
                  </a:lnTo>
                  <a:lnTo>
                    <a:pt x="128" y="272"/>
                  </a:lnTo>
                  <a:lnTo>
                    <a:pt x="120" y="240"/>
                  </a:lnTo>
                  <a:lnTo>
                    <a:pt x="112" y="240"/>
                  </a:lnTo>
                  <a:lnTo>
                    <a:pt x="104" y="208"/>
                  </a:lnTo>
                  <a:lnTo>
                    <a:pt x="120" y="208"/>
                  </a:lnTo>
                  <a:lnTo>
                    <a:pt x="120" y="176"/>
                  </a:lnTo>
                  <a:lnTo>
                    <a:pt x="136" y="176"/>
                  </a:lnTo>
                  <a:lnTo>
                    <a:pt x="152" y="184"/>
                  </a:lnTo>
                  <a:lnTo>
                    <a:pt x="160" y="136"/>
                  </a:lnTo>
                  <a:lnTo>
                    <a:pt x="176" y="120"/>
                  </a:lnTo>
                </a:path>
              </a:pathLst>
            </a:custGeom>
            <a:solidFill>
              <a:srgbClr val="7F7F7F">
                <a:alpha val="39999"/>
              </a:srgbClr>
            </a:solidFill>
            <a:ln w="9525" cmpd="sng">
              <a:solidFill>
                <a:schemeClr val="bg1"/>
              </a:solidFill>
              <a:bevel/>
              <a:headEnd/>
              <a:tailEnd/>
            </a:ln>
          </p:spPr>
          <p:txBody>
            <a:bodyPr/>
            <a:lstStyle/>
            <a:p>
              <a:endParaRPr lang="zh-CN" altLang="zh-CN" sz="900">
                <a:solidFill>
                  <a:srgbClr val="000000"/>
                </a:solidFill>
                <a:latin typeface="方正兰亭黑_GBK" pitchFamily="2" charset="-122"/>
                <a:ea typeface="方正兰亭黑_GBK" pitchFamily="2" charset="-122"/>
                <a:sym typeface="方正兰亭黑_GBK" pitchFamily="2" charset="-122"/>
              </a:endParaRPr>
            </a:p>
          </p:txBody>
        </p:sp>
        <p:sp>
          <p:nvSpPr>
            <p:cNvPr id="60" name="Freeform 31"/>
            <p:cNvSpPr>
              <a:spLocks noChangeArrowheads="1"/>
            </p:cNvSpPr>
            <p:nvPr/>
          </p:nvSpPr>
          <p:spPr bwMode="auto">
            <a:xfrm>
              <a:off x="1750086" y="1386305"/>
              <a:ext cx="1443225" cy="1434056"/>
            </a:xfrm>
            <a:custGeom>
              <a:avLst/>
              <a:gdLst>
                <a:gd name="T0" fmla="*/ 1584 w 857"/>
                <a:gd name="T1" fmla="*/ 798 h 841"/>
                <a:gd name="T2" fmla="*/ 1686 w 857"/>
                <a:gd name="T3" fmla="*/ 890 h 841"/>
                <a:gd name="T4" fmla="*/ 1686 w 857"/>
                <a:gd name="T5" fmla="*/ 943 h 841"/>
                <a:gd name="T6" fmla="*/ 1847 w 857"/>
                <a:gd name="T7" fmla="*/ 1038 h 841"/>
                <a:gd name="T8" fmla="*/ 1865 w 857"/>
                <a:gd name="T9" fmla="*/ 997 h 841"/>
                <a:gd name="T10" fmla="*/ 1885 w 857"/>
                <a:gd name="T11" fmla="*/ 917 h 841"/>
                <a:gd name="T12" fmla="*/ 1847 w 857"/>
                <a:gd name="T13" fmla="*/ 866 h 841"/>
                <a:gd name="T14" fmla="*/ 1885 w 857"/>
                <a:gd name="T15" fmla="*/ 811 h 841"/>
                <a:gd name="T16" fmla="*/ 2005 w 857"/>
                <a:gd name="T17" fmla="*/ 851 h 841"/>
                <a:gd name="T18" fmla="*/ 2148 w 857"/>
                <a:gd name="T19" fmla="*/ 917 h 841"/>
                <a:gd name="T20" fmla="*/ 2005 w 857"/>
                <a:gd name="T21" fmla="*/ 1052 h 841"/>
                <a:gd name="T22" fmla="*/ 1946 w 857"/>
                <a:gd name="T23" fmla="*/ 1104 h 841"/>
                <a:gd name="T24" fmla="*/ 1847 w 857"/>
                <a:gd name="T25" fmla="*/ 1077 h 841"/>
                <a:gd name="T26" fmla="*/ 1766 w 857"/>
                <a:gd name="T27" fmla="*/ 1250 h 841"/>
                <a:gd name="T28" fmla="*/ 1745 w 857"/>
                <a:gd name="T29" fmla="*/ 1291 h 841"/>
                <a:gd name="T30" fmla="*/ 1726 w 857"/>
                <a:gd name="T31" fmla="*/ 1343 h 841"/>
                <a:gd name="T32" fmla="*/ 1584 w 857"/>
                <a:gd name="T33" fmla="*/ 1397 h 841"/>
                <a:gd name="T34" fmla="*/ 1487 w 857"/>
                <a:gd name="T35" fmla="*/ 1263 h 841"/>
                <a:gd name="T36" fmla="*/ 1445 w 857"/>
                <a:gd name="T37" fmla="*/ 1250 h 841"/>
                <a:gd name="T38" fmla="*/ 1324 w 857"/>
                <a:gd name="T39" fmla="*/ 1156 h 841"/>
                <a:gd name="T40" fmla="*/ 1244 w 857"/>
                <a:gd name="T41" fmla="*/ 1182 h 841"/>
                <a:gd name="T42" fmla="*/ 1224 w 857"/>
                <a:gd name="T43" fmla="*/ 1210 h 841"/>
                <a:gd name="T44" fmla="*/ 1203 w 857"/>
                <a:gd name="T45" fmla="*/ 1291 h 841"/>
                <a:gd name="T46" fmla="*/ 1165 w 857"/>
                <a:gd name="T47" fmla="*/ 1238 h 841"/>
                <a:gd name="T48" fmla="*/ 1043 w 857"/>
                <a:gd name="T49" fmla="*/ 1210 h 841"/>
                <a:gd name="T50" fmla="*/ 1023 w 857"/>
                <a:gd name="T51" fmla="*/ 1145 h 841"/>
                <a:gd name="T52" fmla="*/ 1144 w 857"/>
                <a:gd name="T53" fmla="*/ 1156 h 841"/>
                <a:gd name="T54" fmla="*/ 1224 w 857"/>
                <a:gd name="T55" fmla="*/ 1118 h 841"/>
                <a:gd name="T56" fmla="*/ 1165 w 857"/>
                <a:gd name="T57" fmla="*/ 1064 h 841"/>
                <a:gd name="T58" fmla="*/ 1264 w 857"/>
                <a:gd name="T59" fmla="*/ 997 h 841"/>
                <a:gd name="T60" fmla="*/ 1344 w 857"/>
                <a:gd name="T61" fmla="*/ 943 h 841"/>
                <a:gd name="T62" fmla="*/ 1203 w 857"/>
                <a:gd name="T63" fmla="*/ 679 h 841"/>
                <a:gd name="T64" fmla="*/ 1023 w 857"/>
                <a:gd name="T65" fmla="*/ 599 h 841"/>
                <a:gd name="T66" fmla="*/ 861 w 857"/>
                <a:gd name="T67" fmla="*/ 559 h 841"/>
                <a:gd name="T68" fmla="*/ 703 w 857"/>
                <a:gd name="T69" fmla="*/ 518 h 841"/>
                <a:gd name="T70" fmla="*/ 522 w 857"/>
                <a:gd name="T71" fmla="*/ 559 h 841"/>
                <a:gd name="T72" fmla="*/ 121 w 857"/>
                <a:gd name="T73" fmla="*/ 399 h 841"/>
                <a:gd name="T74" fmla="*/ 20 w 857"/>
                <a:gd name="T75" fmla="*/ 266 h 841"/>
                <a:gd name="T76" fmla="*/ 121 w 857"/>
                <a:gd name="T77" fmla="*/ 252 h 841"/>
                <a:gd name="T78" fmla="*/ 281 w 857"/>
                <a:gd name="T79" fmla="*/ 159 h 841"/>
                <a:gd name="T80" fmla="*/ 341 w 857"/>
                <a:gd name="T81" fmla="*/ 106 h 841"/>
                <a:gd name="T82" fmla="*/ 542 w 857"/>
                <a:gd name="T83" fmla="*/ 53 h 841"/>
                <a:gd name="T84" fmla="*/ 582 w 857"/>
                <a:gd name="T85" fmla="*/ 0 h 841"/>
                <a:gd name="T86" fmla="*/ 722 w 857"/>
                <a:gd name="T87" fmla="*/ 122 h 841"/>
                <a:gd name="T88" fmla="*/ 743 w 857"/>
                <a:gd name="T89" fmla="*/ 214 h 841"/>
                <a:gd name="T90" fmla="*/ 782 w 857"/>
                <a:gd name="T91" fmla="*/ 293 h 841"/>
                <a:gd name="T92" fmla="*/ 844 w 857"/>
                <a:gd name="T93" fmla="*/ 320 h 841"/>
                <a:gd name="T94" fmla="*/ 1023 w 857"/>
                <a:gd name="T95" fmla="*/ 293 h 841"/>
                <a:gd name="T96" fmla="*/ 1023 w 857"/>
                <a:gd name="T97" fmla="*/ 359 h 841"/>
                <a:gd name="T98" fmla="*/ 964 w 857"/>
                <a:gd name="T99" fmla="*/ 424 h 841"/>
                <a:gd name="T100" fmla="*/ 1083 w 857"/>
                <a:gd name="T101" fmla="*/ 546 h 841"/>
                <a:gd name="T102" fmla="*/ 1244 w 857"/>
                <a:gd name="T103" fmla="*/ 572 h 841"/>
                <a:gd name="T104" fmla="*/ 1324 w 857"/>
                <a:gd name="T105" fmla="*/ 531 h 841"/>
                <a:gd name="T106" fmla="*/ 1465 w 857"/>
                <a:gd name="T107" fmla="*/ 531 h 841"/>
                <a:gd name="T108" fmla="*/ 1565 w 857"/>
                <a:gd name="T109" fmla="*/ 559 h 841"/>
                <a:gd name="T110" fmla="*/ 1445 w 857"/>
                <a:gd name="T111" fmla="*/ 651 h 841"/>
                <a:gd name="T112" fmla="*/ 1505 w 857"/>
                <a:gd name="T113" fmla="*/ 758 h 84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57"/>
                <a:gd name="T172" fmla="*/ 0 h 841"/>
                <a:gd name="T173" fmla="*/ 857 w 857"/>
                <a:gd name="T174" fmla="*/ 841 h 84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57" h="841">
                  <a:moveTo>
                    <a:pt x="640" y="456"/>
                  </a:moveTo>
                  <a:lnTo>
                    <a:pt x="632" y="480"/>
                  </a:lnTo>
                  <a:lnTo>
                    <a:pt x="680" y="504"/>
                  </a:lnTo>
                  <a:lnTo>
                    <a:pt x="672" y="536"/>
                  </a:lnTo>
                  <a:lnTo>
                    <a:pt x="680" y="544"/>
                  </a:lnTo>
                  <a:lnTo>
                    <a:pt x="672" y="568"/>
                  </a:lnTo>
                  <a:lnTo>
                    <a:pt x="680" y="592"/>
                  </a:lnTo>
                  <a:lnTo>
                    <a:pt x="736" y="624"/>
                  </a:lnTo>
                  <a:lnTo>
                    <a:pt x="744" y="624"/>
                  </a:lnTo>
                  <a:lnTo>
                    <a:pt x="744" y="600"/>
                  </a:lnTo>
                  <a:lnTo>
                    <a:pt x="760" y="584"/>
                  </a:lnTo>
                  <a:lnTo>
                    <a:pt x="752" y="552"/>
                  </a:lnTo>
                  <a:lnTo>
                    <a:pt x="736" y="544"/>
                  </a:lnTo>
                  <a:lnTo>
                    <a:pt x="736" y="520"/>
                  </a:lnTo>
                  <a:lnTo>
                    <a:pt x="752" y="520"/>
                  </a:lnTo>
                  <a:lnTo>
                    <a:pt x="752" y="488"/>
                  </a:lnTo>
                  <a:lnTo>
                    <a:pt x="784" y="496"/>
                  </a:lnTo>
                  <a:lnTo>
                    <a:pt x="800" y="512"/>
                  </a:lnTo>
                  <a:lnTo>
                    <a:pt x="840" y="536"/>
                  </a:lnTo>
                  <a:lnTo>
                    <a:pt x="856" y="552"/>
                  </a:lnTo>
                  <a:lnTo>
                    <a:pt x="848" y="632"/>
                  </a:lnTo>
                  <a:lnTo>
                    <a:pt x="800" y="632"/>
                  </a:lnTo>
                  <a:lnTo>
                    <a:pt x="800" y="664"/>
                  </a:lnTo>
                  <a:lnTo>
                    <a:pt x="776" y="664"/>
                  </a:lnTo>
                  <a:lnTo>
                    <a:pt x="776" y="648"/>
                  </a:lnTo>
                  <a:lnTo>
                    <a:pt x="736" y="648"/>
                  </a:lnTo>
                  <a:lnTo>
                    <a:pt x="736" y="760"/>
                  </a:lnTo>
                  <a:lnTo>
                    <a:pt x="704" y="752"/>
                  </a:lnTo>
                  <a:lnTo>
                    <a:pt x="688" y="768"/>
                  </a:lnTo>
                  <a:lnTo>
                    <a:pt x="696" y="776"/>
                  </a:lnTo>
                  <a:lnTo>
                    <a:pt x="704" y="800"/>
                  </a:lnTo>
                  <a:lnTo>
                    <a:pt x="688" y="808"/>
                  </a:lnTo>
                  <a:lnTo>
                    <a:pt x="664" y="840"/>
                  </a:lnTo>
                  <a:lnTo>
                    <a:pt x="632" y="840"/>
                  </a:lnTo>
                  <a:lnTo>
                    <a:pt x="608" y="816"/>
                  </a:lnTo>
                  <a:lnTo>
                    <a:pt x="592" y="760"/>
                  </a:lnTo>
                  <a:lnTo>
                    <a:pt x="592" y="752"/>
                  </a:lnTo>
                  <a:lnTo>
                    <a:pt x="576" y="752"/>
                  </a:lnTo>
                  <a:lnTo>
                    <a:pt x="544" y="736"/>
                  </a:lnTo>
                  <a:lnTo>
                    <a:pt x="528" y="696"/>
                  </a:lnTo>
                  <a:lnTo>
                    <a:pt x="512" y="704"/>
                  </a:lnTo>
                  <a:lnTo>
                    <a:pt x="496" y="712"/>
                  </a:lnTo>
                  <a:lnTo>
                    <a:pt x="488" y="712"/>
                  </a:lnTo>
                  <a:lnTo>
                    <a:pt x="488" y="728"/>
                  </a:lnTo>
                  <a:lnTo>
                    <a:pt x="496" y="752"/>
                  </a:lnTo>
                  <a:lnTo>
                    <a:pt x="480" y="776"/>
                  </a:lnTo>
                  <a:lnTo>
                    <a:pt x="448" y="768"/>
                  </a:lnTo>
                  <a:lnTo>
                    <a:pt x="464" y="744"/>
                  </a:lnTo>
                  <a:lnTo>
                    <a:pt x="448" y="736"/>
                  </a:lnTo>
                  <a:lnTo>
                    <a:pt x="416" y="728"/>
                  </a:lnTo>
                  <a:lnTo>
                    <a:pt x="400" y="704"/>
                  </a:lnTo>
                  <a:lnTo>
                    <a:pt x="408" y="688"/>
                  </a:lnTo>
                  <a:lnTo>
                    <a:pt x="424" y="688"/>
                  </a:lnTo>
                  <a:lnTo>
                    <a:pt x="456" y="696"/>
                  </a:lnTo>
                  <a:lnTo>
                    <a:pt x="480" y="680"/>
                  </a:lnTo>
                  <a:lnTo>
                    <a:pt x="488" y="672"/>
                  </a:lnTo>
                  <a:lnTo>
                    <a:pt x="464" y="664"/>
                  </a:lnTo>
                  <a:lnTo>
                    <a:pt x="464" y="640"/>
                  </a:lnTo>
                  <a:lnTo>
                    <a:pt x="496" y="632"/>
                  </a:lnTo>
                  <a:lnTo>
                    <a:pt x="504" y="600"/>
                  </a:lnTo>
                  <a:lnTo>
                    <a:pt x="528" y="600"/>
                  </a:lnTo>
                  <a:lnTo>
                    <a:pt x="536" y="568"/>
                  </a:lnTo>
                  <a:lnTo>
                    <a:pt x="520" y="480"/>
                  </a:lnTo>
                  <a:lnTo>
                    <a:pt x="480" y="408"/>
                  </a:lnTo>
                  <a:lnTo>
                    <a:pt x="480" y="432"/>
                  </a:lnTo>
                  <a:lnTo>
                    <a:pt x="408" y="360"/>
                  </a:lnTo>
                  <a:lnTo>
                    <a:pt x="392" y="368"/>
                  </a:lnTo>
                  <a:lnTo>
                    <a:pt x="344" y="336"/>
                  </a:lnTo>
                  <a:lnTo>
                    <a:pt x="336" y="304"/>
                  </a:lnTo>
                  <a:lnTo>
                    <a:pt x="280" y="312"/>
                  </a:lnTo>
                  <a:lnTo>
                    <a:pt x="224" y="288"/>
                  </a:lnTo>
                  <a:lnTo>
                    <a:pt x="208" y="336"/>
                  </a:lnTo>
                  <a:lnTo>
                    <a:pt x="136" y="280"/>
                  </a:lnTo>
                  <a:lnTo>
                    <a:pt x="48" y="240"/>
                  </a:lnTo>
                  <a:lnTo>
                    <a:pt x="0" y="248"/>
                  </a:lnTo>
                  <a:lnTo>
                    <a:pt x="8" y="160"/>
                  </a:lnTo>
                  <a:lnTo>
                    <a:pt x="24" y="144"/>
                  </a:lnTo>
                  <a:lnTo>
                    <a:pt x="48" y="152"/>
                  </a:lnTo>
                  <a:lnTo>
                    <a:pt x="72" y="112"/>
                  </a:lnTo>
                  <a:lnTo>
                    <a:pt x="112" y="96"/>
                  </a:lnTo>
                  <a:lnTo>
                    <a:pt x="136" y="80"/>
                  </a:lnTo>
                  <a:lnTo>
                    <a:pt x="136" y="64"/>
                  </a:lnTo>
                  <a:lnTo>
                    <a:pt x="200" y="64"/>
                  </a:lnTo>
                  <a:lnTo>
                    <a:pt x="216" y="32"/>
                  </a:lnTo>
                  <a:lnTo>
                    <a:pt x="216" y="8"/>
                  </a:lnTo>
                  <a:lnTo>
                    <a:pt x="232" y="0"/>
                  </a:lnTo>
                  <a:lnTo>
                    <a:pt x="272" y="8"/>
                  </a:lnTo>
                  <a:lnTo>
                    <a:pt x="288" y="72"/>
                  </a:lnTo>
                  <a:lnTo>
                    <a:pt x="288" y="104"/>
                  </a:lnTo>
                  <a:lnTo>
                    <a:pt x="296" y="128"/>
                  </a:lnTo>
                  <a:lnTo>
                    <a:pt x="312" y="152"/>
                  </a:lnTo>
                  <a:lnTo>
                    <a:pt x="312" y="176"/>
                  </a:lnTo>
                  <a:lnTo>
                    <a:pt x="320" y="192"/>
                  </a:lnTo>
                  <a:lnTo>
                    <a:pt x="336" y="192"/>
                  </a:lnTo>
                  <a:lnTo>
                    <a:pt x="336" y="168"/>
                  </a:lnTo>
                  <a:lnTo>
                    <a:pt x="408" y="176"/>
                  </a:lnTo>
                  <a:lnTo>
                    <a:pt x="408" y="200"/>
                  </a:lnTo>
                  <a:lnTo>
                    <a:pt x="408" y="216"/>
                  </a:lnTo>
                  <a:lnTo>
                    <a:pt x="384" y="240"/>
                  </a:lnTo>
                  <a:lnTo>
                    <a:pt x="384" y="256"/>
                  </a:lnTo>
                  <a:lnTo>
                    <a:pt x="432" y="304"/>
                  </a:lnTo>
                  <a:lnTo>
                    <a:pt x="432" y="328"/>
                  </a:lnTo>
                  <a:lnTo>
                    <a:pt x="488" y="352"/>
                  </a:lnTo>
                  <a:lnTo>
                    <a:pt x="496" y="344"/>
                  </a:lnTo>
                  <a:lnTo>
                    <a:pt x="488" y="312"/>
                  </a:lnTo>
                  <a:lnTo>
                    <a:pt x="528" y="320"/>
                  </a:lnTo>
                  <a:lnTo>
                    <a:pt x="536" y="320"/>
                  </a:lnTo>
                  <a:lnTo>
                    <a:pt x="584" y="320"/>
                  </a:lnTo>
                  <a:lnTo>
                    <a:pt x="608" y="312"/>
                  </a:lnTo>
                  <a:lnTo>
                    <a:pt x="624" y="336"/>
                  </a:lnTo>
                  <a:lnTo>
                    <a:pt x="584" y="368"/>
                  </a:lnTo>
                  <a:lnTo>
                    <a:pt x="576" y="392"/>
                  </a:lnTo>
                  <a:lnTo>
                    <a:pt x="568" y="416"/>
                  </a:lnTo>
                  <a:lnTo>
                    <a:pt x="600" y="456"/>
                  </a:lnTo>
                  <a:lnTo>
                    <a:pt x="640" y="456"/>
                  </a:lnTo>
                </a:path>
              </a:pathLst>
            </a:custGeom>
            <a:solidFill>
              <a:srgbClr val="7F7F7F">
                <a:alpha val="39999"/>
              </a:srgbClr>
            </a:solidFill>
            <a:ln w="9525" cmpd="sng">
              <a:solidFill>
                <a:schemeClr val="bg1"/>
              </a:solidFill>
              <a:bevel/>
              <a:headEnd/>
              <a:tailEnd/>
            </a:ln>
          </p:spPr>
          <p:txBody>
            <a:bodyPr/>
            <a:lstStyle/>
            <a:p>
              <a:endParaRPr lang="zh-CN" altLang="zh-CN" sz="900">
                <a:solidFill>
                  <a:srgbClr val="000000"/>
                </a:solidFill>
                <a:latin typeface="方正兰亭黑_GBK" pitchFamily="2" charset="-122"/>
                <a:ea typeface="方正兰亭黑_GBK" pitchFamily="2" charset="-122"/>
                <a:sym typeface="方正兰亭黑_GBK" pitchFamily="2" charset="-122"/>
              </a:endParaRPr>
            </a:p>
          </p:txBody>
        </p:sp>
        <p:sp>
          <p:nvSpPr>
            <p:cNvPr id="61" name="Freeform 32"/>
            <p:cNvSpPr>
              <a:spLocks noChangeArrowheads="1"/>
            </p:cNvSpPr>
            <p:nvPr/>
          </p:nvSpPr>
          <p:spPr bwMode="auto">
            <a:xfrm>
              <a:off x="2208275" y="61614"/>
              <a:ext cx="2397436" cy="2117966"/>
            </a:xfrm>
            <a:custGeom>
              <a:avLst/>
              <a:gdLst>
                <a:gd name="T0" fmla="*/ 41 w 1425"/>
                <a:gd name="T1" fmla="*/ 1497 h 1241"/>
                <a:gd name="T2" fmla="*/ 158 w 1425"/>
                <a:gd name="T3" fmla="*/ 1617 h 1241"/>
                <a:gd name="T4" fmla="*/ 339 w 1425"/>
                <a:gd name="T5" fmla="*/ 1629 h 1241"/>
                <a:gd name="T6" fmla="*/ 279 w 1425"/>
                <a:gd name="T7" fmla="*/ 1722 h 1241"/>
                <a:gd name="T8" fmla="*/ 538 w 1425"/>
                <a:gd name="T9" fmla="*/ 1885 h 1241"/>
                <a:gd name="T10" fmla="*/ 639 w 1425"/>
                <a:gd name="T11" fmla="*/ 1829 h 1241"/>
                <a:gd name="T12" fmla="*/ 879 w 1425"/>
                <a:gd name="T13" fmla="*/ 1843 h 1241"/>
                <a:gd name="T14" fmla="*/ 819 w 1425"/>
                <a:gd name="T15" fmla="*/ 2070 h 1241"/>
                <a:gd name="T16" fmla="*/ 1058 w 1425"/>
                <a:gd name="T17" fmla="*/ 2004 h 1241"/>
                <a:gd name="T18" fmla="*/ 1240 w 1425"/>
                <a:gd name="T19" fmla="*/ 1856 h 1241"/>
                <a:gd name="T20" fmla="*/ 1396 w 1425"/>
                <a:gd name="T21" fmla="*/ 2043 h 1241"/>
                <a:gd name="T22" fmla="*/ 1498 w 1425"/>
                <a:gd name="T23" fmla="*/ 2004 h 1241"/>
                <a:gd name="T24" fmla="*/ 1657 w 1425"/>
                <a:gd name="T25" fmla="*/ 1856 h 1241"/>
                <a:gd name="T26" fmla="*/ 1758 w 1425"/>
                <a:gd name="T27" fmla="*/ 1829 h 1241"/>
                <a:gd name="T28" fmla="*/ 1837 w 1425"/>
                <a:gd name="T29" fmla="*/ 1829 h 1241"/>
                <a:gd name="T30" fmla="*/ 1998 w 1425"/>
                <a:gd name="T31" fmla="*/ 1712 h 1241"/>
                <a:gd name="T32" fmla="*/ 2155 w 1425"/>
                <a:gd name="T33" fmla="*/ 1684 h 1241"/>
                <a:gd name="T34" fmla="*/ 2236 w 1425"/>
                <a:gd name="T35" fmla="*/ 1536 h 1241"/>
                <a:gd name="T36" fmla="*/ 2355 w 1425"/>
                <a:gd name="T37" fmla="*/ 1522 h 1241"/>
                <a:gd name="T38" fmla="*/ 2515 w 1425"/>
                <a:gd name="T39" fmla="*/ 1456 h 1241"/>
                <a:gd name="T40" fmla="*/ 2715 w 1425"/>
                <a:gd name="T41" fmla="*/ 1376 h 1241"/>
                <a:gd name="T42" fmla="*/ 2814 w 1425"/>
                <a:gd name="T43" fmla="*/ 1536 h 1241"/>
                <a:gd name="T44" fmla="*/ 2933 w 1425"/>
                <a:gd name="T45" fmla="*/ 1482 h 1241"/>
                <a:gd name="T46" fmla="*/ 2933 w 1425"/>
                <a:gd name="T47" fmla="*/ 1403 h 1241"/>
                <a:gd name="T48" fmla="*/ 3374 w 1425"/>
                <a:gd name="T49" fmla="*/ 1310 h 1241"/>
                <a:gd name="T50" fmla="*/ 3434 w 1425"/>
                <a:gd name="T51" fmla="*/ 1217 h 1241"/>
                <a:gd name="T52" fmla="*/ 3274 w 1425"/>
                <a:gd name="T53" fmla="*/ 1122 h 1241"/>
                <a:gd name="T54" fmla="*/ 3155 w 1425"/>
                <a:gd name="T55" fmla="*/ 934 h 1241"/>
                <a:gd name="T56" fmla="*/ 3334 w 1425"/>
                <a:gd name="T57" fmla="*/ 934 h 1241"/>
                <a:gd name="T58" fmla="*/ 3374 w 1425"/>
                <a:gd name="T59" fmla="*/ 788 h 1241"/>
                <a:gd name="T60" fmla="*/ 3233 w 1425"/>
                <a:gd name="T61" fmla="*/ 721 h 1241"/>
                <a:gd name="T62" fmla="*/ 3472 w 1425"/>
                <a:gd name="T63" fmla="*/ 493 h 1241"/>
                <a:gd name="T64" fmla="*/ 3554 w 1425"/>
                <a:gd name="T65" fmla="*/ 214 h 1241"/>
                <a:gd name="T66" fmla="*/ 3355 w 1425"/>
                <a:gd name="T67" fmla="*/ 214 h 1241"/>
                <a:gd name="T68" fmla="*/ 3155 w 1425"/>
                <a:gd name="T69" fmla="*/ 122 h 1241"/>
                <a:gd name="T70" fmla="*/ 2974 w 1425"/>
                <a:gd name="T71" fmla="*/ 109 h 1241"/>
                <a:gd name="T72" fmla="*/ 2914 w 1425"/>
                <a:gd name="T73" fmla="*/ 0 h 1241"/>
                <a:gd name="T74" fmla="*/ 2896 w 1425"/>
                <a:gd name="T75" fmla="*/ 109 h 1241"/>
                <a:gd name="T76" fmla="*/ 2814 w 1425"/>
                <a:gd name="T77" fmla="*/ 280 h 1241"/>
                <a:gd name="T78" fmla="*/ 2795 w 1425"/>
                <a:gd name="T79" fmla="*/ 401 h 1241"/>
                <a:gd name="T80" fmla="*/ 2476 w 1425"/>
                <a:gd name="T81" fmla="*/ 466 h 1241"/>
                <a:gd name="T82" fmla="*/ 2476 w 1425"/>
                <a:gd name="T83" fmla="*/ 721 h 1241"/>
                <a:gd name="T84" fmla="*/ 2634 w 1425"/>
                <a:gd name="T85" fmla="*/ 695 h 1241"/>
                <a:gd name="T86" fmla="*/ 2836 w 1425"/>
                <a:gd name="T87" fmla="*/ 748 h 1241"/>
                <a:gd name="T88" fmla="*/ 2836 w 1425"/>
                <a:gd name="T89" fmla="*/ 841 h 1241"/>
                <a:gd name="T90" fmla="*/ 2596 w 1425"/>
                <a:gd name="T91" fmla="*/ 895 h 1241"/>
                <a:gd name="T92" fmla="*/ 2476 w 1425"/>
                <a:gd name="T93" fmla="*/ 988 h 1241"/>
                <a:gd name="T94" fmla="*/ 2155 w 1425"/>
                <a:gd name="T95" fmla="*/ 1109 h 1241"/>
                <a:gd name="T96" fmla="*/ 1897 w 1425"/>
                <a:gd name="T97" fmla="*/ 1082 h 1241"/>
                <a:gd name="T98" fmla="*/ 1916 w 1425"/>
                <a:gd name="T99" fmla="*/ 1255 h 1241"/>
                <a:gd name="T100" fmla="*/ 1596 w 1425"/>
                <a:gd name="T101" fmla="*/ 1415 h 1241"/>
                <a:gd name="T102" fmla="*/ 1139 w 1425"/>
                <a:gd name="T103" fmla="*/ 1469 h 1241"/>
                <a:gd name="T104" fmla="*/ 879 w 1425"/>
                <a:gd name="T105" fmla="*/ 1482 h 1241"/>
                <a:gd name="T106" fmla="*/ 620 w 1425"/>
                <a:gd name="T107" fmla="*/ 1441 h 1241"/>
                <a:gd name="T108" fmla="*/ 239 w 1425"/>
                <a:gd name="T109" fmla="*/ 1363 h 12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25"/>
                <a:gd name="T166" fmla="*/ 0 h 1241"/>
                <a:gd name="T167" fmla="*/ 1425 w 1425"/>
                <a:gd name="T168" fmla="*/ 1241 h 124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25" h="1241">
                  <a:moveTo>
                    <a:pt x="0" y="784"/>
                  </a:moveTo>
                  <a:lnTo>
                    <a:pt x="16" y="848"/>
                  </a:lnTo>
                  <a:lnTo>
                    <a:pt x="16" y="896"/>
                  </a:lnTo>
                  <a:lnTo>
                    <a:pt x="40" y="928"/>
                  </a:lnTo>
                  <a:lnTo>
                    <a:pt x="48" y="968"/>
                  </a:lnTo>
                  <a:lnTo>
                    <a:pt x="64" y="968"/>
                  </a:lnTo>
                  <a:lnTo>
                    <a:pt x="64" y="944"/>
                  </a:lnTo>
                  <a:lnTo>
                    <a:pt x="136" y="952"/>
                  </a:lnTo>
                  <a:lnTo>
                    <a:pt x="136" y="976"/>
                  </a:lnTo>
                  <a:lnTo>
                    <a:pt x="136" y="992"/>
                  </a:lnTo>
                  <a:lnTo>
                    <a:pt x="112" y="1016"/>
                  </a:lnTo>
                  <a:lnTo>
                    <a:pt x="112" y="1032"/>
                  </a:lnTo>
                  <a:lnTo>
                    <a:pt x="160" y="1080"/>
                  </a:lnTo>
                  <a:lnTo>
                    <a:pt x="160" y="1104"/>
                  </a:lnTo>
                  <a:lnTo>
                    <a:pt x="216" y="1128"/>
                  </a:lnTo>
                  <a:lnTo>
                    <a:pt x="224" y="1120"/>
                  </a:lnTo>
                  <a:lnTo>
                    <a:pt x="216" y="1088"/>
                  </a:lnTo>
                  <a:lnTo>
                    <a:pt x="256" y="1096"/>
                  </a:lnTo>
                  <a:lnTo>
                    <a:pt x="264" y="1096"/>
                  </a:lnTo>
                  <a:lnTo>
                    <a:pt x="336" y="1088"/>
                  </a:lnTo>
                  <a:lnTo>
                    <a:pt x="352" y="1104"/>
                  </a:lnTo>
                  <a:lnTo>
                    <a:pt x="312" y="1144"/>
                  </a:lnTo>
                  <a:lnTo>
                    <a:pt x="296" y="1192"/>
                  </a:lnTo>
                  <a:lnTo>
                    <a:pt x="328" y="1240"/>
                  </a:lnTo>
                  <a:lnTo>
                    <a:pt x="376" y="1232"/>
                  </a:lnTo>
                  <a:lnTo>
                    <a:pt x="400" y="1208"/>
                  </a:lnTo>
                  <a:lnTo>
                    <a:pt x="424" y="1200"/>
                  </a:lnTo>
                  <a:lnTo>
                    <a:pt x="432" y="1136"/>
                  </a:lnTo>
                  <a:lnTo>
                    <a:pt x="488" y="1088"/>
                  </a:lnTo>
                  <a:lnTo>
                    <a:pt x="496" y="1112"/>
                  </a:lnTo>
                  <a:lnTo>
                    <a:pt x="480" y="1176"/>
                  </a:lnTo>
                  <a:lnTo>
                    <a:pt x="520" y="1192"/>
                  </a:lnTo>
                  <a:lnTo>
                    <a:pt x="560" y="1224"/>
                  </a:lnTo>
                  <a:lnTo>
                    <a:pt x="576" y="1224"/>
                  </a:lnTo>
                  <a:lnTo>
                    <a:pt x="592" y="1224"/>
                  </a:lnTo>
                  <a:lnTo>
                    <a:pt x="600" y="1200"/>
                  </a:lnTo>
                  <a:lnTo>
                    <a:pt x="616" y="1200"/>
                  </a:lnTo>
                  <a:lnTo>
                    <a:pt x="608" y="1168"/>
                  </a:lnTo>
                  <a:lnTo>
                    <a:pt x="664" y="1112"/>
                  </a:lnTo>
                  <a:lnTo>
                    <a:pt x="664" y="1096"/>
                  </a:lnTo>
                  <a:lnTo>
                    <a:pt x="696" y="1096"/>
                  </a:lnTo>
                  <a:lnTo>
                    <a:pt x="704" y="1096"/>
                  </a:lnTo>
                  <a:lnTo>
                    <a:pt x="712" y="1080"/>
                  </a:lnTo>
                  <a:lnTo>
                    <a:pt x="720" y="1080"/>
                  </a:lnTo>
                  <a:lnTo>
                    <a:pt x="736" y="1096"/>
                  </a:lnTo>
                  <a:lnTo>
                    <a:pt x="736" y="1072"/>
                  </a:lnTo>
                  <a:lnTo>
                    <a:pt x="760" y="1080"/>
                  </a:lnTo>
                  <a:lnTo>
                    <a:pt x="800" y="1024"/>
                  </a:lnTo>
                  <a:lnTo>
                    <a:pt x="832" y="1016"/>
                  </a:lnTo>
                  <a:lnTo>
                    <a:pt x="848" y="1000"/>
                  </a:lnTo>
                  <a:lnTo>
                    <a:pt x="864" y="1008"/>
                  </a:lnTo>
                  <a:lnTo>
                    <a:pt x="896" y="1000"/>
                  </a:lnTo>
                  <a:lnTo>
                    <a:pt x="872" y="928"/>
                  </a:lnTo>
                  <a:lnTo>
                    <a:pt x="896" y="920"/>
                  </a:lnTo>
                  <a:lnTo>
                    <a:pt x="896" y="888"/>
                  </a:lnTo>
                  <a:lnTo>
                    <a:pt x="928" y="872"/>
                  </a:lnTo>
                  <a:lnTo>
                    <a:pt x="944" y="912"/>
                  </a:lnTo>
                  <a:lnTo>
                    <a:pt x="984" y="888"/>
                  </a:lnTo>
                  <a:lnTo>
                    <a:pt x="1000" y="896"/>
                  </a:lnTo>
                  <a:lnTo>
                    <a:pt x="1008" y="872"/>
                  </a:lnTo>
                  <a:lnTo>
                    <a:pt x="1040" y="880"/>
                  </a:lnTo>
                  <a:lnTo>
                    <a:pt x="1040" y="840"/>
                  </a:lnTo>
                  <a:lnTo>
                    <a:pt x="1088" y="824"/>
                  </a:lnTo>
                  <a:lnTo>
                    <a:pt x="1112" y="864"/>
                  </a:lnTo>
                  <a:lnTo>
                    <a:pt x="1112" y="904"/>
                  </a:lnTo>
                  <a:lnTo>
                    <a:pt x="1128" y="920"/>
                  </a:lnTo>
                  <a:lnTo>
                    <a:pt x="1160" y="912"/>
                  </a:lnTo>
                  <a:lnTo>
                    <a:pt x="1176" y="912"/>
                  </a:lnTo>
                  <a:lnTo>
                    <a:pt x="1176" y="888"/>
                  </a:lnTo>
                  <a:lnTo>
                    <a:pt x="1176" y="864"/>
                  </a:lnTo>
                  <a:lnTo>
                    <a:pt x="1160" y="832"/>
                  </a:lnTo>
                  <a:lnTo>
                    <a:pt x="1176" y="840"/>
                  </a:lnTo>
                  <a:lnTo>
                    <a:pt x="1200" y="872"/>
                  </a:lnTo>
                  <a:lnTo>
                    <a:pt x="1328" y="776"/>
                  </a:lnTo>
                  <a:lnTo>
                    <a:pt x="1352" y="784"/>
                  </a:lnTo>
                  <a:lnTo>
                    <a:pt x="1392" y="752"/>
                  </a:lnTo>
                  <a:lnTo>
                    <a:pt x="1392" y="728"/>
                  </a:lnTo>
                  <a:lnTo>
                    <a:pt x="1376" y="728"/>
                  </a:lnTo>
                  <a:lnTo>
                    <a:pt x="1376" y="688"/>
                  </a:lnTo>
                  <a:lnTo>
                    <a:pt x="1352" y="640"/>
                  </a:lnTo>
                  <a:lnTo>
                    <a:pt x="1312" y="672"/>
                  </a:lnTo>
                  <a:lnTo>
                    <a:pt x="1288" y="616"/>
                  </a:lnTo>
                  <a:lnTo>
                    <a:pt x="1296" y="592"/>
                  </a:lnTo>
                  <a:lnTo>
                    <a:pt x="1264" y="560"/>
                  </a:lnTo>
                  <a:lnTo>
                    <a:pt x="1272" y="536"/>
                  </a:lnTo>
                  <a:lnTo>
                    <a:pt x="1312" y="560"/>
                  </a:lnTo>
                  <a:lnTo>
                    <a:pt x="1336" y="560"/>
                  </a:lnTo>
                  <a:lnTo>
                    <a:pt x="1328" y="512"/>
                  </a:lnTo>
                  <a:lnTo>
                    <a:pt x="1328" y="488"/>
                  </a:lnTo>
                  <a:lnTo>
                    <a:pt x="1352" y="472"/>
                  </a:lnTo>
                  <a:lnTo>
                    <a:pt x="1352" y="456"/>
                  </a:lnTo>
                  <a:lnTo>
                    <a:pt x="1320" y="472"/>
                  </a:lnTo>
                  <a:lnTo>
                    <a:pt x="1296" y="432"/>
                  </a:lnTo>
                  <a:lnTo>
                    <a:pt x="1368" y="336"/>
                  </a:lnTo>
                  <a:lnTo>
                    <a:pt x="1384" y="360"/>
                  </a:lnTo>
                  <a:lnTo>
                    <a:pt x="1392" y="296"/>
                  </a:lnTo>
                  <a:lnTo>
                    <a:pt x="1408" y="272"/>
                  </a:lnTo>
                  <a:lnTo>
                    <a:pt x="1400" y="216"/>
                  </a:lnTo>
                  <a:lnTo>
                    <a:pt x="1424" y="128"/>
                  </a:lnTo>
                  <a:lnTo>
                    <a:pt x="1384" y="88"/>
                  </a:lnTo>
                  <a:lnTo>
                    <a:pt x="1360" y="120"/>
                  </a:lnTo>
                  <a:lnTo>
                    <a:pt x="1344" y="128"/>
                  </a:lnTo>
                  <a:lnTo>
                    <a:pt x="1296" y="144"/>
                  </a:lnTo>
                  <a:lnTo>
                    <a:pt x="1280" y="120"/>
                  </a:lnTo>
                  <a:lnTo>
                    <a:pt x="1264" y="72"/>
                  </a:lnTo>
                  <a:lnTo>
                    <a:pt x="1240" y="56"/>
                  </a:lnTo>
                  <a:lnTo>
                    <a:pt x="1224" y="72"/>
                  </a:lnTo>
                  <a:lnTo>
                    <a:pt x="1192" y="64"/>
                  </a:lnTo>
                  <a:lnTo>
                    <a:pt x="1208" y="32"/>
                  </a:lnTo>
                  <a:lnTo>
                    <a:pt x="1200" y="0"/>
                  </a:lnTo>
                  <a:lnTo>
                    <a:pt x="1168" y="0"/>
                  </a:lnTo>
                  <a:lnTo>
                    <a:pt x="1128" y="40"/>
                  </a:lnTo>
                  <a:lnTo>
                    <a:pt x="1128" y="56"/>
                  </a:lnTo>
                  <a:lnTo>
                    <a:pt x="1160" y="64"/>
                  </a:lnTo>
                  <a:lnTo>
                    <a:pt x="1168" y="88"/>
                  </a:lnTo>
                  <a:lnTo>
                    <a:pt x="1136" y="136"/>
                  </a:lnTo>
                  <a:lnTo>
                    <a:pt x="1128" y="168"/>
                  </a:lnTo>
                  <a:lnTo>
                    <a:pt x="1112" y="200"/>
                  </a:lnTo>
                  <a:lnTo>
                    <a:pt x="1112" y="232"/>
                  </a:lnTo>
                  <a:lnTo>
                    <a:pt x="1120" y="240"/>
                  </a:lnTo>
                  <a:lnTo>
                    <a:pt x="1056" y="288"/>
                  </a:lnTo>
                  <a:lnTo>
                    <a:pt x="1016" y="280"/>
                  </a:lnTo>
                  <a:lnTo>
                    <a:pt x="992" y="280"/>
                  </a:lnTo>
                  <a:lnTo>
                    <a:pt x="944" y="416"/>
                  </a:lnTo>
                  <a:lnTo>
                    <a:pt x="960" y="432"/>
                  </a:lnTo>
                  <a:lnTo>
                    <a:pt x="992" y="432"/>
                  </a:lnTo>
                  <a:lnTo>
                    <a:pt x="1032" y="432"/>
                  </a:lnTo>
                  <a:lnTo>
                    <a:pt x="1040" y="440"/>
                  </a:lnTo>
                  <a:lnTo>
                    <a:pt x="1056" y="416"/>
                  </a:lnTo>
                  <a:lnTo>
                    <a:pt x="1080" y="408"/>
                  </a:lnTo>
                  <a:lnTo>
                    <a:pt x="1104" y="416"/>
                  </a:lnTo>
                  <a:lnTo>
                    <a:pt x="1136" y="448"/>
                  </a:lnTo>
                  <a:lnTo>
                    <a:pt x="1160" y="480"/>
                  </a:lnTo>
                  <a:lnTo>
                    <a:pt x="1160" y="512"/>
                  </a:lnTo>
                  <a:lnTo>
                    <a:pt x="1136" y="504"/>
                  </a:lnTo>
                  <a:lnTo>
                    <a:pt x="1088" y="520"/>
                  </a:lnTo>
                  <a:lnTo>
                    <a:pt x="1048" y="520"/>
                  </a:lnTo>
                  <a:lnTo>
                    <a:pt x="1040" y="536"/>
                  </a:lnTo>
                  <a:lnTo>
                    <a:pt x="1016" y="536"/>
                  </a:lnTo>
                  <a:lnTo>
                    <a:pt x="992" y="560"/>
                  </a:lnTo>
                  <a:lnTo>
                    <a:pt x="992" y="592"/>
                  </a:lnTo>
                  <a:lnTo>
                    <a:pt x="968" y="608"/>
                  </a:lnTo>
                  <a:lnTo>
                    <a:pt x="912" y="616"/>
                  </a:lnTo>
                  <a:lnTo>
                    <a:pt x="864" y="664"/>
                  </a:lnTo>
                  <a:lnTo>
                    <a:pt x="800" y="664"/>
                  </a:lnTo>
                  <a:lnTo>
                    <a:pt x="784" y="648"/>
                  </a:lnTo>
                  <a:lnTo>
                    <a:pt x="760" y="648"/>
                  </a:lnTo>
                  <a:lnTo>
                    <a:pt x="752" y="680"/>
                  </a:lnTo>
                  <a:lnTo>
                    <a:pt x="728" y="704"/>
                  </a:lnTo>
                  <a:lnTo>
                    <a:pt x="768" y="752"/>
                  </a:lnTo>
                  <a:lnTo>
                    <a:pt x="720" y="784"/>
                  </a:lnTo>
                  <a:lnTo>
                    <a:pt x="696" y="824"/>
                  </a:lnTo>
                  <a:lnTo>
                    <a:pt x="640" y="848"/>
                  </a:lnTo>
                  <a:lnTo>
                    <a:pt x="560" y="856"/>
                  </a:lnTo>
                  <a:lnTo>
                    <a:pt x="496" y="864"/>
                  </a:lnTo>
                  <a:lnTo>
                    <a:pt x="456" y="880"/>
                  </a:lnTo>
                  <a:lnTo>
                    <a:pt x="408" y="912"/>
                  </a:lnTo>
                  <a:lnTo>
                    <a:pt x="384" y="912"/>
                  </a:lnTo>
                  <a:lnTo>
                    <a:pt x="352" y="888"/>
                  </a:lnTo>
                  <a:lnTo>
                    <a:pt x="312" y="888"/>
                  </a:lnTo>
                  <a:lnTo>
                    <a:pt x="280" y="864"/>
                  </a:lnTo>
                  <a:lnTo>
                    <a:pt x="248" y="864"/>
                  </a:lnTo>
                  <a:lnTo>
                    <a:pt x="224" y="824"/>
                  </a:lnTo>
                  <a:lnTo>
                    <a:pt x="160" y="816"/>
                  </a:lnTo>
                  <a:lnTo>
                    <a:pt x="96" y="816"/>
                  </a:lnTo>
                  <a:lnTo>
                    <a:pt x="64" y="792"/>
                  </a:lnTo>
                  <a:lnTo>
                    <a:pt x="0" y="784"/>
                  </a:lnTo>
                </a:path>
              </a:pathLst>
            </a:custGeom>
            <a:solidFill>
              <a:srgbClr val="7F7F7F">
                <a:alpha val="39999"/>
              </a:srgbClr>
            </a:solidFill>
            <a:ln w="9525" cmpd="sng">
              <a:solidFill>
                <a:schemeClr val="bg1"/>
              </a:solidFill>
              <a:bevel/>
              <a:headEnd/>
              <a:tailEnd/>
            </a:ln>
          </p:spPr>
          <p:txBody>
            <a:bodyPr/>
            <a:lstStyle/>
            <a:p>
              <a:endParaRPr lang="zh-CN" altLang="zh-CN" sz="900">
                <a:solidFill>
                  <a:srgbClr val="000000"/>
                </a:solidFill>
                <a:latin typeface="方正兰亭黑_GBK" pitchFamily="2" charset="-122"/>
                <a:ea typeface="方正兰亭黑_GBK" pitchFamily="2" charset="-122"/>
                <a:sym typeface="方正兰亭黑_GBK" pitchFamily="2" charset="-122"/>
              </a:endParaRPr>
            </a:p>
          </p:txBody>
        </p:sp>
        <p:sp>
          <p:nvSpPr>
            <p:cNvPr id="62" name="Freeform 33"/>
            <p:cNvSpPr>
              <a:spLocks noChangeArrowheads="1"/>
            </p:cNvSpPr>
            <p:nvPr/>
          </p:nvSpPr>
          <p:spPr bwMode="auto">
            <a:xfrm>
              <a:off x="0" y="417432"/>
              <a:ext cx="2142419" cy="1762148"/>
            </a:xfrm>
            <a:custGeom>
              <a:avLst/>
              <a:gdLst>
                <a:gd name="T0" fmla="*/ 3140 w 1273"/>
                <a:gd name="T1" fmla="*/ 960 h 1033"/>
                <a:gd name="T2" fmla="*/ 3099 w 1273"/>
                <a:gd name="T3" fmla="*/ 1052 h 1033"/>
                <a:gd name="T4" fmla="*/ 2939 w 1273"/>
                <a:gd name="T5" fmla="*/ 1052 h 1033"/>
                <a:gd name="T6" fmla="*/ 2879 w 1273"/>
                <a:gd name="T7" fmla="*/ 1105 h 1033"/>
                <a:gd name="T8" fmla="*/ 2699 w 1273"/>
                <a:gd name="T9" fmla="*/ 1199 h 1033"/>
                <a:gd name="T10" fmla="*/ 2620 w 1273"/>
                <a:gd name="T11" fmla="*/ 1213 h 1033"/>
                <a:gd name="T12" fmla="*/ 2339 w 1273"/>
                <a:gd name="T13" fmla="*/ 1373 h 1033"/>
                <a:gd name="T14" fmla="*/ 2200 w 1273"/>
                <a:gd name="T15" fmla="*/ 1467 h 1033"/>
                <a:gd name="T16" fmla="*/ 2300 w 1273"/>
                <a:gd name="T17" fmla="*/ 1571 h 1033"/>
                <a:gd name="T18" fmla="*/ 2222 w 1273"/>
                <a:gd name="T19" fmla="*/ 1653 h 1033"/>
                <a:gd name="T20" fmla="*/ 2239 w 1273"/>
                <a:gd name="T21" fmla="*/ 1720 h 1033"/>
                <a:gd name="T22" fmla="*/ 2101 w 1273"/>
                <a:gd name="T23" fmla="*/ 1692 h 1033"/>
                <a:gd name="T24" fmla="*/ 2018 w 1273"/>
                <a:gd name="T25" fmla="*/ 1666 h 1033"/>
                <a:gd name="T26" fmla="*/ 1841 w 1273"/>
                <a:gd name="T27" fmla="*/ 1598 h 1033"/>
                <a:gd name="T28" fmla="*/ 1500 w 1273"/>
                <a:gd name="T29" fmla="*/ 1640 h 1033"/>
                <a:gd name="T30" fmla="*/ 1282 w 1273"/>
                <a:gd name="T31" fmla="*/ 1653 h 1033"/>
                <a:gd name="T32" fmla="*/ 1079 w 1273"/>
                <a:gd name="T33" fmla="*/ 1585 h 1033"/>
                <a:gd name="T34" fmla="*/ 920 w 1273"/>
                <a:gd name="T35" fmla="*/ 1598 h 1033"/>
                <a:gd name="T36" fmla="*/ 681 w 1273"/>
                <a:gd name="T37" fmla="*/ 1545 h 1033"/>
                <a:gd name="T38" fmla="*/ 539 w 1273"/>
                <a:gd name="T39" fmla="*/ 1640 h 1033"/>
                <a:gd name="T40" fmla="*/ 381 w 1273"/>
                <a:gd name="T41" fmla="*/ 1571 h 1033"/>
                <a:gd name="T42" fmla="*/ 259 w 1273"/>
                <a:gd name="T43" fmla="*/ 1440 h 1033"/>
                <a:gd name="T44" fmla="*/ 138 w 1273"/>
                <a:gd name="T45" fmla="*/ 1332 h 1033"/>
                <a:gd name="T46" fmla="*/ 160 w 1273"/>
                <a:gd name="T47" fmla="*/ 1291 h 1033"/>
                <a:gd name="T48" fmla="*/ 101 w 1273"/>
                <a:gd name="T49" fmla="*/ 1187 h 1033"/>
                <a:gd name="T50" fmla="*/ 0 w 1273"/>
                <a:gd name="T51" fmla="*/ 1146 h 1033"/>
                <a:gd name="T52" fmla="*/ 79 w 1273"/>
                <a:gd name="T53" fmla="*/ 1146 h 1033"/>
                <a:gd name="T54" fmla="*/ 79 w 1273"/>
                <a:gd name="T55" fmla="*/ 1026 h 1033"/>
                <a:gd name="T56" fmla="*/ 60 w 1273"/>
                <a:gd name="T57" fmla="*/ 947 h 1033"/>
                <a:gd name="T58" fmla="*/ 0 w 1273"/>
                <a:gd name="T59" fmla="*/ 867 h 1033"/>
                <a:gd name="T60" fmla="*/ 221 w 1273"/>
                <a:gd name="T61" fmla="*/ 773 h 1033"/>
                <a:gd name="T62" fmla="*/ 339 w 1273"/>
                <a:gd name="T63" fmla="*/ 760 h 1033"/>
                <a:gd name="T64" fmla="*/ 381 w 1273"/>
                <a:gd name="T65" fmla="*/ 800 h 1033"/>
                <a:gd name="T66" fmla="*/ 500 w 1273"/>
                <a:gd name="T67" fmla="*/ 800 h 1033"/>
                <a:gd name="T68" fmla="*/ 759 w 1273"/>
                <a:gd name="T69" fmla="*/ 760 h 1033"/>
                <a:gd name="T70" fmla="*/ 1041 w 1273"/>
                <a:gd name="T71" fmla="*/ 708 h 1033"/>
                <a:gd name="T72" fmla="*/ 1059 w 1273"/>
                <a:gd name="T73" fmla="*/ 627 h 1033"/>
                <a:gd name="T74" fmla="*/ 1179 w 1273"/>
                <a:gd name="T75" fmla="*/ 388 h 1033"/>
                <a:gd name="T76" fmla="*/ 1140 w 1273"/>
                <a:gd name="T77" fmla="*/ 332 h 1033"/>
                <a:gd name="T78" fmla="*/ 1480 w 1273"/>
                <a:gd name="T79" fmla="*/ 374 h 1033"/>
                <a:gd name="T80" fmla="*/ 1660 w 1273"/>
                <a:gd name="T81" fmla="*/ 159 h 1033"/>
                <a:gd name="T82" fmla="*/ 1959 w 1273"/>
                <a:gd name="T83" fmla="*/ 214 h 1033"/>
                <a:gd name="T84" fmla="*/ 1959 w 1273"/>
                <a:gd name="T85" fmla="*/ 135 h 1033"/>
                <a:gd name="T86" fmla="*/ 2101 w 1273"/>
                <a:gd name="T87" fmla="*/ 66 h 1033"/>
                <a:gd name="T88" fmla="*/ 2200 w 1273"/>
                <a:gd name="T89" fmla="*/ 0 h 1033"/>
                <a:gd name="T90" fmla="*/ 2319 w 1273"/>
                <a:gd name="T91" fmla="*/ 27 h 1033"/>
                <a:gd name="T92" fmla="*/ 2319 w 1273"/>
                <a:gd name="T93" fmla="*/ 80 h 1033"/>
                <a:gd name="T94" fmla="*/ 2401 w 1273"/>
                <a:gd name="T95" fmla="*/ 186 h 1033"/>
                <a:gd name="T96" fmla="*/ 2560 w 1273"/>
                <a:gd name="T97" fmla="*/ 239 h 1033"/>
                <a:gd name="T98" fmla="*/ 2599 w 1273"/>
                <a:gd name="T99" fmla="*/ 414 h 1033"/>
                <a:gd name="T100" fmla="*/ 2539 w 1273"/>
                <a:gd name="T101" fmla="*/ 559 h 1033"/>
                <a:gd name="T102" fmla="*/ 2782 w 1273"/>
                <a:gd name="T103" fmla="*/ 615 h 1033"/>
                <a:gd name="T104" fmla="*/ 3021 w 1273"/>
                <a:gd name="T105" fmla="*/ 732 h 1033"/>
                <a:gd name="T106" fmla="*/ 3082 w 1273"/>
                <a:gd name="T107" fmla="*/ 800 h 1033"/>
                <a:gd name="T108" fmla="*/ 3179 w 1273"/>
                <a:gd name="T109" fmla="*/ 947 h 10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73"/>
                <a:gd name="T166" fmla="*/ 0 h 1033"/>
                <a:gd name="T167" fmla="*/ 1273 w 1273"/>
                <a:gd name="T168" fmla="*/ 1033 h 103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73" h="1033">
                  <a:moveTo>
                    <a:pt x="1272" y="568"/>
                  </a:moveTo>
                  <a:lnTo>
                    <a:pt x="1256" y="576"/>
                  </a:lnTo>
                  <a:lnTo>
                    <a:pt x="1256" y="600"/>
                  </a:lnTo>
                  <a:lnTo>
                    <a:pt x="1240" y="632"/>
                  </a:lnTo>
                  <a:lnTo>
                    <a:pt x="1208" y="632"/>
                  </a:lnTo>
                  <a:lnTo>
                    <a:pt x="1176" y="632"/>
                  </a:lnTo>
                  <a:lnTo>
                    <a:pt x="1176" y="648"/>
                  </a:lnTo>
                  <a:lnTo>
                    <a:pt x="1152" y="664"/>
                  </a:lnTo>
                  <a:lnTo>
                    <a:pt x="1112" y="680"/>
                  </a:lnTo>
                  <a:lnTo>
                    <a:pt x="1080" y="720"/>
                  </a:lnTo>
                  <a:lnTo>
                    <a:pt x="1064" y="712"/>
                  </a:lnTo>
                  <a:lnTo>
                    <a:pt x="1048" y="728"/>
                  </a:lnTo>
                  <a:lnTo>
                    <a:pt x="1040" y="816"/>
                  </a:lnTo>
                  <a:lnTo>
                    <a:pt x="936" y="824"/>
                  </a:lnTo>
                  <a:lnTo>
                    <a:pt x="888" y="840"/>
                  </a:lnTo>
                  <a:lnTo>
                    <a:pt x="880" y="880"/>
                  </a:lnTo>
                  <a:lnTo>
                    <a:pt x="920" y="928"/>
                  </a:lnTo>
                  <a:lnTo>
                    <a:pt x="920" y="944"/>
                  </a:lnTo>
                  <a:lnTo>
                    <a:pt x="888" y="968"/>
                  </a:lnTo>
                  <a:lnTo>
                    <a:pt x="888" y="992"/>
                  </a:lnTo>
                  <a:lnTo>
                    <a:pt x="896" y="1000"/>
                  </a:lnTo>
                  <a:lnTo>
                    <a:pt x="896" y="1032"/>
                  </a:lnTo>
                  <a:lnTo>
                    <a:pt x="840" y="1008"/>
                  </a:lnTo>
                  <a:lnTo>
                    <a:pt x="840" y="1016"/>
                  </a:lnTo>
                  <a:lnTo>
                    <a:pt x="816" y="1016"/>
                  </a:lnTo>
                  <a:lnTo>
                    <a:pt x="808" y="1000"/>
                  </a:lnTo>
                  <a:lnTo>
                    <a:pt x="760" y="976"/>
                  </a:lnTo>
                  <a:lnTo>
                    <a:pt x="736" y="960"/>
                  </a:lnTo>
                  <a:lnTo>
                    <a:pt x="624" y="968"/>
                  </a:lnTo>
                  <a:lnTo>
                    <a:pt x="600" y="984"/>
                  </a:lnTo>
                  <a:lnTo>
                    <a:pt x="528" y="984"/>
                  </a:lnTo>
                  <a:lnTo>
                    <a:pt x="512" y="992"/>
                  </a:lnTo>
                  <a:lnTo>
                    <a:pt x="440" y="984"/>
                  </a:lnTo>
                  <a:lnTo>
                    <a:pt x="432" y="952"/>
                  </a:lnTo>
                  <a:lnTo>
                    <a:pt x="384" y="944"/>
                  </a:lnTo>
                  <a:lnTo>
                    <a:pt x="368" y="960"/>
                  </a:lnTo>
                  <a:lnTo>
                    <a:pt x="296" y="928"/>
                  </a:lnTo>
                  <a:lnTo>
                    <a:pt x="272" y="928"/>
                  </a:lnTo>
                  <a:lnTo>
                    <a:pt x="248" y="968"/>
                  </a:lnTo>
                  <a:lnTo>
                    <a:pt x="216" y="984"/>
                  </a:lnTo>
                  <a:lnTo>
                    <a:pt x="176" y="976"/>
                  </a:lnTo>
                  <a:lnTo>
                    <a:pt x="152" y="944"/>
                  </a:lnTo>
                  <a:lnTo>
                    <a:pt x="152" y="872"/>
                  </a:lnTo>
                  <a:lnTo>
                    <a:pt x="104" y="864"/>
                  </a:lnTo>
                  <a:lnTo>
                    <a:pt x="72" y="816"/>
                  </a:lnTo>
                  <a:lnTo>
                    <a:pt x="56" y="800"/>
                  </a:lnTo>
                  <a:lnTo>
                    <a:pt x="48" y="784"/>
                  </a:lnTo>
                  <a:lnTo>
                    <a:pt x="64" y="776"/>
                  </a:lnTo>
                  <a:lnTo>
                    <a:pt x="64" y="752"/>
                  </a:lnTo>
                  <a:lnTo>
                    <a:pt x="40" y="712"/>
                  </a:lnTo>
                  <a:lnTo>
                    <a:pt x="16" y="704"/>
                  </a:lnTo>
                  <a:lnTo>
                    <a:pt x="0" y="688"/>
                  </a:lnTo>
                  <a:lnTo>
                    <a:pt x="16" y="680"/>
                  </a:lnTo>
                  <a:lnTo>
                    <a:pt x="32" y="688"/>
                  </a:lnTo>
                  <a:lnTo>
                    <a:pt x="40" y="672"/>
                  </a:lnTo>
                  <a:lnTo>
                    <a:pt x="32" y="616"/>
                  </a:lnTo>
                  <a:lnTo>
                    <a:pt x="48" y="592"/>
                  </a:lnTo>
                  <a:lnTo>
                    <a:pt x="24" y="568"/>
                  </a:lnTo>
                  <a:lnTo>
                    <a:pt x="0" y="568"/>
                  </a:lnTo>
                  <a:lnTo>
                    <a:pt x="0" y="520"/>
                  </a:lnTo>
                  <a:lnTo>
                    <a:pt x="48" y="464"/>
                  </a:lnTo>
                  <a:lnTo>
                    <a:pt x="88" y="464"/>
                  </a:lnTo>
                  <a:lnTo>
                    <a:pt x="112" y="448"/>
                  </a:lnTo>
                  <a:lnTo>
                    <a:pt x="136" y="456"/>
                  </a:lnTo>
                  <a:lnTo>
                    <a:pt x="144" y="448"/>
                  </a:lnTo>
                  <a:lnTo>
                    <a:pt x="152" y="480"/>
                  </a:lnTo>
                  <a:lnTo>
                    <a:pt x="168" y="472"/>
                  </a:lnTo>
                  <a:lnTo>
                    <a:pt x="200" y="480"/>
                  </a:lnTo>
                  <a:lnTo>
                    <a:pt x="208" y="456"/>
                  </a:lnTo>
                  <a:lnTo>
                    <a:pt x="304" y="456"/>
                  </a:lnTo>
                  <a:lnTo>
                    <a:pt x="320" y="432"/>
                  </a:lnTo>
                  <a:lnTo>
                    <a:pt x="416" y="424"/>
                  </a:lnTo>
                  <a:lnTo>
                    <a:pt x="424" y="408"/>
                  </a:lnTo>
                  <a:lnTo>
                    <a:pt x="424" y="376"/>
                  </a:lnTo>
                  <a:lnTo>
                    <a:pt x="464" y="352"/>
                  </a:lnTo>
                  <a:lnTo>
                    <a:pt x="472" y="232"/>
                  </a:lnTo>
                  <a:lnTo>
                    <a:pt x="456" y="224"/>
                  </a:lnTo>
                  <a:lnTo>
                    <a:pt x="456" y="200"/>
                  </a:lnTo>
                  <a:lnTo>
                    <a:pt x="576" y="208"/>
                  </a:lnTo>
                  <a:lnTo>
                    <a:pt x="592" y="224"/>
                  </a:lnTo>
                  <a:lnTo>
                    <a:pt x="608" y="176"/>
                  </a:lnTo>
                  <a:lnTo>
                    <a:pt x="664" y="96"/>
                  </a:lnTo>
                  <a:lnTo>
                    <a:pt x="744" y="136"/>
                  </a:lnTo>
                  <a:lnTo>
                    <a:pt x="784" y="128"/>
                  </a:lnTo>
                  <a:lnTo>
                    <a:pt x="792" y="104"/>
                  </a:lnTo>
                  <a:lnTo>
                    <a:pt x="784" y="80"/>
                  </a:lnTo>
                  <a:lnTo>
                    <a:pt x="816" y="48"/>
                  </a:lnTo>
                  <a:lnTo>
                    <a:pt x="840" y="40"/>
                  </a:lnTo>
                  <a:lnTo>
                    <a:pt x="872" y="24"/>
                  </a:lnTo>
                  <a:lnTo>
                    <a:pt x="880" y="0"/>
                  </a:lnTo>
                  <a:lnTo>
                    <a:pt x="928" y="8"/>
                  </a:lnTo>
                  <a:lnTo>
                    <a:pt x="928" y="16"/>
                  </a:lnTo>
                  <a:lnTo>
                    <a:pt x="912" y="32"/>
                  </a:lnTo>
                  <a:lnTo>
                    <a:pt x="928" y="48"/>
                  </a:lnTo>
                  <a:lnTo>
                    <a:pt x="936" y="72"/>
                  </a:lnTo>
                  <a:lnTo>
                    <a:pt x="960" y="112"/>
                  </a:lnTo>
                  <a:lnTo>
                    <a:pt x="984" y="120"/>
                  </a:lnTo>
                  <a:lnTo>
                    <a:pt x="1024" y="144"/>
                  </a:lnTo>
                  <a:lnTo>
                    <a:pt x="1024" y="200"/>
                  </a:lnTo>
                  <a:lnTo>
                    <a:pt x="1040" y="248"/>
                  </a:lnTo>
                  <a:lnTo>
                    <a:pt x="1008" y="304"/>
                  </a:lnTo>
                  <a:lnTo>
                    <a:pt x="1016" y="336"/>
                  </a:lnTo>
                  <a:lnTo>
                    <a:pt x="1048" y="360"/>
                  </a:lnTo>
                  <a:lnTo>
                    <a:pt x="1112" y="368"/>
                  </a:lnTo>
                  <a:lnTo>
                    <a:pt x="1160" y="392"/>
                  </a:lnTo>
                  <a:lnTo>
                    <a:pt x="1208" y="440"/>
                  </a:lnTo>
                  <a:lnTo>
                    <a:pt x="1232" y="440"/>
                  </a:lnTo>
                  <a:lnTo>
                    <a:pt x="1232" y="480"/>
                  </a:lnTo>
                  <a:lnTo>
                    <a:pt x="1248" y="520"/>
                  </a:lnTo>
                  <a:lnTo>
                    <a:pt x="1272" y="568"/>
                  </a:lnTo>
                </a:path>
              </a:pathLst>
            </a:custGeom>
            <a:solidFill>
              <a:srgbClr val="7F7F7F">
                <a:alpha val="39999"/>
              </a:srgbClr>
            </a:solidFill>
            <a:ln w="9525" cmpd="sng">
              <a:solidFill>
                <a:schemeClr val="bg1"/>
              </a:solidFill>
              <a:bevel/>
              <a:headEnd/>
              <a:tailEnd/>
            </a:ln>
          </p:spPr>
          <p:txBody>
            <a:bodyPr/>
            <a:lstStyle/>
            <a:p>
              <a:endParaRPr lang="zh-CN" altLang="zh-CN" sz="900">
                <a:solidFill>
                  <a:srgbClr val="000000"/>
                </a:solidFill>
                <a:latin typeface="方正兰亭黑_GBK" pitchFamily="2" charset="-122"/>
                <a:ea typeface="方正兰亭黑_GBK" pitchFamily="2" charset="-122"/>
                <a:sym typeface="方正兰亭黑_GBK" pitchFamily="2" charset="-122"/>
              </a:endParaRPr>
            </a:p>
          </p:txBody>
        </p:sp>
        <p:sp>
          <p:nvSpPr>
            <p:cNvPr id="63" name="Freeform 34"/>
            <p:cNvSpPr>
              <a:spLocks noChangeArrowheads="1"/>
            </p:cNvSpPr>
            <p:nvPr/>
          </p:nvSpPr>
          <p:spPr bwMode="auto">
            <a:xfrm>
              <a:off x="4458586" y="3652144"/>
              <a:ext cx="214382" cy="440537"/>
            </a:xfrm>
            <a:custGeom>
              <a:avLst/>
              <a:gdLst>
                <a:gd name="T0" fmla="*/ 55 w 129"/>
                <a:gd name="T1" fmla="*/ 395 h 257"/>
                <a:gd name="T2" fmla="*/ 75 w 129"/>
                <a:gd name="T3" fmla="*/ 424 h 257"/>
                <a:gd name="T4" fmla="*/ 130 w 129"/>
                <a:gd name="T5" fmla="*/ 437 h 257"/>
                <a:gd name="T6" fmla="*/ 151 w 129"/>
                <a:gd name="T7" fmla="*/ 382 h 257"/>
                <a:gd name="T8" fmla="*/ 243 w 129"/>
                <a:gd name="T9" fmla="*/ 315 h 257"/>
                <a:gd name="T10" fmla="*/ 243 w 129"/>
                <a:gd name="T11" fmla="*/ 218 h 257"/>
                <a:gd name="T12" fmla="*/ 280 w 129"/>
                <a:gd name="T13" fmla="*/ 164 h 257"/>
                <a:gd name="T14" fmla="*/ 300 w 129"/>
                <a:gd name="T15" fmla="*/ 122 h 257"/>
                <a:gd name="T16" fmla="*/ 263 w 129"/>
                <a:gd name="T17" fmla="*/ 96 h 257"/>
                <a:gd name="T18" fmla="*/ 243 w 129"/>
                <a:gd name="T19" fmla="*/ 0 h 257"/>
                <a:gd name="T20" fmla="*/ 151 w 129"/>
                <a:gd name="T21" fmla="*/ 41 h 257"/>
                <a:gd name="T22" fmla="*/ 114 w 129"/>
                <a:gd name="T23" fmla="*/ 41 h 257"/>
                <a:gd name="T24" fmla="*/ 130 w 129"/>
                <a:gd name="T25" fmla="*/ 69 h 257"/>
                <a:gd name="T26" fmla="*/ 55 w 129"/>
                <a:gd name="T27" fmla="*/ 122 h 257"/>
                <a:gd name="T28" fmla="*/ 55 w 129"/>
                <a:gd name="T29" fmla="*/ 191 h 257"/>
                <a:gd name="T30" fmla="*/ 0 w 129"/>
                <a:gd name="T31" fmla="*/ 231 h 257"/>
                <a:gd name="T32" fmla="*/ 18 w 129"/>
                <a:gd name="T33" fmla="*/ 286 h 257"/>
                <a:gd name="T34" fmla="*/ 38 w 129"/>
                <a:gd name="T35" fmla="*/ 382 h 257"/>
                <a:gd name="T36" fmla="*/ 55 w 129"/>
                <a:gd name="T37" fmla="*/ 395 h 25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257"/>
                <a:gd name="T59" fmla="*/ 129 w 129"/>
                <a:gd name="T60" fmla="*/ 257 h 25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257">
                  <a:moveTo>
                    <a:pt x="24" y="232"/>
                  </a:moveTo>
                  <a:lnTo>
                    <a:pt x="32" y="248"/>
                  </a:lnTo>
                  <a:lnTo>
                    <a:pt x="56" y="256"/>
                  </a:lnTo>
                  <a:lnTo>
                    <a:pt x="64" y="224"/>
                  </a:lnTo>
                  <a:lnTo>
                    <a:pt x="104" y="184"/>
                  </a:lnTo>
                  <a:lnTo>
                    <a:pt x="104" y="128"/>
                  </a:lnTo>
                  <a:lnTo>
                    <a:pt x="120" y="96"/>
                  </a:lnTo>
                  <a:lnTo>
                    <a:pt x="128" y="72"/>
                  </a:lnTo>
                  <a:lnTo>
                    <a:pt x="112" y="56"/>
                  </a:lnTo>
                  <a:lnTo>
                    <a:pt x="104" y="0"/>
                  </a:lnTo>
                  <a:lnTo>
                    <a:pt x="64" y="24"/>
                  </a:lnTo>
                  <a:lnTo>
                    <a:pt x="48" y="24"/>
                  </a:lnTo>
                  <a:lnTo>
                    <a:pt x="56" y="40"/>
                  </a:lnTo>
                  <a:lnTo>
                    <a:pt x="24" y="72"/>
                  </a:lnTo>
                  <a:lnTo>
                    <a:pt x="24" y="112"/>
                  </a:lnTo>
                  <a:lnTo>
                    <a:pt x="0" y="136"/>
                  </a:lnTo>
                  <a:lnTo>
                    <a:pt x="8" y="168"/>
                  </a:lnTo>
                  <a:lnTo>
                    <a:pt x="16" y="224"/>
                  </a:lnTo>
                  <a:lnTo>
                    <a:pt x="24" y="232"/>
                  </a:lnTo>
                </a:path>
              </a:pathLst>
            </a:custGeom>
            <a:solidFill>
              <a:srgbClr val="7F7F7F">
                <a:alpha val="39999"/>
              </a:srgbClr>
            </a:solidFill>
            <a:ln w="9525" cmpd="sng">
              <a:solidFill>
                <a:schemeClr val="bg1"/>
              </a:solidFill>
              <a:bevel/>
              <a:headEnd/>
              <a:tailEnd/>
            </a:ln>
          </p:spPr>
          <p:txBody>
            <a:bodyPr/>
            <a:lstStyle/>
            <a:p>
              <a:endParaRPr lang="zh-CN" altLang="zh-CN" sz="900">
                <a:solidFill>
                  <a:srgbClr val="000000"/>
                </a:solidFill>
                <a:latin typeface="方正兰亭黑_GBK" pitchFamily="2" charset="-122"/>
                <a:ea typeface="方正兰亭黑_GBK" pitchFamily="2" charset="-122"/>
                <a:sym typeface="方正兰亭黑_GBK" pitchFamily="2" charset="-122"/>
              </a:endParaRPr>
            </a:p>
          </p:txBody>
        </p:sp>
      </p:grpSp>
      <p:sp>
        <p:nvSpPr>
          <p:cNvPr id="64" name="Oval 302"/>
          <p:cNvSpPr>
            <a:spLocks noChangeArrowheads="1"/>
          </p:cNvSpPr>
          <p:nvPr/>
        </p:nvSpPr>
        <p:spPr bwMode="auto">
          <a:xfrm>
            <a:off x="1062008" y="2495203"/>
            <a:ext cx="88095" cy="89297"/>
          </a:xfrm>
          <a:prstGeom prst="ellipse">
            <a:avLst/>
          </a:prstGeom>
          <a:solidFill>
            <a:srgbClr val="C00000"/>
          </a:solidFill>
          <a:ln w="12700" cap="flat" cmpd="sng">
            <a:solidFill>
              <a:schemeClr val="bg1"/>
            </a:solidFill>
            <a:bevel/>
            <a:headEnd/>
            <a:tailEnd/>
          </a:ln>
        </p:spPr>
        <p:txBody>
          <a:bodyPr lIns="68568" tIns="34284" rIns="68568" bIns="34284" anchor="ctr"/>
          <a:lstStyle/>
          <a:p>
            <a:pPr algn="ctr"/>
            <a:endParaRPr lang="zh-CN" altLang="zh-CN" sz="2399">
              <a:solidFill>
                <a:srgbClr val="FFFFFF"/>
              </a:solidFill>
              <a:latin typeface="Calibri" pitchFamily="34" charset="0"/>
              <a:cs typeface="Calibri" pitchFamily="34" charset="0"/>
              <a:sym typeface="Calibri" pitchFamily="34" charset="0"/>
            </a:endParaRPr>
          </a:p>
        </p:txBody>
      </p:sp>
      <p:sp>
        <p:nvSpPr>
          <p:cNvPr id="65" name="Oval 303"/>
          <p:cNvSpPr>
            <a:spLocks noChangeArrowheads="1"/>
          </p:cNvSpPr>
          <p:nvPr/>
        </p:nvSpPr>
        <p:spPr bwMode="auto">
          <a:xfrm>
            <a:off x="852484" y="3303636"/>
            <a:ext cx="88095" cy="88106"/>
          </a:xfrm>
          <a:prstGeom prst="ellipse">
            <a:avLst/>
          </a:prstGeom>
          <a:solidFill>
            <a:srgbClr val="C00000"/>
          </a:solidFill>
          <a:ln w="12700" cap="flat" cmpd="sng">
            <a:solidFill>
              <a:schemeClr val="bg1"/>
            </a:solidFill>
            <a:bevel/>
            <a:headEnd/>
            <a:tailEnd/>
          </a:ln>
        </p:spPr>
        <p:txBody>
          <a:bodyPr lIns="68568" tIns="34284" rIns="68568" bIns="34284" anchor="ctr"/>
          <a:lstStyle/>
          <a:p>
            <a:pPr algn="ctr"/>
            <a:endParaRPr lang="zh-CN" altLang="zh-CN" sz="2399">
              <a:solidFill>
                <a:srgbClr val="FFFFFF"/>
              </a:solidFill>
              <a:latin typeface="Calibri" pitchFamily="34" charset="0"/>
              <a:cs typeface="Calibri" pitchFamily="34" charset="0"/>
              <a:sym typeface="Calibri" pitchFamily="34" charset="0"/>
            </a:endParaRPr>
          </a:p>
        </p:txBody>
      </p:sp>
      <p:sp>
        <p:nvSpPr>
          <p:cNvPr id="66" name="Oval 304"/>
          <p:cNvSpPr>
            <a:spLocks noChangeArrowheads="1"/>
          </p:cNvSpPr>
          <p:nvPr/>
        </p:nvSpPr>
        <p:spPr bwMode="auto">
          <a:xfrm>
            <a:off x="2191758" y="3610818"/>
            <a:ext cx="88095" cy="88106"/>
          </a:xfrm>
          <a:prstGeom prst="ellipse">
            <a:avLst/>
          </a:prstGeom>
          <a:solidFill>
            <a:srgbClr val="C00000"/>
          </a:solidFill>
          <a:ln w="12700" cap="flat" cmpd="sng">
            <a:solidFill>
              <a:schemeClr val="bg1"/>
            </a:solidFill>
            <a:bevel/>
            <a:headEnd/>
            <a:tailEnd/>
          </a:ln>
        </p:spPr>
        <p:txBody>
          <a:bodyPr lIns="68568" tIns="34284" rIns="68568" bIns="34284" anchor="ctr"/>
          <a:lstStyle/>
          <a:p>
            <a:pPr algn="ctr"/>
            <a:endParaRPr lang="zh-CN" altLang="zh-CN" sz="2399">
              <a:solidFill>
                <a:srgbClr val="FFFFFF"/>
              </a:solidFill>
              <a:latin typeface="Calibri" pitchFamily="34" charset="0"/>
              <a:cs typeface="Calibri" pitchFamily="34" charset="0"/>
              <a:sym typeface="Calibri" pitchFamily="34" charset="0"/>
            </a:endParaRPr>
          </a:p>
        </p:txBody>
      </p:sp>
      <p:sp>
        <p:nvSpPr>
          <p:cNvPr id="67" name="Oval 305"/>
          <p:cNvSpPr>
            <a:spLocks noChangeArrowheads="1"/>
          </p:cNvSpPr>
          <p:nvPr/>
        </p:nvSpPr>
        <p:spPr bwMode="auto">
          <a:xfrm>
            <a:off x="2589374" y="3339356"/>
            <a:ext cx="89285" cy="89296"/>
          </a:xfrm>
          <a:prstGeom prst="ellipse">
            <a:avLst/>
          </a:prstGeom>
          <a:solidFill>
            <a:srgbClr val="C00000"/>
          </a:solidFill>
          <a:ln w="12700" cap="flat" cmpd="sng">
            <a:solidFill>
              <a:schemeClr val="bg1"/>
            </a:solidFill>
            <a:bevel/>
            <a:headEnd/>
            <a:tailEnd/>
          </a:ln>
        </p:spPr>
        <p:txBody>
          <a:bodyPr lIns="68568" tIns="34284" rIns="68568" bIns="34284" anchor="ctr"/>
          <a:lstStyle/>
          <a:p>
            <a:pPr algn="ctr"/>
            <a:endParaRPr lang="zh-CN" altLang="zh-CN" sz="2399">
              <a:solidFill>
                <a:srgbClr val="FFFFFF"/>
              </a:solidFill>
              <a:latin typeface="Calibri" pitchFamily="34" charset="0"/>
              <a:cs typeface="Calibri" pitchFamily="34" charset="0"/>
              <a:sym typeface="Calibri" pitchFamily="34" charset="0"/>
            </a:endParaRPr>
          </a:p>
        </p:txBody>
      </p:sp>
      <p:sp>
        <p:nvSpPr>
          <p:cNvPr id="68" name="Oval 306"/>
          <p:cNvSpPr>
            <a:spLocks noChangeArrowheads="1"/>
          </p:cNvSpPr>
          <p:nvPr/>
        </p:nvSpPr>
        <p:spPr bwMode="auto">
          <a:xfrm>
            <a:off x="3144131" y="2872630"/>
            <a:ext cx="89285" cy="89296"/>
          </a:xfrm>
          <a:prstGeom prst="ellipse">
            <a:avLst/>
          </a:prstGeom>
          <a:solidFill>
            <a:srgbClr val="C00000"/>
          </a:solidFill>
          <a:ln w="12700" cap="flat" cmpd="sng">
            <a:solidFill>
              <a:schemeClr val="bg1"/>
            </a:solidFill>
            <a:bevel/>
            <a:headEnd/>
            <a:tailEnd/>
          </a:ln>
        </p:spPr>
        <p:txBody>
          <a:bodyPr lIns="68568" tIns="34284" rIns="68568" bIns="34284" anchor="ctr"/>
          <a:lstStyle/>
          <a:p>
            <a:pPr algn="ctr"/>
            <a:endParaRPr lang="zh-CN" altLang="zh-CN" sz="2399">
              <a:solidFill>
                <a:srgbClr val="FFFFFF"/>
              </a:solidFill>
              <a:latin typeface="Calibri" pitchFamily="34" charset="0"/>
              <a:cs typeface="Calibri" pitchFamily="34" charset="0"/>
              <a:sym typeface="Calibri" pitchFamily="34" charset="0"/>
            </a:endParaRPr>
          </a:p>
        </p:txBody>
      </p:sp>
      <p:sp>
        <p:nvSpPr>
          <p:cNvPr id="69" name="Oval 307"/>
          <p:cNvSpPr>
            <a:spLocks noChangeArrowheads="1"/>
          </p:cNvSpPr>
          <p:nvPr/>
        </p:nvSpPr>
        <p:spPr bwMode="auto">
          <a:xfrm>
            <a:off x="3536983" y="3550096"/>
            <a:ext cx="88095" cy="89297"/>
          </a:xfrm>
          <a:prstGeom prst="ellipse">
            <a:avLst/>
          </a:prstGeom>
          <a:solidFill>
            <a:srgbClr val="C00000"/>
          </a:solidFill>
          <a:ln w="12700" cap="flat" cmpd="sng">
            <a:solidFill>
              <a:schemeClr val="bg1"/>
            </a:solidFill>
            <a:bevel/>
            <a:headEnd/>
            <a:tailEnd/>
          </a:ln>
        </p:spPr>
        <p:txBody>
          <a:bodyPr lIns="68568" tIns="34284" rIns="68568" bIns="34284" anchor="ctr"/>
          <a:lstStyle/>
          <a:p>
            <a:pPr algn="ctr"/>
            <a:endParaRPr lang="zh-CN" altLang="zh-CN" sz="2399">
              <a:solidFill>
                <a:srgbClr val="FFFFFF"/>
              </a:solidFill>
              <a:latin typeface="Calibri" pitchFamily="34" charset="0"/>
              <a:cs typeface="Calibri" pitchFamily="34" charset="0"/>
              <a:sym typeface="Calibri" pitchFamily="34" charset="0"/>
            </a:endParaRPr>
          </a:p>
        </p:txBody>
      </p:sp>
      <p:sp>
        <p:nvSpPr>
          <p:cNvPr id="70" name="Freeform 158"/>
          <p:cNvSpPr>
            <a:spLocks noEditPoints="1"/>
          </p:cNvSpPr>
          <p:nvPr/>
        </p:nvSpPr>
        <p:spPr bwMode="auto">
          <a:xfrm>
            <a:off x="3082162" y="2546699"/>
            <a:ext cx="225434" cy="297988"/>
          </a:xfrm>
          <a:custGeom>
            <a:avLst/>
            <a:gdLst>
              <a:gd name="T0" fmla="*/ 72 w 144"/>
              <a:gd name="T1" fmla="*/ 0 h 192"/>
              <a:gd name="T2" fmla="*/ 0 w 144"/>
              <a:gd name="T3" fmla="*/ 72 h 192"/>
              <a:gd name="T4" fmla="*/ 72 w 144"/>
              <a:gd name="T5" fmla="*/ 192 h 192"/>
              <a:gd name="T6" fmla="*/ 144 w 144"/>
              <a:gd name="T7" fmla="*/ 72 h 192"/>
              <a:gd name="T8" fmla="*/ 72 w 144"/>
              <a:gd name="T9" fmla="*/ 0 h 192"/>
              <a:gd name="T10" fmla="*/ 72 w 144"/>
              <a:gd name="T11" fmla="*/ 120 h 192"/>
              <a:gd name="T12" fmla="*/ 24 w 144"/>
              <a:gd name="T13" fmla="*/ 72 h 192"/>
              <a:gd name="T14" fmla="*/ 72 w 144"/>
              <a:gd name="T15" fmla="*/ 24 h 192"/>
              <a:gd name="T16" fmla="*/ 120 w 144"/>
              <a:gd name="T17" fmla="*/ 72 h 192"/>
              <a:gd name="T18" fmla="*/ 72 w 144"/>
              <a:gd name="T19" fmla="*/ 120 h 192"/>
              <a:gd name="T20" fmla="*/ 72 w 144"/>
              <a:gd name="T21" fmla="*/ 48 h 192"/>
              <a:gd name="T22" fmla="*/ 48 w 144"/>
              <a:gd name="T23" fmla="*/ 72 h 192"/>
              <a:gd name="T24" fmla="*/ 72 w 144"/>
              <a:gd name="T25" fmla="*/ 96 h 192"/>
              <a:gd name="T26" fmla="*/ 96 w 144"/>
              <a:gd name="T27" fmla="*/ 72 h 192"/>
              <a:gd name="T28" fmla="*/ 72 w 144"/>
              <a:gd name="T2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192">
                <a:moveTo>
                  <a:pt x="72" y="0"/>
                </a:moveTo>
                <a:cubicBezTo>
                  <a:pt x="32" y="0"/>
                  <a:pt x="0" y="32"/>
                  <a:pt x="0" y="72"/>
                </a:cubicBezTo>
                <a:cubicBezTo>
                  <a:pt x="0" y="112"/>
                  <a:pt x="72" y="192"/>
                  <a:pt x="72" y="192"/>
                </a:cubicBezTo>
                <a:cubicBezTo>
                  <a:pt x="72" y="192"/>
                  <a:pt x="144" y="112"/>
                  <a:pt x="144" y="72"/>
                </a:cubicBezTo>
                <a:cubicBezTo>
                  <a:pt x="144" y="32"/>
                  <a:pt x="112" y="0"/>
                  <a:pt x="72" y="0"/>
                </a:cubicBezTo>
                <a:close/>
                <a:moveTo>
                  <a:pt x="72" y="120"/>
                </a:moveTo>
                <a:cubicBezTo>
                  <a:pt x="45" y="120"/>
                  <a:pt x="24" y="99"/>
                  <a:pt x="24" y="72"/>
                </a:cubicBezTo>
                <a:cubicBezTo>
                  <a:pt x="24" y="45"/>
                  <a:pt x="45" y="24"/>
                  <a:pt x="72" y="24"/>
                </a:cubicBezTo>
                <a:cubicBezTo>
                  <a:pt x="99" y="24"/>
                  <a:pt x="120" y="45"/>
                  <a:pt x="120" y="72"/>
                </a:cubicBezTo>
                <a:cubicBezTo>
                  <a:pt x="120" y="99"/>
                  <a:pt x="99" y="120"/>
                  <a:pt x="72" y="120"/>
                </a:cubicBezTo>
                <a:close/>
                <a:moveTo>
                  <a:pt x="72" y="48"/>
                </a:moveTo>
                <a:cubicBezTo>
                  <a:pt x="59" y="48"/>
                  <a:pt x="48" y="59"/>
                  <a:pt x="48" y="72"/>
                </a:cubicBezTo>
                <a:cubicBezTo>
                  <a:pt x="48" y="85"/>
                  <a:pt x="59" y="96"/>
                  <a:pt x="72" y="96"/>
                </a:cubicBezTo>
                <a:cubicBezTo>
                  <a:pt x="85" y="96"/>
                  <a:pt x="96" y="85"/>
                  <a:pt x="96" y="72"/>
                </a:cubicBezTo>
                <a:cubicBezTo>
                  <a:pt x="96" y="59"/>
                  <a:pt x="85" y="48"/>
                  <a:pt x="72" y="48"/>
                </a:cubicBezTo>
                <a:close/>
              </a:path>
            </a:pathLst>
          </a:custGeom>
          <a:solidFill>
            <a:srgbClr val="C00000"/>
          </a:solidFill>
          <a:ln>
            <a:noFill/>
          </a:ln>
        </p:spPr>
        <p:txBody>
          <a:bodyPr vert="horz" wrap="square" lIns="91412" tIns="45706" rIns="91412" bIns="45706" numCol="1" anchor="t" anchorCtr="0" compatLnSpc="1">
            <a:prstTxWarp prst="textNoShape">
              <a:avLst/>
            </a:prstTxWarp>
          </a:bodyPr>
          <a:lstStyle/>
          <a:p>
            <a:endParaRPr lang="zh-CN" altLang="en-US"/>
          </a:p>
        </p:txBody>
      </p:sp>
      <p:sp>
        <p:nvSpPr>
          <p:cNvPr id="71" name="Freeform 158"/>
          <p:cNvSpPr>
            <a:spLocks noEditPoints="1"/>
          </p:cNvSpPr>
          <p:nvPr/>
        </p:nvSpPr>
        <p:spPr bwMode="auto">
          <a:xfrm>
            <a:off x="2536231" y="2988161"/>
            <a:ext cx="225434" cy="297988"/>
          </a:xfrm>
          <a:custGeom>
            <a:avLst/>
            <a:gdLst>
              <a:gd name="T0" fmla="*/ 72 w 144"/>
              <a:gd name="T1" fmla="*/ 0 h 192"/>
              <a:gd name="T2" fmla="*/ 0 w 144"/>
              <a:gd name="T3" fmla="*/ 72 h 192"/>
              <a:gd name="T4" fmla="*/ 72 w 144"/>
              <a:gd name="T5" fmla="*/ 192 h 192"/>
              <a:gd name="T6" fmla="*/ 144 w 144"/>
              <a:gd name="T7" fmla="*/ 72 h 192"/>
              <a:gd name="T8" fmla="*/ 72 w 144"/>
              <a:gd name="T9" fmla="*/ 0 h 192"/>
              <a:gd name="T10" fmla="*/ 72 w 144"/>
              <a:gd name="T11" fmla="*/ 120 h 192"/>
              <a:gd name="T12" fmla="*/ 24 w 144"/>
              <a:gd name="T13" fmla="*/ 72 h 192"/>
              <a:gd name="T14" fmla="*/ 72 w 144"/>
              <a:gd name="T15" fmla="*/ 24 h 192"/>
              <a:gd name="T16" fmla="*/ 120 w 144"/>
              <a:gd name="T17" fmla="*/ 72 h 192"/>
              <a:gd name="T18" fmla="*/ 72 w 144"/>
              <a:gd name="T19" fmla="*/ 120 h 192"/>
              <a:gd name="T20" fmla="*/ 72 w 144"/>
              <a:gd name="T21" fmla="*/ 48 h 192"/>
              <a:gd name="T22" fmla="*/ 48 w 144"/>
              <a:gd name="T23" fmla="*/ 72 h 192"/>
              <a:gd name="T24" fmla="*/ 72 w 144"/>
              <a:gd name="T25" fmla="*/ 96 h 192"/>
              <a:gd name="T26" fmla="*/ 96 w 144"/>
              <a:gd name="T27" fmla="*/ 72 h 192"/>
              <a:gd name="T28" fmla="*/ 72 w 144"/>
              <a:gd name="T2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192">
                <a:moveTo>
                  <a:pt x="72" y="0"/>
                </a:moveTo>
                <a:cubicBezTo>
                  <a:pt x="32" y="0"/>
                  <a:pt x="0" y="32"/>
                  <a:pt x="0" y="72"/>
                </a:cubicBezTo>
                <a:cubicBezTo>
                  <a:pt x="0" y="112"/>
                  <a:pt x="72" y="192"/>
                  <a:pt x="72" y="192"/>
                </a:cubicBezTo>
                <a:cubicBezTo>
                  <a:pt x="72" y="192"/>
                  <a:pt x="144" y="112"/>
                  <a:pt x="144" y="72"/>
                </a:cubicBezTo>
                <a:cubicBezTo>
                  <a:pt x="144" y="32"/>
                  <a:pt x="112" y="0"/>
                  <a:pt x="72" y="0"/>
                </a:cubicBezTo>
                <a:close/>
                <a:moveTo>
                  <a:pt x="72" y="120"/>
                </a:moveTo>
                <a:cubicBezTo>
                  <a:pt x="45" y="120"/>
                  <a:pt x="24" y="99"/>
                  <a:pt x="24" y="72"/>
                </a:cubicBezTo>
                <a:cubicBezTo>
                  <a:pt x="24" y="45"/>
                  <a:pt x="45" y="24"/>
                  <a:pt x="72" y="24"/>
                </a:cubicBezTo>
                <a:cubicBezTo>
                  <a:pt x="99" y="24"/>
                  <a:pt x="120" y="45"/>
                  <a:pt x="120" y="72"/>
                </a:cubicBezTo>
                <a:cubicBezTo>
                  <a:pt x="120" y="99"/>
                  <a:pt x="99" y="120"/>
                  <a:pt x="72" y="120"/>
                </a:cubicBezTo>
                <a:close/>
                <a:moveTo>
                  <a:pt x="72" y="48"/>
                </a:moveTo>
                <a:cubicBezTo>
                  <a:pt x="59" y="48"/>
                  <a:pt x="48" y="59"/>
                  <a:pt x="48" y="72"/>
                </a:cubicBezTo>
                <a:cubicBezTo>
                  <a:pt x="48" y="85"/>
                  <a:pt x="59" y="96"/>
                  <a:pt x="72" y="96"/>
                </a:cubicBezTo>
                <a:cubicBezTo>
                  <a:pt x="85" y="96"/>
                  <a:pt x="96" y="85"/>
                  <a:pt x="96" y="72"/>
                </a:cubicBezTo>
                <a:cubicBezTo>
                  <a:pt x="96" y="59"/>
                  <a:pt x="85" y="48"/>
                  <a:pt x="72" y="48"/>
                </a:cubicBezTo>
                <a:close/>
              </a:path>
            </a:pathLst>
          </a:custGeom>
          <a:solidFill>
            <a:srgbClr val="C00000"/>
          </a:solidFill>
          <a:ln>
            <a:noFill/>
          </a:ln>
        </p:spPr>
        <p:txBody>
          <a:bodyPr vert="horz" wrap="square" lIns="91412" tIns="45706" rIns="91412" bIns="45706" numCol="1" anchor="t" anchorCtr="0" compatLnSpc="1">
            <a:prstTxWarp prst="textNoShape">
              <a:avLst/>
            </a:prstTxWarp>
          </a:bodyPr>
          <a:lstStyle/>
          <a:p>
            <a:endParaRPr lang="zh-CN" altLang="en-US"/>
          </a:p>
        </p:txBody>
      </p:sp>
      <p:sp>
        <p:nvSpPr>
          <p:cNvPr id="72" name="Freeform 158"/>
          <p:cNvSpPr>
            <a:spLocks noEditPoints="1"/>
          </p:cNvSpPr>
          <p:nvPr/>
        </p:nvSpPr>
        <p:spPr bwMode="auto">
          <a:xfrm>
            <a:off x="784172" y="2988161"/>
            <a:ext cx="225434" cy="297988"/>
          </a:xfrm>
          <a:custGeom>
            <a:avLst/>
            <a:gdLst>
              <a:gd name="T0" fmla="*/ 72 w 144"/>
              <a:gd name="T1" fmla="*/ 0 h 192"/>
              <a:gd name="T2" fmla="*/ 0 w 144"/>
              <a:gd name="T3" fmla="*/ 72 h 192"/>
              <a:gd name="T4" fmla="*/ 72 w 144"/>
              <a:gd name="T5" fmla="*/ 192 h 192"/>
              <a:gd name="T6" fmla="*/ 144 w 144"/>
              <a:gd name="T7" fmla="*/ 72 h 192"/>
              <a:gd name="T8" fmla="*/ 72 w 144"/>
              <a:gd name="T9" fmla="*/ 0 h 192"/>
              <a:gd name="T10" fmla="*/ 72 w 144"/>
              <a:gd name="T11" fmla="*/ 120 h 192"/>
              <a:gd name="T12" fmla="*/ 24 w 144"/>
              <a:gd name="T13" fmla="*/ 72 h 192"/>
              <a:gd name="T14" fmla="*/ 72 w 144"/>
              <a:gd name="T15" fmla="*/ 24 h 192"/>
              <a:gd name="T16" fmla="*/ 120 w 144"/>
              <a:gd name="T17" fmla="*/ 72 h 192"/>
              <a:gd name="T18" fmla="*/ 72 w 144"/>
              <a:gd name="T19" fmla="*/ 120 h 192"/>
              <a:gd name="T20" fmla="*/ 72 w 144"/>
              <a:gd name="T21" fmla="*/ 48 h 192"/>
              <a:gd name="T22" fmla="*/ 48 w 144"/>
              <a:gd name="T23" fmla="*/ 72 h 192"/>
              <a:gd name="T24" fmla="*/ 72 w 144"/>
              <a:gd name="T25" fmla="*/ 96 h 192"/>
              <a:gd name="T26" fmla="*/ 96 w 144"/>
              <a:gd name="T27" fmla="*/ 72 h 192"/>
              <a:gd name="T28" fmla="*/ 72 w 144"/>
              <a:gd name="T2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192">
                <a:moveTo>
                  <a:pt x="72" y="0"/>
                </a:moveTo>
                <a:cubicBezTo>
                  <a:pt x="32" y="0"/>
                  <a:pt x="0" y="32"/>
                  <a:pt x="0" y="72"/>
                </a:cubicBezTo>
                <a:cubicBezTo>
                  <a:pt x="0" y="112"/>
                  <a:pt x="72" y="192"/>
                  <a:pt x="72" y="192"/>
                </a:cubicBezTo>
                <a:cubicBezTo>
                  <a:pt x="72" y="192"/>
                  <a:pt x="144" y="112"/>
                  <a:pt x="144" y="72"/>
                </a:cubicBezTo>
                <a:cubicBezTo>
                  <a:pt x="144" y="32"/>
                  <a:pt x="112" y="0"/>
                  <a:pt x="72" y="0"/>
                </a:cubicBezTo>
                <a:close/>
                <a:moveTo>
                  <a:pt x="72" y="120"/>
                </a:moveTo>
                <a:cubicBezTo>
                  <a:pt x="45" y="120"/>
                  <a:pt x="24" y="99"/>
                  <a:pt x="24" y="72"/>
                </a:cubicBezTo>
                <a:cubicBezTo>
                  <a:pt x="24" y="45"/>
                  <a:pt x="45" y="24"/>
                  <a:pt x="72" y="24"/>
                </a:cubicBezTo>
                <a:cubicBezTo>
                  <a:pt x="99" y="24"/>
                  <a:pt x="120" y="45"/>
                  <a:pt x="120" y="72"/>
                </a:cubicBezTo>
                <a:cubicBezTo>
                  <a:pt x="120" y="99"/>
                  <a:pt x="99" y="120"/>
                  <a:pt x="72" y="120"/>
                </a:cubicBezTo>
                <a:close/>
                <a:moveTo>
                  <a:pt x="72" y="48"/>
                </a:moveTo>
                <a:cubicBezTo>
                  <a:pt x="59" y="48"/>
                  <a:pt x="48" y="59"/>
                  <a:pt x="48" y="72"/>
                </a:cubicBezTo>
                <a:cubicBezTo>
                  <a:pt x="48" y="85"/>
                  <a:pt x="59" y="96"/>
                  <a:pt x="72" y="96"/>
                </a:cubicBezTo>
                <a:cubicBezTo>
                  <a:pt x="85" y="96"/>
                  <a:pt x="96" y="85"/>
                  <a:pt x="96" y="72"/>
                </a:cubicBezTo>
                <a:cubicBezTo>
                  <a:pt x="96" y="59"/>
                  <a:pt x="85" y="48"/>
                  <a:pt x="72" y="48"/>
                </a:cubicBezTo>
                <a:close/>
              </a:path>
            </a:pathLst>
          </a:custGeom>
          <a:solidFill>
            <a:srgbClr val="C00000"/>
          </a:solidFill>
          <a:ln>
            <a:noFill/>
          </a:ln>
        </p:spPr>
        <p:txBody>
          <a:bodyPr vert="horz" wrap="square" lIns="91412" tIns="45706" rIns="91412" bIns="45706" numCol="1" anchor="t" anchorCtr="0" compatLnSpc="1">
            <a:prstTxWarp prst="textNoShape">
              <a:avLst/>
            </a:prstTxWarp>
          </a:bodyPr>
          <a:lstStyle/>
          <a:p>
            <a:endParaRPr lang="zh-CN" altLang="en-US"/>
          </a:p>
        </p:txBody>
      </p:sp>
      <p:sp>
        <p:nvSpPr>
          <p:cNvPr id="73" name="Freeform 158"/>
          <p:cNvSpPr>
            <a:spLocks noEditPoints="1"/>
          </p:cNvSpPr>
          <p:nvPr/>
        </p:nvSpPr>
        <p:spPr bwMode="auto">
          <a:xfrm>
            <a:off x="2129917" y="3303637"/>
            <a:ext cx="225434" cy="297988"/>
          </a:xfrm>
          <a:custGeom>
            <a:avLst/>
            <a:gdLst>
              <a:gd name="T0" fmla="*/ 72 w 144"/>
              <a:gd name="T1" fmla="*/ 0 h 192"/>
              <a:gd name="T2" fmla="*/ 0 w 144"/>
              <a:gd name="T3" fmla="*/ 72 h 192"/>
              <a:gd name="T4" fmla="*/ 72 w 144"/>
              <a:gd name="T5" fmla="*/ 192 h 192"/>
              <a:gd name="T6" fmla="*/ 144 w 144"/>
              <a:gd name="T7" fmla="*/ 72 h 192"/>
              <a:gd name="T8" fmla="*/ 72 w 144"/>
              <a:gd name="T9" fmla="*/ 0 h 192"/>
              <a:gd name="T10" fmla="*/ 72 w 144"/>
              <a:gd name="T11" fmla="*/ 120 h 192"/>
              <a:gd name="T12" fmla="*/ 24 w 144"/>
              <a:gd name="T13" fmla="*/ 72 h 192"/>
              <a:gd name="T14" fmla="*/ 72 w 144"/>
              <a:gd name="T15" fmla="*/ 24 h 192"/>
              <a:gd name="T16" fmla="*/ 120 w 144"/>
              <a:gd name="T17" fmla="*/ 72 h 192"/>
              <a:gd name="T18" fmla="*/ 72 w 144"/>
              <a:gd name="T19" fmla="*/ 120 h 192"/>
              <a:gd name="T20" fmla="*/ 72 w 144"/>
              <a:gd name="T21" fmla="*/ 48 h 192"/>
              <a:gd name="T22" fmla="*/ 48 w 144"/>
              <a:gd name="T23" fmla="*/ 72 h 192"/>
              <a:gd name="T24" fmla="*/ 72 w 144"/>
              <a:gd name="T25" fmla="*/ 96 h 192"/>
              <a:gd name="T26" fmla="*/ 96 w 144"/>
              <a:gd name="T27" fmla="*/ 72 h 192"/>
              <a:gd name="T28" fmla="*/ 72 w 144"/>
              <a:gd name="T2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192">
                <a:moveTo>
                  <a:pt x="72" y="0"/>
                </a:moveTo>
                <a:cubicBezTo>
                  <a:pt x="32" y="0"/>
                  <a:pt x="0" y="32"/>
                  <a:pt x="0" y="72"/>
                </a:cubicBezTo>
                <a:cubicBezTo>
                  <a:pt x="0" y="112"/>
                  <a:pt x="72" y="192"/>
                  <a:pt x="72" y="192"/>
                </a:cubicBezTo>
                <a:cubicBezTo>
                  <a:pt x="72" y="192"/>
                  <a:pt x="144" y="112"/>
                  <a:pt x="144" y="72"/>
                </a:cubicBezTo>
                <a:cubicBezTo>
                  <a:pt x="144" y="32"/>
                  <a:pt x="112" y="0"/>
                  <a:pt x="72" y="0"/>
                </a:cubicBezTo>
                <a:close/>
                <a:moveTo>
                  <a:pt x="72" y="120"/>
                </a:moveTo>
                <a:cubicBezTo>
                  <a:pt x="45" y="120"/>
                  <a:pt x="24" y="99"/>
                  <a:pt x="24" y="72"/>
                </a:cubicBezTo>
                <a:cubicBezTo>
                  <a:pt x="24" y="45"/>
                  <a:pt x="45" y="24"/>
                  <a:pt x="72" y="24"/>
                </a:cubicBezTo>
                <a:cubicBezTo>
                  <a:pt x="99" y="24"/>
                  <a:pt x="120" y="45"/>
                  <a:pt x="120" y="72"/>
                </a:cubicBezTo>
                <a:cubicBezTo>
                  <a:pt x="120" y="99"/>
                  <a:pt x="99" y="120"/>
                  <a:pt x="72" y="120"/>
                </a:cubicBezTo>
                <a:close/>
                <a:moveTo>
                  <a:pt x="72" y="48"/>
                </a:moveTo>
                <a:cubicBezTo>
                  <a:pt x="59" y="48"/>
                  <a:pt x="48" y="59"/>
                  <a:pt x="48" y="72"/>
                </a:cubicBezTo>
                <a:cubicBezTo>
                  <a:pt x="48" y="85"/>
                  <a:pt x="59" y="96"/>
                  <a:pt x="72" y="96"/>
                </a:cubicBezTo>
                <a:cubicBezTo>
                  <a:pt x="85" y="96"/>
                  <a:pt x="96" y="85"/>
                  <a:pt x="96" y="72"/>
                </a:cubicBezTo>
                <a:cubicBezTo>
                  <a:pt x="96" y="59"/>
                  <a:pt x="85" y="48"/>
                  <a:pt x="72" y="48"/>
                </a:cubicBezTo>
                <a:close/>
              </a:path>
            </a:pathLst>
          </a:custGeom>
          <a:solidFill>
            <a:srgbClr val="C00000"/>
          </a:solidFill>
          <a:ln>
            <a:noFill/>
          </a:ln>
        </p:spPr>
        <p:txBody>
          <a:bodyPr vert="horz" wrap="square" lIns="91412" tIns="45706" rIns="91412" bIns="45706" numCol="1" anchor="t" anchorCtr="0" compatLnSpc="1">
            <a:prstTxWarp prst="textNoShape">
              <a:avLst/>
            </a:prstTxWarp>
          </a:bodyPr>
          <a:lstStyle/>
          <a:p>
            <a:endParaRPr lang="zh-CN" altLang="en-US"/>
          </a:p>
        </p:txBody>
      </p:sp>
      <p:sp>
        <p:nvSpPr>
          <p:cNvPr id="74" name="Freeform 158"/>
          <p:cNvSpPr>
            <a:spLocks noEditPoints="1"/>
          </p:cNvSpPr>
          <p:nvPr/>
        </p:nvSpPr>
        <p:spPr bwMode="auto">
          <a:xfrm>
            <a:off x="993336" y="2196449"/>
            <a:ext cx="225434" cy="297988"/>
          </a:xfrm>
          <a:custGeom>
            <a:avLst/>
            <a:gdLst>
              <a:gd name="T0" fmla="*/ 72 w 144"/>
              <a:gd name="T1" fmla="*/ 0 h 192"/>
              <a:gd name="T2" fmla="*/ 0 w 144"/>
              <a:gd name="T3" fmla="*/ 72 h 192"/>
              <a:gd name="T4" fmla="*/ 72 w 144"/>
              <a:gd name="T5" fmla="*/ 192 h 192"/>
              <a:gd name="T6" fmla="*/ 144 w 144"/>
              <a:gd name="T7" fmla="*/ 72 h 192"/>
              <a:gd name="T8" fmla="*/ 72 w 144"/>
              <a:gd name="T9" fmla="*/ 0 h 192"/>
              <a:gd name="T10" fmla="*/ 72 w 144"/>
              <a:gd name="T11" fmla="*/ 120 h 192"/>
              <a:gd name="T12" fmla="*/ 24 w 144"/>
              <a:gd name="T13" fmla="*/ 72 h 192"/>
              <a:gd name="T14" fmla="*/ 72 w 144"/>
              <a:gd name="T15" fmla="*/ 24 h 192"/>
              <a:gd name="T16" fmla="*/ 120 w 144"/>
              <a:gd name="T17" fmla="*/ 72 h 192"/>
              <a:gd name="T18" fmla="*/ 72 w 144"/>
              <a:gd name="T19" fmla="*/ 120 h 192"/>
              <a:gd name="T20" fmla="*/ 72 w 144"/>
              <a:gd name="T21" fmla="*/ 48 h 192"/>
              <a:gd name="T22" fmla="*/ 48 w 144"/>
              <a:gd name="T23" fmla="*/ 72 h 192"/>
              <a:gd name="T24" fmla="*/ 72 w 144"/>
              <a:gd name="T25" fmla="*/ 96 h 192"/>
              <a:gd name="T26" fmla="*/ 96 w 144"/>
              <a:gd name="T27" fmla="*/ 72 h 192"/>
              <a:gd name="T28" fmla="*/ 72 w 144"/>
              <a:gd name="T2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192">
                <a:moveTo>
                  <a:pt x="72" y="0"/>
                </a:moveTo>
                <a:cubicBezTo>
                  <a:pt x="32" y="0"/>
                  <a:pt x="0" y="32"/>
                  <a:pt x="0" y="72"/>
                </a:cubicBezTo>
                <a:cubicBezTo>
                  <a:pt x="0" y="112"/>
                  <a:pt x="72" y="192"/>
                  <a:pt x="72" y="192"/>
                </a:cubicBezTo>
                <a:cubicBezTo>
                  <a:pt x="72" y="192"/>
                  <a:pt x="144" y="112"/>
                  <a:pt x="144" y="72"/>
                </a:cubicBezTo>
                <a:cubicBezTo>
                  <a:pt x="144" y="32"/>
                  <a:pt x="112" y="0"/>
                  <a:pt x="72" y="0"/>
                </a:cubicBezTo>
                <a:close/>
                <a:moveTo>
                  <a:pt x="72" y="120"/>
                </a:moveTo>
                <a:cubicBezTo>
                  <a:pt x="45" y="120"/>
                  <a:pt x="24" y="99"/>
                  <a:pt x="24" y="72"/>
                </a:cubicBezTo>
                <a:cubicBezTo>
                  <a:pt x="24" y="45"/>
                  <a:pt x="45" y="24"/>
                  <a:pt x="72" y="24"/>
                </a:cubicBezTo>
                <a:cubicBezTo>
                  <a:pt x="99" y="24"/>
                  <a:pt x="120" y="45"/>
                  <a:pt x="120" y="72"/>
                </a:cubicBezTo>
                <a:cubicBezTo>
                  <a:pt x="120" y="99"/>
                  <a:pt x="99" y="120"/>
                  <a:pt x="72" y="120"/>
                </a:cubicBezTo>
                <a:close/>
                <a:moveTo>
                  <a:pt x="72" y="48"/>
                </a:moveTo>
                <a:cubicBezTo>
                  <a:pt x="59" y="48"/>
                  <a:pt x="48" y="59"/>
                  <a:pt x="48" y="72"/>
                </a:cubicBezTo>
                <a:cubicBezTo>
                  <a:pt x="48" y="85"/>
                  <a:pt x="59" y="96"/>
                  <a:pt x="72" y="96"/>
                </a:cubicBezTo>
                <a:cubicBezTo>
                  <a:pt x="85" y="96"/>
                  <a:pt x="96" y="85"/>
                  <a:pt x="96" y="72"/>
                </a:cubicBezTo>
                <a:cubicBezTo>
                  <a:pt x="96" y="59"/>
                  <a:pt x="85" y="48"/>
                  <a:pt x="72" y="48"/>
                </a:cubicBezTo>
                <a:close/>
              </a:path>
            </a:pathLst>
          </a:custGeom>
          <a:solidFill>
            <a:srgbClr val="C00000"/>
          </a:solidFill>
          <a:ln>
            <a:noFill/>
          </a:ln>
        </p:spPr>
        <p:txBody>
          <a:bodyPr vert="horz" wrap="square" lIns="91412" tIns="45706" rIns="91412" bIns="45706" numCol="1" anchor="t" anchorCtr="0" compatLnSpc="1">
            <a:prstTxWarp prst="textNoShape">
              <a:avLst/>
            </a:prstTxWarp>
          </a:bodyPr>
          <a:lstStyle/>
          <a:p>
            <a:endParaRPr lang="zh-CN" altLang="en-US"/>
          </a:p>
        </p:txBody>
      </p:sp>
      <p:sp>
        <p:nvSpPr>
          <p:cNvPr id="75" name="Freeform 158"/>
          <p:cNvSpPr>
            <a:spLocks noEditPoints="1"/>
          </p:cNvSpPr>
          <p:nvPr/>
        </p:nvSpPr>
        <p:spPr bwMode="auto">
          <a:xfrm>
            <a:off x="3460863" y="3237899"/>
            <a:ext cx="225434" cy="297988"/>
          </a:xfrm>
          <a:custGeom>
            <a:avLst/>
            <a:gdLst>
              <a:gd name="T0" fmla="*/ 72 w 144"/>
              <a:gd name="T1" fmla="*/ 0 h 192"/>
              <a:gd name="T2" fmla="*/ 0 w 144"/>
              <a:gd name="T3" fmla="*/ 72 h 192"/>
              <a:gd name="T4" fmla="*/ 72 w 144"/>
              <a:gd name="T5" fmla="*/ 192 h 192"/>
              <a:gd name="T6" fmla="*/ 144 w 144"/>
              <a:gd name="T7" fmla="*/ 72 h 192"/>
              <a:gd name="T8" fmla="*/ 72 w 144"/>
              <a:gd name="T9" fmla="*/ 0 h 192"/>
              <a:gd name="T10" fmla="*/ 72 w 144"/>
              <a:gd name="T11" fmla="*/ 120 h 192"/>
              <a:gd name="T12" fmla="*/ 24 w 144"/>
              <a:gd name="T13" fmla="*/ 72 h 192"/>
              <a:gd name="T14" fmla="*/ 72 w 144"/>
              <a:gd name="T15" fmla="*/ 24 h 192"/>
              <a:gd name="T16" fmla="*/ 120 w 144"/>
              <a:gd name="T17" fmla="*/ 72 h 192"/>
              <a:gd name="T18" fmla="*/ 72 w 144"/>
              <a:gd name="T19" fmla="*/ 120 h 192"/>
              <a:gd name="T20" fmla="*/ 72 w 144"/>
              <a:gd name="T21" fmla="*/ 48 h 192"/>
              <a:gd name="T22" fmla="*/ 48 w 144"/>
              <a:gd name="T23" fmla="*/ 72 h 192"/>
              <a:gd name="T24" fmla="*/ 72 w 144"/>
              <a:gd name="T25" fmla="*/ 96 h 192"/>
              <a:gd name="T26" fmla="*/ 96 w 144"/>
              <a:gd name="T27" fmla="*/ 72 h 192"/>
              <a:gd name="T28" fmla="*/ 72 w 144"/>
              <a:gd name="T2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192">
                <a:moveTo>
                  <a:pt x="72" y="0"/>
                </a:moveTo>
                <a:cubicBezTo>
                  <a:pt x="32" y="0"/>
                  <a:pt x="0" y="32"/>
                  <a:pt x="0" y="72"/>
                </a:cubicBezTo>
                <a:cubicBezTo>
                  <a:pt x="0" y="112"/>
                  <a:pt x="72" y="192"/>
                  <a:pt x="72" y="192"/>
                </a:cubicBezTo>
                <a:cubicBezTo>
                  <a:pt x="72" y="192"/>
                  <a:pt x="144" y="112"/>
                  <a:pt x="144" y="72"/>
                </a:cubicBezTo>
                <a:cubicBezTo>
                  <a:pt x="144" y="32"/>
                  <a:pt x="112" y="0"/>
                  <a:pt x="72" y="0"/>
                </a:cubicBezTo>
                <a:close/>
                <a:moveTo>
                  <a:pt x="72" y="120"/>
                </a:moveTo>
                <a:cubicBezTo>
                  <a:pt x="45" y="120"/>
                  <a:pt x="24" y="99"/>
                  <a:pt x="24" y="72"/>
                </a:cubicBezTo>
                <a:cubicBezTo>
                  <a:pt x="24" y="45"/>
                  <a:pt x="45" y="24"/>
                  <a:pt x="72" y="24"/>
                </a:cubicBezTo>
                <a:cubicBezTo>
                  <a:pt x="99" y="24"/>
                  <a:pt x="120" y="45"/>
                  <a:pt x="120" y="72"/>
                </a:cubicBezTo>
                <a:cubicBezTo>
                  <a:pt x="120" y="99"/>
                  <a:pt x="99" y="120"/>
                  <a:pt x="72" y="120"/>
                </a:cubicBezTo>
                <a:close/>
                <a:moveTo>
                  <a:pt x="72" y="48"/>
                </a:moveTo>
                <a:cubicBezTo>
                  <a:pt x="59" y="48"/>
                  <a:pt x="48" y="59"/>
                  <a:pt x="48" y="72"/>
                </a:cubicBezTo>
                <a:cubicBezTo>
                  <a:pt x="48" y="85"/>
                  <a:pt x="59" y="96"/>
                  <a:pt x="72" y="96"/>
                </a:cubicBezTo>
                <a:cubicBezTo>
                  <a:pt x="85" y="96"/>
                  <a:pt x="96" y="85"/>
                  <a:pt x="96" y="72"/>
                </a:cubicBezTo>
                <a:cubicBezTo>
                  <a:pt x="96" y="59"/>
                  <a:pt x="85" y="48"/>
                  <a:pt x="72" y="48"/>
                </a:cubicBezTo>
                <a:close/>
              </a:path>
            </a:pathLst>
          </a:custGeom>
          <a:solidFill>
            <a:srgbClr val="C00000"/>
          </a:solidFill>
          <a:ln>
            <a:noFill/>
          </a:ln>
        </p:spPr>
        <p:txBody>
          <a:bodyPr vert="horz" wrap="square" lIns="91412" tIns="45706" rIns="91412" bIns="45706" numCol="1" anchor="t" anchorCtr="0" compatLnSpc="1">
            <a:prstTxWarp prst="textNoShape">
              <a:avLst/>
            </a:prstTxWarp>
          </a:bodyPr>
          <a:lstStyle/>
          <a:p>
            <a:endParaRPr lang="zh-CN" altLang="en-US"/>
          </a:p>
        </p:txBody>
      </p:sp>
      <p:sp>
        <p:nvSpPr>
          <p:cNvPr id="78" name="Oval 302"/>
          <p:cNvSpPr>
            <a:spLocks noChangeArrowheads="1"/>
          </p:cNvSpPr>
          <p:nvPr/>
        </p:nvSpPr>
        <p:spPr bwMode="auto">
          <a:xfrm>
            <a:off x="1628917" y="3227678"/>
            <a:ext cx="88095" cy="89297"/>
          </a:xfrm>
          <a:prstGeom prst="ellipse">
            <a:avLst/>
          </a:prstGeom>
          <a:solidFill>
            <a:srgbClr val="C00000"/>
          </a:solidFill>
          <a:ln w="12700" cap="flat" cmpd="sng">
            <a:solidFill>
              <a:schemeClr val="bg1"/>
            </a:solidFill>
            <a:bevel/>
            <a:headEnd/>
            <a:tailEnd/>
          </a:ln>
        </p:spPr>
        <p:txBody>
          <a:bodyPr lIns="68568" tIns="34284" rIns="68568" bIns="34284" anchor="ctr"/>
          <a:lstStyle/>
          <a:p>
            <a:pPr algn="ctr"/>
            <a:endParaRPr lang="zh-CN" altLang="zh-CN" sz="2399">
              <a:solidFill>
                <a:srgbClr val="FFFFFF"/>
              </a:solidFill>
              <a:latin typeface="Calibri" pitchFamily="34" charset="0"/>
              <a:cs typeface="Calibri" pitchFamily="34" charset="0"/>
              <a:sym typeface="Calibri" pitchFamily="34" charset="0"/>
            </a:endParaRPr>
          </a:p>
        </p:txBody>
      </p:sp>
      <p:sp>
        <p:nvSpPr>
          <p:cNvPr id="79" name="Freeform 158"/>
          <p:cNvSpPr>
            <a:spLocks noEditPoints="1"/>
          </p:cNvSpPr>
          <p:nvPr/>
        </p:nvSpPr>
        <p:spPr bwMode="auto">
          <a:xfrm>
            <a:off x="1560245" y="2928924"/>
            <a:ext cx="225434" cy="297988"/>
          </a:xfrm>
          <a:custGeom>
            <a:avLst/>
            <a:gdLst>
              <a:gd name="T0" fmla="*/ 72 w 144"/>
              <a:gd name="T1" fmla="*/ 0 h 192"/>
              <a:gd name="T2" fmla="*/ 0 w 144"/>
              <a:gd name="T3" fmla="*/ 72 h 192"/>
              <a:gd name="T4" fmla="*/ 72 w 144"/>
              <a:gd name="T5" fmla="*/ 192 h 192"/>
              <a:gd name="T6" fmla="*/ 144 w 144"/>
              <a:gd name="T7" fmla="*/ 72 h 192"/>
              <a:gd name="T8" fmla="*/ 72 w 144"/>
              <a:gd name="T9" fmla="*/ 0 h 192"/>
              <a:gd name="T10" fmla="*/ 72 w 144"/>
              <a:gd name="T11" fmla="*/ 120 h 192"/>
              <a:gd name="T12" fmla="*/ 24 w 144"/>
              <a:gd name="T13" fmla="*/ 72 h 192"/>
              <a:gd name="T14" fmla="*/ 72 w 144"/>
              <a:gd name="T15" fmla="*/ 24 h 192"/>
              <a:gd name="T16" fmla="*/ 120 w 144"/>
              <a:gd name="T17" fmla="*/ 72 h 192"/>
              <a:gd name="T18" fmla="*/ 72 w 144"/>
              <a:gd name="T19" fmla="*/ 120 h 192"/>
              <a:gd name="T20" fmla="*/ 72 w 144"/>
              <a:gd name="T21" fmla="*/ 48 h 192"/>
              <a:gd name="T22" fmla="*/ 48 w 144"/>
              <a:gd name="T23" fmla="*/ 72 h 192"/>
              <a:gd name="T24" fmla="*/ 72 w 144"/>
              <a:gd name="T25" fmla="*/ 96 h 192"/>
              <a:gd name="T26" fmla="*/ 96 w 144"/>
              <a:gd name="T27" fmla="*/ 72 h 192"/>
              <a:gd name="T28" fmla="*/ 72 w 144"/>
              <a:gd name="T2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192">
                <a:moveTo>
                  <a:pt x="72" y="0"/>
                </a:moveTo>
                <a:cubicBezTo>
                  <a:pt x="32" y="0"/>
                  <a:pt x="0" y="32"/>
                  <a:pt x="0" y="72"/>
                </a:cubicBezTo>
                <a:cubicBezTo>
                  <a:pt x="0" y="112"/>
                  <a:pt x="72" y="192"/>
                  <a:pt x="72" y="192"/>
                </a:cubicBezTo>
                <a:cubicBezTo>
                  <a:pt x="72" y="192"/>
                  <a:pt x="144" y="112"/>
                  <a:pt x="144" y="72"/>
                </a:cubicBezTo>
                <a:cubicBezTo>
                  <a:pt x="144" y="32"/>
                  <a:pt x="112" y="0"/>
                  <a:pt x="72" y="0"/>
                </a:cubicBezTo>
                <a:close/>
                <a:moveTo>
                  <a:pt x="72" y="120"/>
                </a:moveTo>
                <a:cubicBezTo>
                  <a:pt x="45" y="120"/>
                  <a:pt x="24" y="99"/>
                  <a:pt x="24" y="72"/>
                </a:cubicBezTo>
                <a:cubicBezTo>
                  <a:pt x="24" y="45"/>
                  <a:pt x="45" y="24"/>
                  <a:pt x="72" y="24"/>
                </a:cubicBezTo>
                <a:cubicBezTo>
                  <a:pt x="99" y="24"/>
                  <a:pt x="120" y="45"/>
                  <a:pt x="120" y="72"/>
                </a:cubicBezTo>
                <a:cubicBezTo>
                  <a:pt x="120" y="99"/>
                  <a:pt x="99" y="120"/>
                  <a:pt x="72" y="120"/>
                </a:cubicBezTo>
                <a:close/>
                <a:moveTo>
                  <a:pt x="72" y="48"/>
                </a:moveTo>
                <a:cubicBezTo>
                  <a:pt x="59" y="48"/>
                  <a:pt x="48" y="59"/>
                  <a:pt x="48" y="72"/>
                </a:cubicBezTo>
                <a:cubicBezTo>
                  <a:pt x="48" y="85"/>
                  <a:pt x="59" y="96"/>
                  <a:pt x="72" y="96"/>
                </a:cubicBezTo>
                <a:cubicBezTo>
                  <a:pt x="85" y="96"/>
                  <a:pt x="96" y="85"/>
                  <a:pt x="96" y="72"/>
                </a:cubicBezTo>
                <a:cubicBezTo>
                  <a:pt x="96" y="59"/>
                  <a:pt x="85" y="48"/>
                  <a:pt x="72" y="48"/>
                </a:cubicBezTo>
                <a:close/>
              </a:path>
            </a:pathLst>
          </a:custGeom>
          <a:solidFill>
            <a:srgbClr val="C00000"/>
          </a:solidFill>
          <a:ln>
            <a:noFill/>
          </a:ln>
        </p:spPr>
        <p:txBody>
          <a:bodyPr vert="horz" wrap="square" lIns="91412" tIns="45706" rIns="91412" bIns="45706" numCol="1" anchor="t" anchorCtr="0" compatLnSpc="1">
            <a:prstTxWarp prst="textNoShape">
              <a:avLst/>
            </a:prstTxWarp>
          </a:bodyPr>
          <a:lstStyle/>
          <a:p>
            <a:endParaRPr lang="zh-CN" altLang="en-US"/>
          </a:p>
        </p:txBody>
      </p:sp>
      <p:sp>
        <p:nvSpPr>
          <p:cNvPr id="80" name="Oval 302"/>
          <p:cNvSpPr>
            <a:spLocks noChangeArrowheads="1"/>
          </p:cNvSpPr>
          <p:nvPr/>
        </p:nvSpPr>
        <p:spPr bwMode="auto">
          <a:xfrm>
            <a:off x="3615981" y="4123980"/>
            <a:ext cx="88095" cy="89297"/>
          </a:xfrm>
          <a:prstGeom prst="ellipse">
            <a:avLst/>
          </a:prstGeom>
          <a:solidFill>
            <a:srgbClr val="C00000"/>
          </a:solidFill>
          <a:ln w="12700" cap="flat" cmpd="sng">
            <a:solidFill>
              <a:schemeClr val="bg1"/>
            </a:solidFill>
            <a:bevel/>
            <a:headEnd/>
            <a:tailEnd/>
          </a:ln>
        </p:spPr>
        <p:txBody>
          <a:bodyPr lIns="68568" tIns="34284" rIns="68568" bIns="34284" anchor="ctr"/>
          <a:lstStyle/>
          <a:p>
            <a:pPr algn="ctr"/>
            <a:endParaRPr lang="zh-CN" altLang="zh-CN" sz="2399">
              <a:solidFill>
                <a:srgbClr val="FFFFFF"/>
              </a:solidFill>
              <a:latin typeface="Calibri" pitchFamily="34" charset="0"/>
              <a:cs typeface="Calibri" pitchFamily="34" charset="0"/>
              <a:sym typeface="Calibri" pitchFamily="34" charset="0"/>
            </a:endParaRPr>
          </a:p>
        </p:txBody>
      </p:sp>
      <p:sp>
        <p:nvSpPr>
          <p:cNvPr id="81" name="Freeform 158"/>
          <p:cNvSpPr>
            <a:spLocks noEditPoints="1"/>
          </p:cNvSpPr>
          <p:nvPr/>
        </p:nvSpPr>
        <p:spPr bwMode="auto">
          <a:xfrm>
            <a:off x="3547309" y="3825226"/>
            <a:ext cx="225434" cy="297988"/>
          </a:xfrm>
          <a:custGeom>
            <a:avLst/>
            <a:gdLst>
              <a:gd name="T0" fmla="*/ 72 w 144"/>
              <a:gd name="T1" fmla="*/ 0 h 192"/>
              <a:gd name="T2" fmla="*/ 0 w 144"/>
              <a:gd name="T3" fmla="*/ 72 h 192"/>
              <a:gd name="T4" fmla="*/ 72 w 144"/>
              <a:gd name="T5" fmla="*/ 192 h 192"/>
              <a:gd name="T6" fmla="*/ 144 w 144"/>
              <a:gd name="T7" fmla="*/ 72 h 192"/>
              <a:gd name="T8" fmla="*/ 72 w 144"/>
              <a:gd name="T9" fmla="*/ 0 h 192"/>
              <a:gd name="T10" fmla="*/ 72 w 144"/>
              <a:gd name="T11" fmla="*/ 120 h 192"/>
              <a:gd name="T12" fmla="*/ 24 w 144"/>
              <a:gd name="T13" fmla="*/ 72 h 192"/>
              <a:gd name="T14" fmla="*/ 72 w 144"/>
              <a:gd name="T15" fmla="*/ 24 h 192"/>
              <a:gd name="T16" fmla="*/ 120 w 144"/>
              <a:gd name="T17" fmla="*/ 72 h 192"/>
              <a:gd name="T18" fmla="*/ 72 w 144"/>
              <a:gd name="T19" fmla="*/ 120 h 192"/>
              <a:gd name="T20" fmla="*/ 72 w 144"/>
              <a:gd name="T21" fmla="*/ 48 h 192"/>
              <a:gd name="T22" fmla="*/ 48 w 144"/>
              <a:gd name="T23" fmla="*/ 72 h 192"/>
              <a:gd name="T24" fmla="*/ 72 w 144"/>
              <a:gd name="T25" fmla="*/ 96 h 192"/>
              <a:gd name="T26" fmla="*/ 96 w 144"/>
              <a:gd name="T27" fmla="*/ 72 h 192"/>
              <a:gd name="T28" fmla="*/ 72 w 144"/>
              <a:gd name="T2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192">
                <a:moveTo>
                  <a:pt x="72" y="0"/>
                </a:moveTo>
                <a:cubicBezTo>
                  <a:pt x="32" y="0"/>
                  <a:pt x="0" y="32"/>
                  <a:pt x="0" y="72"/>
                </a:cubicBezTo>
                <a:cubicBezTo>
                  <a:pt x="0" y="112"/>
                  <a:pt x="72" y="192"/>
                  <a:pt x="72" y="192"/>
                </a:cubicBezTo>
                <a:cubicBezTo>
                  <a:pt x="72" y="192"/>
                  <a:pt x="144" y="112"/>
                  <a:pt x="144" y="72"/>
                </a:cubicBezTo>
                <a:cubicBezTo>
                  <a:pt x="144" y="32"/>
                  <a:pt x="112" y="0"/>
                  <a:pt x="72" y="0"/>
                </a:cubicBezTo>
                <a:close/>
                <a:moveTo>
                  <a:pt x="72" y="120"/>
                </a:moveTo>
                <a:cubicBezTo>
                  <a:pt x="45" y="120"/>
                  <a:pt x="24" y="99"/>
                  <a:pt x="24" y="72"/>
                </a:cubicBezTo>
                <a:cubicBezTo>
                  <a:pt x="24" y="45"/>
                  <a:pt x="45" y="24"/>
                  <a:pt x="72" y="24"/>
                </a:cubicBezTo>
                <a:cubicBezTo>
                  <a:pt x="99" y="24"/>
                  <a:pt x="120" y="45"/>
                  <a:pt x="120" y="72"/>
                </a:cubicBezTo>
                <a:cubicBezTo>
                  <a:pt x="120" y="99"/>
                  <a:pt x="99" y="120"/>
                  <a:pt x="72" y="120"/>
                </a:cubicBezTo>
                <a:close/>
                <a:moveTo>
                  <a:pt x="72" y="48"/>
                </a:moveTo>
                <a:cubicBezTo>
                  <a:pt x="59" y="48"/>
                  <a:pt x="48" y="59"/>
                  <a:pt x="48" y="72"/>
                </a:cubicBezTo>
                <a:cubicBezTo>
                  <a:pt x="48" y="85"/>
                  <a:pt x="59" y="96"/>
                  <a:pt x="72" y="96"/>
                </a:cubicBezTo>
                <a:cubicBezTo>
                  <a:pt x="85" y="96"/>
                  <a:pt x="96" y="85"/>
                  <a:pt x="96" y="72"/>
                </a:cubicBezTo>
                <a:cubicBezTo>
                  <a:pt x="96" y="59"/>
                  <a:pt x="85" y="48"/>
                  <a:pt x="72" y="48"/>
                </a:cubicBezTo>
                <a:close/>
              </a:path>
            </a:pathLst>
          </a:custGeom>
          <a:solidFill>
            <a:srgbClr val="C00000"/>
          </a:solidFill>
          <a:ln>
            <a:noFill/>
          </a:ln>
        </p:spPr>
        <p:txBody>
          <a:bodyPr vert="horz" wrap="square" lIns="91412" tIns="45706" rIns="91412" bIns="45706" numCol="1" anchor="t" anchorCtr="0" compatLnSpc="1">
            <a:prstTxWarp prst="textNoShape">
              <a:avLst/>
            </a:prstTxWarp>
          </a:bodyPr>
          <a:lstStyle/>
          <a:p>
            <a:endParaRPr lang="zh-CN" altLang="en-US"/>
          </a:p>
        </p:txBody>
      </p:sp>
      <p:sp>
        <p:nvSpPr>
          <p:cNvPr id="82" name="Oval 306"/>
          <p:cNvSpPr>
            <a:spLocks noChangeArrowheads="1"/>
          </p:cNvSpPr>
          <p:nvPr/>
        </p:nvSpPr>
        <p:spPr bwMode="auto">
          <a:xfrm>
            <a:off x="3793204" y="2309316"/>
            <a:ext cx="89285" cy="45719"/>
          </a:xfrm>
          <a:prstGeom prst="ellipse">
            <a:avLst/>
          </a:prstGeom>
          <a:solidFill>
            <a:srgbClr val="C00000"/>
          </a:solidFill>
          <a:ln w="12700" cap="flat" cmpd="sng">
            <a:solidFill>
              <a:schemeClr val="bg1"/>
            </a:solidFill>
            <a:bevel/>
            <a:headEnd/>
            <a:tailEnd/>
          </a:ln>
        </p:spPr>
        <p:txBody>
          <a:bodyPr lIns="68568" tIns="34284" rIns="68568" bIns="34284" anchor="ctr"/>
          <a:lstStyle/>
          <a:p>
            <a:pPr algn="ctr"/>
            <a:endParaRPr lang="zh-CN" altLang="zh-CN" sz="2399">
              <a:solidFill>
                <a:srgbClr val="FFFFFF"/>
              </a:solidFill>
              <a:latin typeface="Calibri" pitchFamily="34" charset="0"/>
              <a:cs typeface="Calibri" pitchFamily="34" charset="0"/>
              <a:sym typeface="Calibri" pitchFamily="34" charset="0"/>
            </a:endParaRPr>
          </a:p>
        </p:txBody>
      </p:sp>
      <p:sp>
        <p:nvSpPr>
          <p:cNvPr id="83" name="Freeform 158"/>
          <p:cNvSpPr>
            <a:spLocks noEditPoints="1"/>
          </p:cNvSpPr>
          <p:nvPr/>
        </p:nvSpPr>
        <p:spPr bwMode="auto">
          <a:xfrm>
            <a:off x="3766044" y="2079749"/>
            <a:ext cx="163465" cy="206763"/>
          </a:xfrm>
          <a:custGeom>
            <a:avLst/>
            <a:gdLst>
              <a:gd name="T0" fmla="*/ 72 w 144"/>
              <a:gd name="T1" fmla="*/ 0 h 192"/>
              <a:gd name="T2" fmla="*/ 0 w 144"/>
              <a:gd name="T3" fmla="*/ 72 h 192"/>
              <a:gd name="T4" fmla="*/ 72 w 144"/>
              <a:gd name="T5" fmla="*/ 192 h 192"/>
              <a:gd name="T6" fmla="*/ 144 w 144"/>
              <a:gd name="T7" fmla="*/ 72 h 192"/>
              <a:gd name="T8" fmla="*/ 72 w 144"/>
              <a:gd name="T9" fmla="*/ 0 h 192"/>
              <a:gd name="T10" fmla="*/ 72 w 144"/>
              <a:gd name="T11" fmla="*/ 120 h 192"/>
              <a:gd name="T12" fmla="*/ 24 w 144"/>
              <a:gd name="T13" fmla="*/ 72 h 192"/>
              <a:gd name="T14" fmla="*/ 72 w 144"/>
              <a:gd name="T15" fmla="*/ 24 h 192"/>
              <a:gd name="T16" fmla="*/ 120 w 144"/>
              <a:gd name="T17" fmla="*/ 72 h 192"/>
              <a:gd name="T18" fmla="*/ 72 w 144"/>
              <a:gd name="T19" fmla="*/ 120 h 192"/>
              <a:gd name="T20" fmla="*/ 72 w 144"/>
              <a:gd name="T21" fmla="*/ 48 h 192"/>
              <a:gd name="T22" fmla="*/ 48 w 144"/>
              <a:gd name="T23" fmla="*/ 72 h 192"/>
              <a:gd name="T24" fmla="*/ 72 w 144"/>
              <a:gd name="T25" fmla="*/ 96 h 192"/>
              <a:gd name="T26" fmla="*/ 96 w 144"/>
              <a:gd name="T27" fmla="*/ 72 h 192"/>
              <a:gd name="T28" fmla="*/ 72 w 144"/>
              <a:gd name="T2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192">
                <a:moveTo>
                  <a:pt x="72" y="0"/>
                </a:moveTo>
                <a:cubicBezTo>
                  <a:pt x="32" y="0"/>
                  <a:pt x="0" y="32"/>
                  <a:pt x="0" y="72"/>
                </a:cubicBezTo>
                <a:cubicBezTo>
                  <a:pt x="0" y="112"/>
                  <a:pt x="72" y="192"/>
                  <a:pt x="72" y="192"/>
                </a:cubicBezTo>
                <a:cubicBezTo>
                  <a:pt x="72" y="192"/>
                  <a:pt x="144" y="112"/>
                  <a:pt x="144" y="72"/>
                </a:cubicBezTo>
                <a:cubicBezTo>
                  <a:pt x="144" y="32"/>
                  <a:pt x="112" y="0"/>
                  <a:pt x="72" y="0"/>
                </a:cubicBezTo>
                <a:close/>
                <a:moveTo>
                  <a:pt x="72" y="120"/>
                </a:moveTo>
                <a:cubicBezTo>
                  <a:pt x="45" y="120"/>
                  <a:pt x="24" y="99"/>
                  <a:pt x="24" y="72"/>
                </a:cubicBezTo>
                <a:cubicBezTo>
                  <a:pt x="24" y="45"/>
                  <a:pt x="45" y="24"/>
                  <a:pt x="72" y="24"/>
                </a:cubicBezTo>
                <a:cubicBezTo>
                  <a:pt x="99" y="24"/>
                  <a:pt x="120" y="45"/>
                  <a:pt x="120" y="72"/>
                </a:cubicBezTo>
                <a:cubicBezTo>
                  <a:pt x="120" y="99"/>
                  <a:pt x="99" y="120"/>
                  <a:pt x="72" y="120"/>
                </a:cubicBezTo>
                <a:close/>
                <a:moveTo>
                  <a:pt x="72" y="48"/>
                </a:moveTo>
                <a:cubicBezTo>
                  <a:pt x="59" y="48"/>
                  <a:pt x="48" y="59"/>
                  <a:pt x="48" y="72"/>
                </a:cubicBezTo>
                <a:cubicBezTo>
                  <a:pt x="48" y="85"/>
                  <a:pt x="59" y="96"/>
                  <a:pt x="72" y="96"/>
                </a:cubicBezTo>
                <a:cubicBezTo>
                  <a:pt x="85" y="96"/>
                  <a:pt x="96" y="85"/>
                  <a:pt x="96" y="72"/>
                </a:cubicBezTo>
                <a:cubicBezTo>
                  <a:pt x="96" y="59"/>
                  <a:pt x="85" y="48"/>
                  <a:pt x="72" y="48"/>
                </a:cubicBezTo>
                <a:close/>
              </a:path>
            </a:pathLst>
          </a:custGeom>
          <a:solidFill>
            <a:srgbClr val="C00000"/>
          </a:solidFill>
          <a:ln>
            <a:noFill/>
          </a:ln>
        </p:spPr>
        <p:txBody>
          <a:bodyPr vert="horz" wrap="square" lIns="91412" tIns="45706" rIns="91412" bIns="45706" numCol="1" anchor="t" anchorCtr="0" compatLnSpc="1">
            <a:prstTxWarp prst="textNoShape">
              <a:avLst/>
            </a:prstTxWarp>
          </a:bodyPr>
          <a:lstStyle/>
          <a:p>
            <a:endParaRPr lang="zh-CN" altLang="en-US"/>
          </a:p>
        </p:txBody>
      </p:sp>
      <p:sp>
        <p:nvSpPr>
          <p:cNvPr id="84" name="Oval 306"/>
          <p:cNvSpPr>
            <a:spLocks noChangeArrowheads="1"/>
          </p:cNvSpPr>
          <p:nvPr/>
        </p:nvSpPr>
        <p:spPr bwMode="auto">
          <a:xfrm>
            <a:off x="3645627" y="2621388"/>
            <a:ext cx="89285" cy="45719"/>
          </a:xfrm>
          <a:prstGeom prst="ellipse">
            <a:avLst/>
          </a:prstGeom>
          <a:solidFill>
            <a:srgbClr val="C00000"/>
          </a:solidFill>
          <a:ln w="12700" cap="flat" cmpd="sng">
            <a:solidFill>
              <a:schemeClr val="bg1"/>
            </a:solidFill>
            <a:bevel/>
            <a:headEnd/>
            <a:tailEnd/>
          </a:ln>
        </p:spPr>
        <p:txBody>
          <a:bodyPr lIns="68568" tIns="34284" rIns="68568" bIns="34284" anchor="ctr"/>
          <a:lstStyle/>
          <a:p>
            <a:pPr algn="ctr"/>
            <a:endParaRPr lang="zh-CN" altLang="zh-CN" sz="2399">
              <a:solidFill>
                <a:srgbClr val="FFFFFF"/>
              </a:solidFill>
              <a:latin typeface="Calibri" pitchFamily="34" charset="0"/>
              <a:cs typeface="Calibri" pitchFamily="34" charset="0"/>
              <a:sym typeface="Calibri" pitchFamily="34" charset="0"/>
            </a:endParaRPr>
          </a:p>
        </p:txBody>
      </p:sp>
      <p:sp>
        <p:nvSpPr>
          <p:cNvPr id="85" name="Freeform 158"/>
          <p:cNvSpPr>
            <a:spLocks noEditPoints="1"/>
          </p:cNvSpPr>
          <p:nvPr/>
        </p:nvSpPr>
        <p:spPr bwMode="auto">
          <a:xfrm>
            <a:off x="3618467" y="2391821"/>
            <a:ext cx="163465" cy="206763"/>
          </a:xfrm>
          <a:custGeom>
            <a:avLst/>
            <a:gdLst>
              <a:gd name="T0" fmla="*/ 72 w 144"/>
              <a:gd name="T1" fmla="*/ 0 h 192"/>
              <a:gd name="T2" fmla="*/ 0 w 144"/>
              <a:gd name="T3" fmla="*/ 72 h 192"/>
              <a:gd name="T4" fmla="*/ 72 w 144"/>
              <a:gd name="T5" fmla="*/ 192 h 192"/>
              <a:gd name="T6" fmla="*/ 144 w 144"/>
              <a:gd name="T7" fmla="*/ 72 h 192"/>
              <a:gd name="T8" fmla="*/ 72 w 144"/>
              <a:gd name="T9" fmla="*/ 0 h 192"/>
              <a:gd name="T10" fmla="*/ 72 w 144"/>
              <a:gd name="T11" fmla="*/ 120 h 192"/>
              <a:gd name="T12" fmla="*/ 24 w 144"/>
              <a:gd name="T13" fmla="*/ 72 h 192"/>
              <a:gd name="T14" fmla="*/ 72 w 144"/>
              <a:gd name="T15" fmla="*/ 24 h 192"/>
              <a:gd name="T16" fmla="*/ 120 w 144"/>
              <a:gd name="T17" fmla="*/ 72 h 192"/>
              <a:gd name="T18" fmla="*/ 72 w 144"/>
              <a:gd name="T19" fmla="*/ 120 h 192"/>
              <a:gd name="T20" fmla="*/ 72 w 144"/>
              <a:gd name="T21" fmla="*/ 48 h 192"/>
              <a:gd name="T22" fmla="*/ 48 w 144"/>
              <a:gd name="T23" fmla="*/ 72 h 192"/>
              <a:gd name="T24" fmla="*/ 72 w 144"/>
              <a:gd name="T25" fmla="*/ 96 h 192"/>
              <a:gd name="T26" fmla="*/ 96 w 144"/>
              <a:gd name="T27" fmla="*/ 72 h 192"/>
              <a:gd name="T28" fmla="*/ 72 w 144"/>
              <a:gd name="T2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192">
                <a:moveTo>
                  <a:pt x="72" y="0"/>
                </a:moveTo>
                <a:cubicBezTo>
                  <a:pt x="32" y="0"/>
                  <a:pt x="0" y="32"/>
                  <a:pt x="0" y="72"/>
                </a:cubicBezTo>
                <a:cubicBezTo>
                  <a:pt x="0" y="112"/>
                  <a:pt x="72" y="192"/>
                  <a:pt x="72" y="192"/>
                </a:cubicBezTo>
                <a:cubicBezTo>
                  <a:pt x="72" y="192"/>
                  <a:pt x="144" y="112"/>
                  <a:pt x="144" y="72"/>
                </a:cubicBezTo>
                <a:cubicBezTo>
                  <a:pt x="144" y="32"/>
                  <a:pt x="112" y="0"/>
                  <a:pt x="72" y="0"/>
                </a:cubicBezTo>
                <a:close/>
                <a:moveTo>
                  <a:pt x="72" y="120"/>
                </a:moveTo>
                <a:cubicBezTo>
                  <a:pt x="45" y="120"/>
                  <a:pt x="24" y="99"/>
                  <a:pt x="24" y="72"/>
                </a:cubicBezTo>
                <a:cubicBezTo>
                  <a:pt x="24" y="45"/>
                  <a:pt x="45" y="24"/>
                  <a:pt x="72" y="24"/>
                </a:cubicBezTo>
                <a:cubicBezTo>
                  <a:pt x="99" y="24"/>
                  <a:pt x="120" y="45"/>
                  <a:pt x="120" y="72"/>
                </a:cubicBezTo>
                <a:cubicBezTo>
                  <a:pt x="120" y="99"/>
                  <a:pt x="99" y="120"/>
                  <a:pt x="72" y="120"/>
                </a:cubicBezTo>
                <a:close/>
                <a:moveTo>
                  <a:pt x="72" y="48"/>
                </a:moveTo>
                <a:cubicBezTo>
                  <a:pt x="59" y="48"/>
                  <a:pt x="48" y="59"/>
                  <a:pt x="48" y="72"/>
                </a:cubicBezTo>
                <a:cubicBezTo>
                  <a:pt x="48" y="85"/>
                  <a:pt x="59" y="96"/>
                  <a:pt x="72" y="96"/>
                </a:cubicBezTo>
                <a:cubicBezTo>
                  <a:pt x="85" y="96"/>
                  <a:pt x="96" y="85"/>
                  <a:pt x="96" y="72"/>
                </a:cubicBezTo>
                <a:cubicBezTo>
                  <a:pt x="96" y="59"/>
                  <a:pt x="85" y="48"/>
                  <a:pt x="72" y="48"/>
                </a:cubicBezTo>
                <a:close/>
              </a:path>
            </a:pathLst>
          </a:custGeom>
          <a:solidFill>
            <a:srgbClr val="C00000"/>
          </a:solidFill>
          <a:ln>
            <a:noFill/>
          </a:ln>
        </p:spPr>
        <p:txBody>
          <a:bodyPr vert="horz" wrap="square" lIns="91412" tIns="45706" rIns="91412" bIns="45706" numCol="1" anchor="t" anchorCtr="0" compatLnSpc="1">
            <a:prstTxWarp prst="textNoShape">
              <a:avLst/>
            </a:prstTxWarp>
          </a:bodyPr>
          <a:lstStyle/>
          <a:p>
            <a:endParaRPr lang="zh-CN" altLang="en-US"/>
          </a:p>
        </p:txBody>
      </p:sp>
      <p:sp>
        <p:nvSpPr>
          <p:cNvPr id="86" name="Oval 306"/>
          <p:cNvSpPr>
            <a:spLocks noChangeArrowheads="1"/>
          </p:cNvSpPr>
          <p:nvPr/>
        </p:nvSpPr>
        <p:spPr bwMode="auto">
          <a:xfrm>
            <a:off x="2633340" y="2828151"/>
            <a:ext cx="89285" cy="45719"/>
          </a:xfrm>
          <a:prstGeom prst="ellipse">
            <a:avLst/>
          </a:prstGeom>
          <a:solidFill>
            <a:srgbClr val="C00000"/>
          </a:solidFill>
          <a:ln w="12700" cap="flat" cmpd="sng">
            <a:solidFill>
              <a:schemeClr val="bg1"/>
            </a:solidFill>
            <a:bevel/>
            <a:headEnd/>
            <a:tailEnd/>
          </a:ln>
        </p:spPr>
        <p:txBody>
          <a:bodyPr lIns="68568" tIns="34284" rIns="68568" bIns="34284" anchor="ctr"/>
          <a:lstStyle/>
          <a:p>
            <a:pPr algn="ctr"/>
            <a:endParaRPr lang="zh-CN" altLang="zh-CN" sz="2399">
              <a:solidFill>
                <a:srgbClr val="FFFFFF"/>
              </a:solidFill>
              <a:latin typeface="Calibri" pitchFamily="34" charset="0"/>
              <a:cs typeface="Calibri" pitchFamily="34" charset="0"/>
              <a:sym typeface="Calibri" pitchFamily="34" charset="0"/>
            </a:endParaRPr>
          </a:p>
        </p:txBody>
      </p:sp>
      <p:sp>
        <p:nvSpPr>
          <p:cNvPr id="87" name="Freeform 158"/>
          <p:cNvSpPr>
            <a:spLocks noEditPoints="1"/>
          </p:cNvSpPr>
          <p:nvPr/>
        </p:nvSpPr>
        <p:spPr bwMode="auto">
          <a:xfrm>
            <a:off x="2606180" y="2598584"/>
            <a:ext cx="163465" cy="206763"/>
          </a:xfrm>
          <a:custGeom>
            <a:avLst/>
            <a:gdLst>
              <a:gd name="T0" fmla="*/ 72 w 144"/>
              <a:gd name="T1" fmla="*/ 0 h 192"/>
              <a:gd name="T2" fmla="*/ 0 w 144"/>
              <a:gd name="T3" fmla="*/ 72 h 192"/>
              <a:gd name="T4" fmla="*/ 72 w 144"/>
              <a:gd name="T5" fmla="*/ 192 h 192"/>
              <a:gd name="T6" fmla="*/ 144 w 144"/>
              <a:gd name="T7" fmla="*/ 72 h 192"/>
              <a:gd name="T8" fmla="*/ 72 w 144"/>
              <a:gd name="T9" fmla="*/ 0 h 192"/>
              <a:gd name="T10" fmla="*/ 72 w 144"/>
              <a:gd name="T11" fmla="*/ 120 h 192"/>
              <a:gd name="T12" fmla="*/ 24 w 144"/>
              <a:gd name="T13" fmla="*/ 72 h 192"/>
              <a:gd name="T14" fmla="*/ 72 w 144"/>
              <a:gd name="T15" fmla="*/ 24 h 192"/>
              <a:gd name="T16" fmla="*/ 120 w 144"/>
              <a:gd name="T17" fmla="*/ 72 h 192"/>
              <a:gd name="T18" fmla="*/ 72 w 144"/>
              <a:gd name="T19" fmla="*/ 120 h 192"/>
              <a:gd name="T20" fmla="*/ 72 w 144"/>
              <a:gd name="T21" fmla="*/ 48 h 192"/>
              <a:gd name="T22" fmla="*/ 48 w 144"/>
              <a:gd name="T23" fmla="*/ 72 h 192"/>
              <a:gd name="T24" fmla="*/ 72 w 144"/>
              <a:gd name="T25" fmla="*/ 96 h 192"/>
              <a:gd name="T26" fmla="*/ 96 w 144"/>
              <a:gd name="T27" fmla="*/ 72 h 192"/>
              <a:gd name="T28" fmla="*/ 72 w 144"/>
              <a:gd name="T2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192">
                <a:moveTo>
                  <a:pt x="72" y="0"/>
                </a:moveTo>
                <a:cubicBezTo>
                  <a:pt x="32" y="0"/>
                  <a:pt x="0" y="32"/>
                  <a:pt x="0" y="72"/>
                </a:cubicBezTo>
                <a:cubicBezTo>
                  <a:pt x="0" y="112"/>
                  <a:pt x="72" y="192"/>
                  <a:pt x="72" y="192"/>
                </a:cubicBezTo>
                <a:cubicBezTo>
                  <a:pt x="72" y="192"/>
                  <a:pt x="144" y="112"/>
                  <a:pt x="144" y="72"/>
                </a:cubicBezTo>
                <a:cubicBezTo>
                  <a:pt x="144" y="32"/>
                  <a:pt x="112" y="0"/>
                  <a:pt x="72" y="0"/>
                </a:cubicBezTo>
                <a:close/>
                <a:moveTo>
                  <a:pt x="72" y="120"/>
                </a:moveTo>
                <a:cubicBezTo>
                  <a:pt x="45" y="120"/>
                  <a:pt x="24" y="99"/>
                  <a:pt x="24" y="72"/>
                </a:cubicBezTo>
                <a:cubicBezTo>
                  <a:pt x="24" y="45"/>
                  <a:pt x="45" y="24"/>
                  <a:pt x="72" y="24"/>
                </a:cubicBezTo>
                <a:cubicBezTo>
                  <a:pt x="99" y="24"/>
                  <a:pt x="120" y="45"/>
                  <a:pt x="120" y="72"/>
                </a:cubicBezTo>
                <a:cubicBezTo>
                  <a:pt x="120" y="99"/>
                  <a:pt x="99" y="120"/>
                  <a:pt x="72" y="120"/>
                </a:cubicBezTo>
                <a:close/>
                <a:moveTo>
                  <a:pt x="72" y="48"/>
                </a:moveTo>
                <a:cubicBezTo>
                  <a:pt x="59" y="48"/>
                  <a:pt x="48" y="59"/>
                  <a:pt x="48" y="72"/>
                </a:cubicBezTo>
                <a:cubicBezTo>
                  <a:pt x="48" y="85"/>
                  <a:pt x="59" y="96"/>
                  <a:pt x="72" y="96"/>
                </a:cubicBezTo>
                <a:cubicBezTo>
                  <a:pt x="85" y="96"/>
                  <a:pt x="96" y="85"/>
                  <a:pt x="96" y="72"/>
                </a:cubicBezTo>
                <a:cubicBezTo>
                  <a:pt x="96" y="59"/>
                  <a:pt x="85" y="48"/>
                  <a:pt x="72" y="48"/>
                </a:cubicBezTo>
                <a:close/>
              </a:path>
            </a:pathLst>
          </a:custGeom>
          <a:solidFill>
            <a:srgbClr val="C00000"/>
          </a:solidFill>
          <a:ln>
            <a:noFill/>
          </a:ln>
        </p:spPr>
        <p:txBody>
          <a:bodyPr vert="horz" wrap="square" lIns="91412" tIns="45706" rIns="91412" bIns="45706" numCol="1" anchor="t" anchorCtr="0" compatLnSpc="1">
            <a:prstTxWarp prst="textNoShape">
              <a:avLst/>
            </a:prstTxWarp>
          </a:bodyPr>
          <a:lstStyle/>
          <a:p>
            <a:endParaRPr lang="zh-CN" altLang="en-US"/>
          </a:p>
        </p:txBody>
      </p:sp>
      <p:sp>
        <p:nvSpPr>
          <p:cNvPr id="88" name="Oval 306"/>
          <p:cNvSpPr>
            <a:spLocks noChangeArrowheads="1"/>
          </p:cNvSpPr>
          <p:nvPr/>
        </p:nvSpPr>
        <p:spPr bwMode="auto">
          <a:xfrm>
            <a:off x="2971122" y="3392062"/>
            <a:ext cx="89285" cy="45719"/>
          </a:xfrm>
          <a:prstGeom prst="ellipse">
            <a:avLst/>
          </a:prstGeom>
          <a:solidFill>
            <a:srgbClr val="C00000"/>
          </a:solidFill>
          <a:ln w="12700" cap="flat" cmpd="sng">
            <a:solidFill>
              <a:schemeClr val="bg1"/>
            </a:solidFill>
            <a:bevel/>
            <a:headEnd/>
            <a:tailEnd/>
          </a:ln>
        </p:spPr>
        <p:txBody>
          <a:bodyPr lIns="68568" tIns="34284" rIns="68568" bIns="34284" anchor="ctr"/>
          <a:lstStyle/>
          <a:p>
            <a:pPr algn="ctr"/>
            <a:endParaRPr lang="zh-CN" altLang="zh-CN" sz="2399">
              <a:solidFill>
                <a:srgbClr val="FFFFFF"/>
              </a:solidFill>
              <a:latin typeface="Calibri" pitchFamily="34" charset="0"/>
              <a:cs typeface="Calibri" pitchFamily="34" charset="0"/>
              <a:sym typeface="Calibri" pitchFamily="34" charset="0"/>
            </a:endParaRPr>
          </a:p>
        </p:txBody>
      </p:sp>
      <p:sp>
        <p:nvSpPr>
          <p:cNvPr id="89" name="Freeform 158"/>
          <p:cNvSpPr>
            <a:spLocks noEditPoints="1"/>
          </p:cNvSpPr>
          <p:nvPr/>
        </p:nvSpPr>
        <p:spPr bwMode="auto">
          <a:xfrm>
            <a:off x="2943962" y="3162495"/>
            <a:ext cx="163465" cy="206763"/>
          </a:xfrm>
          <a:custGeom>
            <a:avLst/>
            <a:gdLst>
              <a:gd name="T0" fmla="*/ 72 w 144"/>
              <a:gd name="T1" fmla="*/ 0 h 192"/>
              <a:gd name="T2" fmla="*/ 0 w 144"/>
              <a:gd name="T3" fmla="*/ 72 h 192"/>
              <a:gd name="T4" fmla="*/ 72 w 144"/>
              <a:gd name="T5" fmla="*/ 192 h 192"/>
              <a:gd name="T6" fmla="*/ 144 w 144"/>
              <a:gd name="T7" fmla="*/ 72 h 192"/>
              <a:gd name="T8" fmla="*/ 72 w 144"/>
              <a:gd name="T9" fmla="*/ 0 h 192"/>
              <a:gd name="T10" fmla="*/ 72 w 144"/>
              <a:gd name="T11" fmla="*/ 120 h 192"/>
              <a:gd name="T12" fmla="*/ 24 w 144"/>
              <a:gd name="T13" fmla="*/ 72 h 192"/>
              <a:gd name="T14" fmla="*/ 72 w 144"/>
              <a:gd name="T15" fmla="*/ 24 h 192"/>
              <a:gd name="T16" fmla="*/ 120 w 144"/>
              <a:gd name="T17" fmla="*/ 72 h 192"/>
              <a:gd name="T18" fmla="*/ 72 w 144"/>
              <a:gd name="T19" fmla="*/ 120 h 192"/>
              <a:gd name="T20" fmla="*/ 72 w 144"/>
              <a:gd name="T21" fmla="*/ 48 h 192"/>
              <a:gd name="T22" fmla="*/ 48 w 144"/>
              <a:gd name="T23" fmla="*/ 72 h 192"/>
              <a:gd name="T24" fmla="*/ 72 w 144"/>
              <a:gd name="T25" fmla="*/ 96 h 192"/>
              <a:gd name="T26" fmla="*/ 96 w 144"/>
              <a:gd name="T27" fmla="*/ 72 h 192"/>
              <a:gd name="T28" fmla="*/ 72 w 144"/>
              <a:gd name="T2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192">
                <a:moveTo>
                  <a:pt x="72" y="0"/>
                </a:moveTo>
                <a:cubicBezTo>
                  <a:pt x="32" y="0"/>
                  <a:pt x="0" y="32"/>
                  <a:pt x="0" y="72"/>
                </a:cubicBezTo>
                <a:cubicBezTo>
                  <a:pt x="0" y="112"/>
                  <a:pt x="72" y="192"/>
                  <a:pt x="72" y="192"/>
                </a:cubicBezTo>
                <a:cubicBezTo>
                  <a:pt x="72" y="192"/>
                  <a:pt x="144" y="112"/>
                  <a:pt x="144" y="72"/>
                </a:cubicBezTo>
                <a:cubicBezTo>
                  <a:pt x="144" y="32"/>
                  <a:pt x="112" y="0"/>
                  <a:pt x="72" y="0"/>
                </a:cubicBezTo>
                <a:close/>
                <a:moveTo>
                  <a:pt x="72" y="120"/>
                </a:moveTo>
                <a:cubicBezTo>
                  <a:pt x="45" y="120"/>
                  <a:pt x="24" y="99"/>
                  <a:pt x="24" y="72"/>
                </a:cubicBezTo>
                <a:cubicBezTo>
                  <a:pt x="24" y="45"/>
                  <a:pt x="45" y="24"/>
                  <a:pt x="72" y="24"/>
                </a:cubicBezTo>
                <a:cubicBezTo>
                  <a:pt x="99" y="24"/>
                  <a:pt x="120" y="45"/>
                  <a:pt x="120" y="72"/>
                </a:cubicBezTo>
                <a:cubicBezTo>
                  <a:pt x="120" y="99"/>
                  <a:pt x="99" y="120"/>
                  <a:pt x="72" y="120"/>
                </a:cubicBezTo>
                <a:close/>
                <a:moveTo>
                  <a:pt x="72" y="48"/>
                </a:moveTo>
                <a:cubicBezTo>
                  <a:pt x="59" y="48"/>
                  <a:pt x="48" y="59"/>
                  <a:pt x="48" y="72"/>
                </a:cubicBezTo>
                <a:cubicBezTo>
                  <a:pt x="48" y="85"/>
                  <a:pt x="59" y="96"/>
                  <a:pt x="72" y="96"/>
                </a:cubicBezTo>
                <a:cubicBezTo>
                  <a:pt x="85" y="96"/>
                  <a:pt x="96" y="85"/>
                  <a:pt x="96" y="72"/>
                </a:cubicBezTo>
                <a:cubicBezTo>
                  <a:pt x="96" y="59"/>
                  <a:pt x="85" y="48"/>
                  <a:pt x="72" y="48"/>
                </a:cubicBezTo>
                <a:close/>
              </a:path>
            </a:pathLst>
          </a:custGeom>
          <a:solidFill>
            <a:srgbClr val="C00000"/>
          </a:solidFill>
          <a:ln>
            <a:noFill/>
          </a:ln>
        </p:spPr>
        <p:txBody>
          <a:bodyPr vert="horz" wrap="square" lIns="91412" tIns="45706" rIns="91412" bIns="45706" numCol="1" anchor="t" anchorCtr="0" compatLnSpc="1">
            <a:prstTxWarp prst="textNoShape">
              <a:avLst/>
            </a:prstTxWarp>
          </a:bodyPr>
          <a:lstStyle/>
          <a:p>
            <a:endParaRPr lang="zh-CN" altLang="en-US"/>
          </a:p>
        </p:txBody>
      </p:sp>
      <p:sp>
        <p:nvSpPr>
          <p:cNvPr id="90" name="Oval 306"/>
          <p:cNvSpPr>
            <a:spLocks noChangeArrowheads="1"/>
          </p:cNvSpPr>
          <p:nvPr/>
        </p:nvSpPr>
        <p:spPr bwMode="auto">
          <a:xfrm>
            <a:off x="2866710" y="3077527"/>
            <a:ext cx="89285" cy="45719"/>
          </a:xfrm>
          <a:prstGeom prst="ellipse">
            <a:avLst/>
          </a:prstGeom>
          <a:solidFill>
            <a:srgbClr val="C00000"/>
          </a:solidFill>
          <a:ln w="12700" cap="flat" cmpd="sng">
            <a:solidFill>
              <a:schemeClr val="bg1"/>
            </a:solidFill>
            <a:bevel/>
            <a:headEnd/>
            <a:tailEnd/>
          </a:ln>
        </p:spPr>
        <p:txBody>
          <a:bodyPr lIns="68568" tIns="34284" rIns="68568" bIns="34284" anchor="ctr"/>
          <a:lstStyle/>
          <a:p>
            <a:pPr algn="ctr"/>
            <a:endParaRPr lang="zh-CN" altLang="zh-CN" sz="2399">
              <a:solidFill>
                <a:srgbClr val="FFFFFF"/>
              </a:solidFill>
              <a:latin typeface="Calibri" pitchFamily="34" charset="0"/>
              <a:cs typeface="Calibri" pitchFamily="34" charset="0"/>
              <a:sym typeface="Calibri" pitchFamily="34" charset="0"/>
            </a:endParaRPr>
          </a:p>
        </p:txBody>
      </p:sp>
      <p:sp>
        <p:nvSpPr>
          <p:cNvPr id="91" name="Freeform 158"/>
          <p:cNvSpPr>
            <a:spLocks noEditPoints="1"/>
          </p:cNvSpPr>
          <p:nvPr/>
        </p:nvSpPr>
        <p:spPr bwMode="auto">
          <a:xfrm>
            <a:off x="2839550" y="2847960"/>
            <a:ext cx="163465" cy="206763"/>
          </a:xfrm>
          <a:custGeom>
            <a:avLst/>
            <a:gdLst>
              <a:gd name="T0" fmla="*/ 72 w 144"/>
              <a:gd name="T1" fmla="*/ 0 h 192"/>
              <a:gd name="T2" fmla="*/ 0 w 144"/>
              <a:gd name="T3" fmla="*/ 72 h 192"/>
              <a:gd name="T4" fmla="*/ 72 w 144"/>
              <a:gd name="T5" fmla="*/ 192 h 192"/>
              <a:gd name="T6" fmla="*/ 144 w 144"/>
              <a:gd name="T7" fmla="*/ 72 h 192"/>
              <a:gd name="T8" fmla="*/ 72 w 144"/>
              <a:gd name="T9" fmla="*/ 0 h 192"/>
              <a:gd name="T10" fmla="*/ 72 w 144"/>
              <a:gd name="T11" fmla="*/ 120 h 192"/>
              <a:gd name="T12" fmla="*/ 24 w 144"/>
              <a:gd name="T13" fmla="*/ 72 h 192"/>
              <a:gd name="T14" fmla="*/ 72 w 144"/>
              <a:gd name="T15" fmla="*/ 24 h 192"/>
              <a:gd name="T16" fmla="*/ 120 w 144"/>
              <a:gd name="T17" fmla="*/ 72 h 192"/>
              <a:gd name="T18" fmla="*/ 72 w 144"/>
              <a:gd name="T19" fmla="*/ 120 h 192"/>
              <a:gd name="T20" fmla="*/ 72 w 144"/>
              <a:gd name="T21" fmla="*/ 48 h 192"/>
              <a:gd name="T22" fmla="*/ 48 w 144"/>
              <a:gd name="T23" fmla="*/ 72 h 192"/>
              <a:gd name="T24" fmla="*/ 72 w 144"/>
              <a:gd name="T25" fmla="*/ 96 h 192"/>
              <a:gd name="T26" fmla="*/ 96 w 144"/>
              <a:gd name="T27" fmla="*/ 72 h 192"/>
              <a:gd name="T28" fmla="*/ 72 w 144"/>
              <a:gd name="T2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192">
                <a:moveTo>
                  <a:pt x="72" y="0"/>
                </a:moveTo>
                <a:cubicBezTo>
                  <a:pt x="32" y="0"/>
                  <a:pt x="0" y="32"/>
                  <a:pt x="0" y="72"/>
                </a:cubicBezTo>
                <a:cubicBezTo>
                  <a:pt x="0" y="112"/>
                  <a:pt x="72" y="192"/>
                  <a:pt x="72" y="192"/>
                </a:cubicBezTo>
                <a:cubicBezTo>
                  <a:pt x="72" y="192"/>
                  <a:pt x="144" y="112"/>
                  <a:pt x="144" y="72"/>
                </a:cubicBezTo>
                <a:cubicBezTo>
                  <a:pt x="144" y="32"/>
                  <a:pt x="112" y="0"/>
                  <a:pt x="72" y="0"/>
                </a:cubicBezTo>
                <a:close/>
                <a:moveTo>
                  <a:pt x="72" y="120"/>
                </a:moveTo>
                <a:cubicBezTo>
                  <a:pt x="45" y="120"/>
                  <a:pt x="24" y="99"/>
                  <a:pt x="24" y="72"/>
                </a:cubicBezTo>
                <a:cubicBezTo>
                  <a:pt x="24" y="45"/>
                  <a:pt x="45" y="24"/>
                  <a:pt x="72" y="24"/>
                </a:cubicBezTo>
                <a:cubicBezTo>
                  <a:pt x="99" y="24"/>
                  <a:pt x="120" y="45"/>
                  <a:pt x="120" y="72"/>
                </a:cubicBezTo>
                <a:cubicBezTo>
                  <a:pt x="120" y="99"/>
                  <a:pt x="99" y="120"/>
                  <a:pt x="72" y="120"/>
                </a:cubicBezTo>
                <a:close/>
                <a:moveTo>
                  <a:pt x="72" y="48"/>
                </a:moveTo>
                <a:cubicBezTo>
                  <a:pt x="59" y="48"/>
                  <a:pt x="48" y="59"/>
                  <a:pt x="48" y="72"/>
                </a:cubicBezTo>
                <a:cubicBezTo>
                  <a:pt x="48" y="85"/>
                  <a:pt x="59" y="96"/>
                  <a:pt x="72" y="96"/>
                </a:cubicBezTo>
                <a:cubicBezTo>
                  <a:pt x="85" y="96"/>
                  <a:pt x="96" y="85"/>
                  <a:pt x="96" y="72"/>
                </a:cubicBezTo>
                <a:cubicBezTo>
                  <a:pt x="96" y="59"/>
                  <a:pt x="85" y="48"/>
                  <a:pt x="72" y="48"/>
                </a:cubicBezTo>
                <a:close/>
              </a:path>
            </a:pathLst>
          </a:custGeom>
          <a:solidFill>
            <a:srgbClr val="C00000"/>
          </a:solidFill>
          <a:ln>
            <a:noFill/>
          </a:ln>
        </p:spPr>
        <p:txBody>
          <a:bodyPr vert="horz" wrap="square" lIns="91412" tIns="45706" rIns="91412" bIns="45706" numCol="1" anchor="t" anchorCtr="0" compatLnSpc="1">
            <a:prstTxWarp prst="textNoShape">
              <a:avLst/>
            </a:prstTxWarp>
          </a:bodyPr>
          <a:lstStyle/>
          <a:p>
            <a:endParaRPr lang="zh-CN" altLang="en-US"/>
          </a:p>
        </p:txBody>
      </p:sp>
      <p:sp>
        <p:nvSpPr>
          <p:cNvPr id="92" name="Oval 306"/>
          <p:cNvSpPr>
            <a:spLocks noChangeArrowheads="1"/>
          </p:cNvSpPr>
          <p:nvPr/>
        </p:nvSpPr>
        <p:spPr bwMode="auto">
          <a:xfrm>
            <a:off x="1762898" y="2829787"/>
            <a:ext cx="89285" cy="45719"/>
          </a:xfrm>
          <a:prstGeom prst="ellipse">
            <a:avLst/>
          </a:prstGeom>
          <a:solidFill>
            <a:srgbClr val="C00000"/>
          </a:solidFill>
          <a:ln w="12700" cap="flat" cmpd="sng">
            <a:solidFill>
              <a:schemeClr val="bg1"/>
            </a:solidFill>
            <a:bevel/>
            <a:headEnd/>
            <a:tailEnd/>
          </a:ln>
        </p:spPr>
        <p:txBody>
          <a:bodyPr lIns="68568" tIns="34284" rIns="68568" bIns="34284" anchor="ctr"/>
          <a:lstStyle/>
          <a:p>
            <a:pPr algn="ctr"/>
            <a:endParaRPr lang="zh-CN" altLang="zh-CN" sz="2399">
              <a:solidFill>
                <a:srgbClr val="FFFFFF"/>
              </a:solidFill>
              <a:latin typeface="Calibri" pitchFamily="34" charset="0"/>
              <a:cs typeface="Calibri" pitchFamily="34" charset="0"/>
              <a:sym typeface="Calibri" pitchFamily="34" charset="0"/>
            </a:endParaRPr>
          </a:p>
        </p:txBody>
      </p:sp>
      <p:sp>
        <p:nvSpPr>
          <p:cNvPr id="93" name="Freeform 158"/>
          <p:cNvSpPr>
            <a:spLocks noEditPoints="1"/>
          </p:cNvSpPr>
          <p:nvPr/>
        </p:nvSpPr>
        <p:spPr bwMode="auto">
          <a:xfrm>
            <a:off x="1735738" y="2600220"/>
            <a:ext cx="163465" cy="206763"/>
          </a:xfrm>
          <a:custGeom>
            <a:avLst/>
            <a:gdLst>
              <a:gd name="T0" fmla="*/ 72 w 144"/>
              <a:gd name="T1" fmla="*/ 0 h 192"/>
              <a:gd name="T2" fmla="*/ 0 w 144"/>
              <a:gd name="T3" fmla="*/ 72 h 192"/>
              <a:gd name="T4" fmla="*/ 72 w 144"/>
              <a:gd name="T5" fmla="*/ 192 h 192"/>
              <a:gd name="T6" fmla="*/ 144 w 144"/>
              <a:gd name="T7" fmla="*/ 72 h 192"/>
              <a:gd name="T8" fmla="*/ 72 w 144"/>
              <a:gd name="T9" fmla="*/ 0 h 192"/>
              <a:gd name="T10" fmla="*/ 72 w 144"/>
              <a:gd name="T11" fmla="*/ 120 h 192"/>
              <a:gd name="T12" fmla="*/ 24 w 144"/>
              <a:gd name="T13" fmla="*/ 72 h 192"/>
              <a:gd name="T14" fmla="*/ 72 w 144"/>
              <a:gd name="T15" fmla="*/ 24 h 192"/>
              <a:gd name="T16" fmla="*/ 120 w 144"/>
              <a:gd name="T17" fmla="*/ 72 h 192"/>
              <a:gd name="T18" fmla="*/ 72 w 144"/>
              <a:gd name="T19" fmla="*/ 120 h 192"/>
              <a:gd name="T20" fmla="*/ 72 w 144"/>
              <a:gd name="T21" fmla="*/ 48 h 192"/>
              <a:gd name="T22" fmla="*/ 48 w 144"/>
              <a:gd name="T23" fmla="*/ 72 h 192"/>
              <a:gd name="T24" fmla="*/ 72 w 144"/>
              <a:gd name="T25" fmla="*/ 96 h 192"/>
              <a:gd name="T26" fmla="*/ 96 w 144"/>
              <a:gd name="T27" fmla="*/ 72 h 192"/>
              <a:gd name="T28" fmla="*/ 72 w 144"/>
              <a:gd name="T2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192">
                <a:moveTo>
                  <a:pt x="72" y="0"/>
                </a:moveTo>
                <a:cubicBezTo>
                  <a:pt x="32" y="0"/>
                  <a:pt x="0" y="32"/>
                  <a:pt x="0" y="72"/>
                </a:cubicBezTo>
                <a:cubicBezTo>
                  <a:pt x="0" y="112"/>
                  <a:pt x="72" y="192"/>
                  <a:pt x="72" y="192"/>
                </a:cubicBezTo>
                <a:cubicBezTo>
                  <a:pt x="72" y="192"/>
                  <a:pt x="144" y="112"/>
                  <a:pt x="144" y="72"/>
                </a:cubicBezTo>
                <a:cubicBezTo>
                  <a:pt x="144" y="32"/>
                  <a:pt x="112" y="0"/>
                  <a:pt x="72" y="0"/>
                </a:cubicBezTo>
                <a:close/>
                <a:moveTo>
                  <a:pt x="72" y="120"/>
                </a:moveTo>
                <a:cubicBezTo>
                  <a:pt x="45" y="120"/>
                  <a:pt x="24" y="99"/>
                  <a:pt x="24" y="72"/>
                </a:cubicBezTo>
                <a:cubicBezTo>
                  <a:pt x="24" y="45"/>
                  <a:pt x="45" y="24"/>
                  <a:pt x="72" y="24"/>
                </a:cubicBezTo>
                <a:cubicBezTo>
                  <a:pt x="99" y="24"/>
                  <a:pt x="120" y="45"/>
                  <a:pt x="120" y="72"/>
                </a:cubicBezTo>
                <a:cubicBezTo>
                  <a:pt x="120" y="99"/>
                  <a:pt x="99" y="120"/>
                  <a:pt x="72" y="120"/>
                </a:cubicBezTo>
                <a:close/>
                <a:moveTo>
                  <a:pt x="72" y="48"/>
                </a:moveTo>
                <a:cubicBezTo>
                  <a:pt x="59" y="48"/>
                  <a:pt x="48" y="59"/>
                  <a:pt x="48" y="72"/>
                </a:cubicBezTo>
                <a:cubicBezTo>
                  <a:pt x="48" y="85"/>
                  <a:pt x="59" y="96"/>
                  <a:pt x="72" y="96"/>
                </a:cubicBezTo>
                <a:cubicBezTo>
                  <a:pt x="85" y="96"/>
                  <a:pt x="96" y="85"/>
                  <a:pt x="96" y="72"/>
                </a:cubicBezTo>
                <a:cubicBezTo>
                  <a:pt x="96" y="59"/>
                  <a:pt x="85" y="48"/>
                  <a:pt x="72" y="48"/>
                </a:cubicBezTo>
                <a:close/>
              </a:path>
            </a:pathLst>
          </a:custGeom>
          <a:solidFill>
            <a:srgbClr val="C00000"/>
          </a:solidFill>
          <a:ln>
            <a:noFill/>
          </a:ln>
        </p:spPr>
        <p:txBody>
          <a:bodyPr vert="horz" wrap="square" lIns="91412" tIns="45706" rIns="91412" bIns="45706" numCol="1" anchor="t" anchorCtr="0" compatLnSpc="1">
            <a:prstTxWarp prst="textNoShape">
              <a:avLst/>
            </a:prstTxWarp>
          </a:bodyPr>
          <a:lstStyle/>
          <a:p>
            <a:endParaRPr lang="zh-CN" altLang="en-US"/>
          </a:p>
        </p:txBody>
      </p:sp>
      <p:sp>
        <p:nvSpPr>
          <p:cNvPr id="94" name="Oval 306"/>
          <p:cNvSpPr>
            <a:spLocks noChangeArrowheads="1"/>
          </p:cNvSpPr>
          <p:nvPr/>
        </p:nvSpPr>
        <p:spPr bwMode="auto">
          <a:xfrm>
            <a:off x="2022721" y="4140501"/>
            <a:ext cx="89285" cy="45719"/>
          </a:xfrm>
          <a:prstGeom prst="ellipse">
            <a:avLst/>
          </a:prstGeom>
          <a:solidFill>
            <a:srgbClr val="C00000"/>
          </a:solidFill>
          <a:ln w="12700" cap="flat" cmpd="sng">
            <a:solidFill>
              <a:schemeClr val="bg1"/>
            </a:solidFill>
            <a:bevel/>
            <a:headEnd/>
            <a:tailEnd/>
          </a:ln>
        </p:spPr>
        <p:txBody>
          <a:bodyPr lIns="68568" tIns="34284" rIns="68568" bIns="34284" anchor="ctr"/>
          <a:lstStyle/>
          <a:p>
            <a:pPr algn="ctr"/>
            <a:endParaRPr lang="zh-CN" altLang="zh-CN" sz="2399">
              <a:solidFill>
                <a:srgbClr val="FFFFFF"/>
              </a:solidFill>
              <a:latin typeface="Calibri" pitchFamily="34" charset="0"/>
              <a:cs typeface="Calibri" pitchFamily="34" charset="0"/>
              <a:sym typeface="Calibri" pitchFamily="34" charset="0"/>
            </a:endParaRPr>
          </a:p>
        </p:txBody>
      </p:sp>
      <p:sp>
        <p:nvSpPr>
          <p:cNvPr id="95" name="Freeform 158"/>
          <p:cNvSpPr>
            <a:spLocks noEditPoints="1"/>
          </p:cNvSpPr>
          <p:nvPr/>
        </p:nvSpPr>
        <p:spPr bwMode="auto">
          <a:xfrm>
            <a:off x="1995561" y="3910934"/>
            <a:ext cx="163465" cy="206763"/>
          </a:xfrm>
          <a:custGeom>
            <a:avLst/>
            <a:gdLst>
              <a:gd name="T0" fmla="*/ 72 w 144"/>
              <a:gd name="T1" fmla="*/ 0 h 192"/>
              <a:gd name="T2" fmla="*/ 0 w 144"/>
              <a:gd name="T3" fmla="*/ 72 h 192"/>
              <a:gd name="T4" fmla="*/ 72 w 144"/>
              <a:gd name="T5" fmla="*/ 192 h 192"/>
              <a:gd name="T6" fmla="*/ 144 w 144"/>
              <a:gd name="T7" fmla="*/ 72 h 192"/>
              <a:gd name="T8" fmla="*/ 72 w 144"/>
              <a:gd name="T9" fmla="*/ 0 h 192"/>
              <a:gd name="T10" fmla="*/ 72 w 144"/>
              <a:gd name="T11" fmla="*/ 120 h 192"/>
              <a:gd name="T12" fmla="*/ 24 w 144"/>
              <a:gd name="T13" fmla="*/ 72 h 192"/>
              <a:gd name="T14" fmla="*/ 72 w 144"/>
              <a:gd name="T15" fmla="*/ 24 h 192"/>
              <a:gd name="T16" fmla="*/ 120 w 144"/>
              <a:gd name="T17" fmla="*/ 72 h 192"/>
              <a:gd name="T18" fmla="*/ 72 w 144"/>
              <a:gd name="T19" fmla="*/ 120 h 192"/>
              <a:gd name="T20" fmla="*/ 72 w 144"/>
              <a:gd name="T21" fmla="*/ 48 h 192"/>
              <a:gd name="T22" fmla="*/ 48 w 144"/>
              <a:gd name="T23" fmla="*/ 72 h 192"/>
              <a:gd name="T24" fmla="*/ 72 w 144"/>
              <a:gd name="T25" fmla="*/ 96 h 192"/>
              <a:gd name="T26" fmla="*/ 96 w 144"/>
              <a:gd name="T27" fmla="*/ 72 h 192"/>
              <a:gd name="T28" fmla="*/ 72 w 144"/>
              <a:gd name="T2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192">
                <a:moveTo>
                  <a:pt x="72" y="0"/>
                </a:moveTo>
                <a:cubicBezTo>
                  <a:pt x="32" y="0"/>
                  <a:pt x="0" y="32"/>
                  <a:pt x="0" y="72"/>
                </a:cubicBezTo>
                <a:cubicBezTo>
                  <a:pt x="0" y="112"/>
                  <a:pt x="72" y="192"/>
                  <a:pt x="72" y="192"/>
                </a:cubicBezTo>
                <a:cubicBezTo>
                  <a:pt x="72" y="192"/>
                  <a:pt x="144" y="112"/>
                  <a:pt x="144" y="72"/>
                </a:cubicBezTo>
                <a:cubicBezTo>
                  <a:pt x="144" y="32"/>
                  <a:pt x="112" y="0"/>
                  <a:pt x="72" y="0"/>
                </a:cubicBezTo>
                <a:close/>
                <a:moveTo>
                  <a:pt x="72" y="120"/>
                </a:moveTo>
                <a:cubicBezTo>
                  <a:pt x="45" y="120"/>
                  <a:pt x="24" y="99"/>
                  <a:pt x="24" y="72"/>
                </a:cubicBezTo>
                <a:cubicBezTo>
                  <a:pt x="24" y="45"/>
                  <a:pt x="45" y="24"/>
                  <a:pt x="72" y="24"/>
                </a:cubicBezTo>
                <a:cubicBezTo>
                  <a:pt x="99" y="24"/>
                  <a:pt x="120" y="45"/>
                  <a:pt x="120" y="72"/>
                </a:cubicBezTo>
                <a:cubicBezTo>
                  <a:pt x="120" y="99"/>
                  <a:pt x="99" y="120"/>
                  <a:pt x="72" y="120"/>
                </a:cubicBezTo>
                <a:close/>
                <a:moveTo>
                  <a:pt x="72" y="48"/>
                </a:moveTo>
                <a:cubicBezTo>
                  <a:pt x="59" y="48"/>
                  <a:pt x="48" y="59"/>
                  <a:pt x="48" y="72"/>
                </a:cubicBezTo>
                <a:cubicBezTo>
                  <a:pt x="48" y="85"/>
                  <a:pt x="59" y="96"/>
                  <a:pt x="72" y="96"/>
                </a:cubicBezTo>
                <a:cubicBezTo>
                  <a:pt x="85" y="96"/>
                  <a:pt x="96" y="85"/>
                  <a:pt x="96" y="72"/>
                </a:cubicBezTo>
                <a:cubicBezTo>
                  <a:pt x="96" y="59"/>
                  <a:pt x="85" y="48"/>
                  <a:pt x="72" y="48"/>
                </a:cubicBezTo>
                <a:close/>
              </a:path>
            </a:pathLst>
          </a:custGeom>
          <a:solidFill>
            <a:srgbClr val="C00000"/>
          </a:solidFill>
          <a:ln>
            <a:noFill/>
          </a:ln>
        </p:spPr>
        <p:txBody>
          <a:bodyPr vert="horz" wrap="square" lIns="91412" tIns="45706" rIns="91412" bIns="45706" numCol="1" anchor="t" anchorCtr="0" compatLnSpc="1">
            <a:prstTxWarp prst="textNoShape">
              <a:avLst/>
            </a:prstTxWarp>
          </a:bodyPr>
          <a:lstStyle/>
          <a:p>
            <a:endParaRPr lang="zh-CN" altLang="en-US"/>
          </a:p>
        </p:txBody>
      </p:sp>
      <p:sp>
        <p:nvSpPr>
          <p:cNvPr id="96" name="Oval 306"/>
          <p:cNvSpPr>
            <a:spLocks noChangeArrowheads="1"/>
          </p:cNvSpPr>
          <p:nvPr/>
        </p:nvSpPr>
        <p:spPr bwMode="auto">
          <a:xfrm>
            <a:off x="2784977" y="3629611"/>
            <a:ext cx="89285" cy="45719"/>
          </a:xfrm>
          <a:prstGeom prst="ellipse">
            <a:avLst/>
          </a:prstGeom>
          <a:solidFill>
            <a:srgbClr val="C00000"/>
          </a:solidFill>
          <a:ln w="12700" cap="flat" cmpd="sng">
            <a:solidFill>
              <a:schemeClr val="bg1"/>
            </a:solidFill>
            <a:bevel/>
            <a:headEnd/>
            <a:tailEnd/>
          </a:ln>
        </p:spPr>
        <p:txBody>
          <a:bodyPr lIns="68568" tIns="34284" rIns="68568" bIns="34284" anchor="ctr"/>
          <a:lstStyle/>
          <a:p>
            <a:pPr algn="ctr"/>
            <a:endParaRPr lang="zh-CN" altLang="zh-CN" sz="2399">
              <a:solidFill>
                <a:srgbClr val="FFFFFF"/>
              </a:solidFill>
              <a:latin typeface="Calibri" pitchFamily="34" charset="0"/>
              <a:cs typeface="Calibri" pitchFamily="34" charset="0"/>
              <a:sym typeface="Calibri" pitchFamily="34" charset="0"/>
            </a:endParaRPr>
          </a:p>
        </p:txBody>
      </p:sp>
      <p:sp>
        <p:nvSpPr>
          <p:cNvPr id="97" name="Freeform 158"/>
          <p:cNvSpPr>
            <a:spLocks noEditPoints="1"/>
          </p:cNvSpPr>
          <p:nvPr/>
        </p:nvSpPr>
        <p:spPr bwMode="auto">
          <a:xfrm>
            <a:off x="2757817" y="3400044"/>
            <a:ext cx="163465" cy="206763"/>
          </a:xfrm>
          <a:custGeom>
            <a:avLst/>
            <a:gdLst>
              <a:gd name="T0" fmla="*/ 72 w 144"/>
              <a:gd name="T1" fmla="*/ 0 h 192"/>
              <a:gd name="T2" fmla="*/ 0 w 144"/>
              <a:gd name="T3" fmla="*/ 72 h 192"/>
              <a:gd name="T4" fmla="*/ 72 w 144"/>
              <a:gd name="T5" fmla="*/ 192 h 192"/>
              <a:gd name="T6" fmla="*/ 144 w 144"/>
              <a:gd name="T7" fmla="*/ 72 h 192"/>
              <a:gd name="T8" fmla="*/ 72 w 144"/>
              <a:gd name="T9" fmla="*/ 0 h 192"/>
              <a:gd name="T10" fmla="*/ 72 w 144"/>
              <a:gd name="T11" fmla="*/ 120 h 192"/>
              <a:gd name="T12" fmla="*/ 24 w 144"/>
              <a:gd name="T13" fmla="*/ 72 h 192"/>
              <a:gd name="T14" fmla="*/ 72 w 144"/>
              <a:gd name="T15" fmla="*/ 24 h 192"/>
              <a:gd name="T16" fmla="*/ 120 w 144"/>
              <a:gd name="T17" fmla="*/ 72 h 192"/>
              <a:gd name="T18" fmla="*/ 72 w 144"/>
              <a:gd name="T19" fmla="*/ 120 h 192"/>
              <a:gd name="T20" fmla="*/ 72 w 144"/>
              <a:gd name="T21" fmla="*/ 48 h 192"/>
              <a:gd name="T22" fmla="*/ 48 w 144"/>
              <a:gd name="T23" fmla="*/ 72 h 192"/>
              <a:gd name="T24" fmla="*/ 72 w 144"/>
              <a:gd name="T25" fmla="*/ 96 h 192"/>
              <a:gd name="T26" fmla="*/ 96 w 144"/>
              <a:gd name="T27" fmla="*/ 72 h 192"/>
              <a:gd name="T28" fmla="*/ 72 w 144"/>
              <a:gd name="T2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192">
                <a:moveTo>
                  <a:pt x="72" y="0"/>
                </a:moveTo>
                <a:cubicBezTo>
                  <a:pt x="32" y="0"/>
                  <a:pt x="0" y="32"/>
                  <a:pt x="0" y="72"/>
                </a:cubicBezTo>
                <a:cubicBezTo>
                  <a:pt x="0" y="112"/>
                  <a:pt x="72" y="192"/>
                  <a:pt x="72" y="192"/>
                </a:cubicBezTo>
                <a:cubicBezTo>
                  <a:pt x="72" y="192"/>
                  <a:pt x="144" y="112"/>
                  <a:pt x="144" y="72"/>
                </a:cubicBezTo>
                <a:cubicBezTo>
                  <a:pt x="144" y="32"/>
                  <a:pt x="112" y="0"/>
                  <a:pt x="72" y="0"/>
                </a:cubicBezTo>
                <a:close/>
                <a:moveTo>
                  <a:pt x="72" y="120"/>
                </a:moveTo>
                <a:cubicBezTo>
                  <a:pt x="45" y="120"/>
                  <a:pt x="24" y="99"/>
                  <a:pt x="24" y="72"/>
                </a:cubicBezTo>
                <a:cubicBezTo>
                  <a:pt x="24" y="45"/>
                  <a:pt x="45" y="24"/>
                  <a:pt x="72" y="24"/>
                </a:cubicBezTo>
                <a:cubicBezTo>
                  <a:pt x="99" y="24"/>
                  <a:pt x="120" y="45"/>
                  <a:pt x="120" y="72"/>
                </a:cubicBezTo>
                <a:cubicBezTo>
                  <a:pt x="120" y="99"/>
                  <a:pt x="99" y="120"/>
                  <a:pt x="72" y="120"/>
                </a:cubicBezTo>
                <a:close/>
                <a:moveTo>
                  <a:pt x="72" y="48"/>
                </a:moveTo>
                <a:cubicBezTo>
                  <a:pt x="59" y="48"/>
                  <a:pt x="48" y="59"/>
                  <a:pt x="48" y="72"/>
                </a:cubicBezTo>
                <a:cubicBezTo>
                  <a:pt x="48" y="85"/>
                  <a:pt x="59" y="96"/>
                  <a:pt x="72" y="96"/>
                </a:cubicBezTo>
                <a:cubicBezTo>
                  <a:pt x="85" y="96"/>
                  <a:pt x="96" y="85"/>
                  <a:pt x="96" y="72"/>
                </a:cubicBezTo>
                <a:cubicBezTo>
                  <a:pt x="96" y="59"/>
                  <a:pt x="85" y="48"/>
                  <a:pt x="72" y="48"/>
                </a:cubicBezTo>
                <a:close/>
              </a:path>
            </a:pathLst>
          </a:custGeom>
          <a:solidFill>
            <a:srgbClr val="C00000"/>
          </a:solidFill>
          <a:ln>
            <a:noFill/>
          </a:ln>
        </p:spPr>
        <p:txBody>
          <a:bodyPr vert="horz" wrap="square" lIns="91412" tIns="45706" rIns="91412" bIns="45706" numCol="1" anchor="t" anchorCtr="0" compatLnSpc="1">
            <a:prstTxWarp prst="textNoShape">
              <a:avLst/>
            </a:prstTxWarp>
          </a:bodyPr>
          <a:lstStyle/>
          <a:p>
            <a:endParaRPr lang="zh-CN" altLang="en-US"/>
          </a:p>
        </p:txBody>
      </p:sp>
      <p:sp>
        <p:nvSpPr>
          <p:cNvPr id="98" name="Oval 306"/>
          <p:cNvSpPr>
            <a:spLocks noChangeArrowheads="1"/>
          </p:cNvSpPr>
          <p:nvPr/>
        </p:nvSpPr>
        <p:spPr bwMode="auto">
          <a:xfrm>
            <a:off x="3266978" y="3596690"/>
            <a:ext cx="89285" cy="45719"/>
          </a:xfrm>
          <a:prstGeom prst="ellipse">
            <a:avLst/>
          </a:prstGeom>
          <a:solidFill>
            <a:srgbClr val="C00000"/>
          </a:solidFill>
          <a:ln w="12700" cap="flat" cmpd="sng">
            <a:solidFill>
              <a:schemeClr val="bg1"/>
            </a:solidFill>
            <a:bevel/>
            <a:headEnd/>
            <a:tailEnd/>
          </a:ln>
        </p:spPr>
        <p:txBody>
          <a:bodyPr lIns="68568" tIns="34284" rIns="68568" bIns="34284" anchor="ctr"/>
          <a:lstStyle/>
          <a:p>
            <a:pPr algn="ctr"/>
            <a:endParaRPr lang="zh-CN" altLang="zh-CN" sz="2399">
              <a:solidFill>
                <a:srgbClr val="FFFFFF"/>
              </a:solidFill>
              <a:latin typeface="Calibri" pitchFamily="34" charset="0"/>
              <a:cs typeface="Calibri" pitchFamily="34" charset="0"/>
              <a:sym typeface="Calibri" pitchFamily="34" charset="0"/>
            </a:endParaRPr>
          </a:p>
        </p:txBody>
      </p:sp>
      <p:sp>
        <p:nvSpPr>
          <p:cNvPr id="99" name="Freeform 158"/>
          <p:cNvSpPr>
            <a:spLocks noEditPoints="1"/>
          </p:cNvSpPr>
          <p:nvPr/>
        </p:nvSpPr>
        <p:spPr bwMode="auto">
          <a:xfrm>
            <a:off x="3239818" y="3367123"/>
            <a:ext cx="163465" cy="206763"/>
          </a:xfrm>
          <a:custGeom>
            <a:avLst/>
            <a:gdLst>
              <a:gd name="T0" fmla="*/ 72 w 144"/>
              <a:gd name="T1" fmla="*/ 0 h 192"/>
              <a:gd name="T2" fmla="*/ 0 w 144"/>
              <a:gd name="T3" fmla="*/ 72 h 192"/>
              <a:gd name="T4" fmla="*/ 72 w 144"/>
              <a:gd name="T5" fmla="*/ 192 h 192"/>
              <a:gd name="T6" fmla="*/ 144 w 144"/>
              <a:gd name="T7" fmla="*/ 72 h 192"/>
              <a:gd name="T8" fmla="*/ 72 w 144"/>
              <a:gd name="T9" fmla="*/ 0 h 192"/>
              <a:gd name="T10" fmla="*/ 72 w 144"/>
              <a:gd name="T11" fmla="*/ 120 h 192"/>
              <a:gd name="T12" fmla="*/ 24 w 144"/>
              <a:gd name="T13" fmla="*/ 72 h 192"/>
              <a:gd name="T14" fmla="*/ 72 w 144"/>
              <a:gd name="T15" fmla="*/ 24 h 192"/>
              <a:gd name="T16" fmla="*/ 120 w 144"/>
              <a:gd name="T17" fmla="*/ 72 h 192"/>
              <a:gd name="T18" fmla="*/ 72 w 144"/>
              <a:gd name="T19" fmla="*/ 120 h 192"/>
              <a:gd name="T20" fmla="*/ 72 w 144"/>
              <a:gd name="T21" fmla="*/ 48 h 192"/>
              <a:gd name="T22" fmla="*/ 48 w 144"/>
              <a:gd name="T23" fmla="*/ 72 h 192"/>
              <a:gd name="T24" fmla="*/ 72 w 144"/>
              <a:gd name="T25" fmla="*/ 96 h 192"/>
              <a:gd name="T26" fmla="*/ 96 w 144"/>
              <a:gd name="T27" fmla="*/ 72 h 192"/>
              <a:gd name="T28" fmla="*/ 72 w 144"/>
              <a:gd name="T2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192">
                <a:moveTo>
                  <a:pt x="72" y="0"/>
                </a:moveTo>
                <a:cubicBezTo>
                  <a:pt x="32" y="0"/>
                  <a:pt x="0" y="32"/>
                  <a:pt x="0" y="72"/>
                </a:cubicBezTo>
                <a:cubicBezTo>
                  <a:pt x="0" y="112"/>
                  <a:pt x="72" y="192"/>
                  <a:pt x="72" y="192"/>
                </a:cubicBezTo>
                <a:cubicBezTo>
                  <a:pt x="72" y="192"/>
                  <a:pt x="144" y="112"/>
                  <a:pt x="144" y="72"/>
                </a:cubicBezTo>
                <a:cubicBezTo>
                  <a:pt x="144" y="32"/>
                  <a:pt x="112" y="0"/>
                  <a:pt x="72" y="0"/>
                </a:cubicBezTo>
                <a:close/>
                <a:moveTo>
                  <a:pt x="72" y="120"/>
                </a:moveTo>
                <a:cubicBezTo>
                  <a:pt x="45" y="120"/>
                  <a:pt x="24" y="99"/>
                  <a:pt x="24" y="72"/>
                </a:cubicBezTo>
                <a:cubicBezTo>
                  <a:pt x="24" y="45"/>
                  <a:pt x="45" y="24"/>
                  <a:pt x="72" y="24"/>
                </a:cubicBezTo>
                <a:cubicBezTo>
                  <a:pt x="99" y="24"/>
                  <a:pt x="120" y="45"/>
                  <a:pt x="120" y="72"/>
                </a:cubicBezTo>
                <a:cubicBezTo>
                  <a:pt x="120" y="99"/>
                  <a:pt x="99" y="120"/>
                  <a:pt x="72" y="120"/>
                </a:cubicBezTo>
                <a:close/>
                <a:moveTo>
                  <a:pt x="72" y="48"/>
                </a:moveTo>
                <a:cubicBezTo>
                  <a:pt x="59" y="48"/>
                  <a:pt x="48" y="59"/>
                  <a:pt x="48" y="72"/>
                </a:cubicBezTo>
                <a:cubicBezTo>
                  <a:pt x="48" y="85"/>
                  <a:pt x="59" y="96"/>
                  <a:pt x="72" y="96"/>
                </a:cubicBezTo>
                <a:cubicBezTo>
                  <a:pt x="85" y="96"/>
                  <a:pt x="96" y="85"/>
                  <a:pt x="96" y="72"/>
                </a:cubicBezTo>
                <a:cubicBezTo>
                  <a:pt x="96" y="59"/>
                  <a:pt x="85" y="48"/>
                  <a:pt x="72" y="48"/>
                </a:cubicBezTo>
                <a:close/>
              </a:path>
            </a:pathLst>
          </a:custGeom>
          <a:solidFill>
            <a:srgbClr val="C00000"/>
          </a:solidFill>
          <a:ln>
            <a:noFill/>
          </a:ln>
        </p:spPr>
        <p:txBody>
          <a:bodyPr vert="horz" wrap="square" lIns="91412" tIns="45706" rIns="91412" bIns="45706" numCol="1" anchor="t" anchorCtr="0" compatLnSpc="1">
            <a:prstTxWarp prst="textNoShape">
              <a:avLst/>
            </a:prstTxWarp>
          </a:bodyPr>
          <a:lstStyle/>
          <a:p>
            <a:endParaRPr lang="zh-CN" altLang="en-US"/>
          </a:p>
        </p:txBody>
      </p:sp>
      <p:sp>
        <p:nvSpPr>
          <p:cNvPr id="100" name="Oval 306"/>
          <p:cNvSpPr>
            <a:spLocks noChangeArrowheads="1"/>
          </p:cNvSpPr>
          <p:nvPr/>
        </p:nvSpPr>
        <p:spPr bwMode="auto">
          <a:xfrm>
            <a:off x="3266977" y="3166972"/>
            <a:ext cx="89285" cy="45719"/>
          </a:xfrm>
          <a:prstGeom prst="ellipse">
            <a:avLst/>
          </a:prstGeom>
          <a:solidFill>
            <a:srgbClr val="C00000"/>
          </a:solidFill>
          <a:ln w="12700" cap="flat" cmpd="sng">
            <a:solidFill>
              <a:schemeClr val="bg1"/>
            </a:solidFill>
            <a:bevel/>
            <a:headEnd/>
            <a:tailEnd/>
          </a:ln>
        </p:spPr>
        <p:txBody>
          <a:bodyPr lIns="68568" tIns="34284" rIns="68568" bIns="34284" anchor="ctr"/>
          <a:lstStyle/>
          <a:p>
            <a:pPr algn="ctr"/>
            <a:endParaRPr lang="zh-CN" altLang="zh-CN" sz="2399">
              <a:solidFill>
                <a:srgbClr val="FFFFFF"/>
              </a:solidFill>
              <a:latin typeface="Calibri" pitchFamily="34" charset="0"/>
              <a:cs typeface="Calibri" pitchFamily="34" charset="0"/>
              <a:sym typeface="Calibri" pitchFamily="34" charset="0"/>
            </a:endParaRPr>
          </a:p>
        </p:txBody>
      </p:sp>
      <p:sp>
        <p:nvSpPr>
          <p:cNvPr id="101" name="Freeform 158"/>
          <p:cNvSpPr>
            <a:spLocks noEditPoints="1"/>
          </p:cNvSpPr>
          <p:nvPr/>
        </p:nvSpPr>
        <p:spPr bwMode="auto">
          <a:xfrm>
            <a:off x="3239817" y="2937405"/>
            <a:ext cx="163465" cy="206763"/>
          </a:xfrm>
          <a:custGeom>
            <a:avLst/>
            <a:gdLst>
              <a:gd name="T0" fmla="*/ 72 w 144"/>
              <a:gd name="T1" fmla="*/ 0 h 192"/>
              <a:gd name="T2" fmla="*/ 0 w 144"/>
              <a:gd name="T3" fmla="*/ 72 h 192"/>
              <a:gd name="T4" fmla="*/ 72 w 144"/>
              <a:gd name="T5" fmla="*/ 192 h 192"/>
              <a:gd name="T6" fmla="*/ 144 w 144"/>
              <a:gd name="T7" fmla="*/ 72 h 192"/>
              <a:gd name="T8" fmla="*/ 72 w 144"/>
              <a:gd name="T9" fmla="*/ 0 h 192"/>
              <a:gd name="T10" fmla="*/ 72 w 144"/>
              <a:gd name="T11" fmla="*/ 120 h 192"/>
              <a:gd name="T12" fmla="*/ 24 w 144"/>
              <a:gd name="T13" fmla="*/ 72 h 192"/>
              <a:gd name="T14" fmla="*/ 72 w 144"/>
              <a:gd name="T15" fmla="*/ 24 h 192"/>
              <a:gd name="T16" fmla="*/ 120 w 144"/>
              <a:gd name="T17" fmla="*/ 72 h 192"/>
              <a:gd name="T18" fmla="*/ 72 w 144"/>
              <a:gd name="T19" fmla="*/ 120 h 192"/>
              <a:gd name="T20" fmla="*/ 72 w 144"/>
              <a:gd name="T21" fmla="*/ 48 h 192"/>
              <a:gd name="T22" fmla="*/ 48 w 144"/>
              <a:gd name="T23" fmla="*/ 72 h 192"/>
              <a:gd name="T24" fmla="*/ 72 w 144"/>
              <a:gd name="T25" fmla="*/ 96 h 192"/>
              <a:gd name="T26" fmla="*/ 96 w 144"/>
              <a:gd name="T27" fmla="*/ 72 h 192"/>
              <a:gd name="T28" fmla="*/ 72 w 144"/>
              <a:gd name="T2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192">
                <a:moveTo>
                  <a:pt x="72" y="0"/>
                </a:moveTo>
                <a:cubicBezTo>
                  <a:pt x="32" y="0"/>
                  <a:pt x="0" y="32"/>
                  <a:pt x="0" y="72"/>
                </a:cubicBezTo>
                <a:cubicBezTo>
                  <a:pt x="0" y="112"/>
                  <a:pt x="72" y="192"/>
                  <a:pt x="72" y="192"/>
                </a:cubicBezTo>
                <a:cubicBezTo>
                  <a:pt x="72" y="192"/>
                  <a:pt x="144" y="112"/>
                  <a:pt x="144" y="72"/>
                </a:cubicBezTo>
                <a:cubicBezTo>
                  <a:pt x="144" y="32"/>
                  <a:pt x="112" y="0"/>
                  <a:pt x="72" y="0"/>
                </a:cubicBezTo>
                <a:close/>
                <a:moveTo>
                  <a:pt x="72" y="120"/>
                </a:moveTo>
                <a:cubicBezTo>
                  <a:pt x="45" y="120"/>
                  <a:pt x="24" y="99"/>
                  <a:pt x="24" y="72"/>
                </a:cubicBezTo>
                <a:cubicBezTo>
                  <a:pt x="24" y="45"/>
                  <a:pt x="45" y="24"/>
                  <a:pt x="72" y="24"/>
                </a:cubicBezTo>
                <a:cubicBezTo>
                  <a:pt x="99" y="24"/>
                  <a:pt x="120" y="45"/>
                  <a:pt x="120" y="72"/>
                </a:cubicBezTo>
                <a:cubicBezTo>
                  <a:pt x="120" y="99"/>
                  <a:pt x="99" y="120"/>
                  <a:pt x="72" y="120"/>
                </a:cubicBezTo>
                <a:close/>
                <a:moveTo>
                  <a:pt x="72" y="48"/>
                </a:moveTo>
                <a:cubicBezTo>
                  <a:pt x="59" y="48"/>
                  <a:pt x="48" y="59"/>
                  <a:pt x="48" y="72"/>
                </a:cubicBezTo>
                <a:cubicBezTo>
                  <a:pt x="48" y="85"/>
                  <a:pt x="59" y="96"/>
                  <a:pt x="72" y="96"/>
                </a:cubicBezTo>
                <a:cubicBezTo>
                  <a:pt x="85" y="96"/>
                  <a:pt x="96" y="85"/>
                  <a:pt x="96" y="72"/>
                </a:cubicBezTo>
                <a:cubicBezTo>
                  <a:pt x="96" y="59"/>
                  <a:pt x="85" y="48"/>
                  <a:pt x="72" y="48"/>
                </a:cubicBezTo>
                <a:close/>
              </a:path>
            </a:pathLst>
          </a:custGeom>
          <a:solidFill>
            <a:srgbClr val="C00000"/>
          </a:solidFill>
          <a:ln>
            <a:noFill/>
          </a:ln>
        </p:spPr>
        <p:txBody>
          <a:bodyPr vert="horz" wrap="square" lIns="91412" tIns="45706" rIns="91412" bIns="45706" numCol="1" anchor="t" anchorCtr="0" compatLnSpc="1">
            <a:prstTxWarp prst="textNoShape">
              <a:avLst/>
            </a:prstTxWarp>
          </a:bodyPr>
          <a:lstStyle/>
          <a:p>
            <a:endParaRPr lang="zh-CN" altLang="en-US"/>
          </a:p>
        </p:txBody>
      </p:sp>
      <p:sp>
        <p:nvSpPr>
          <p:cNvPr id="102" name="Oval 306"/>
          <p:cNvSpPr>
            <a:spLocks noChangeArrowheads="1"/>
          </p:cNvSpPr>
          <p:nvPr/>
        </p:nvSpPr>
        <p:spPr bwMode="auto">
          <a:xfrm>
            <a:off x="3154435" y="3967588"/>
            <a:ext cx="89285" cy="45719"/>
          </a:xfrm>
          <a:prstGeom prst="ellipse">
            <a:avLst/>
          </a:prstGeom>
          <a:solidFill>
            <a:srgbClr val="C00000"/>
          </a:solidFill>
          <a:ln w="12700" cap="flat" cmpd="sng">
            <a:solidFill>
              <a:schemeClr val="bg1"/>
            </a:solidFill>
            <a:bevel/>
            <a:headEnd/>
            <a:tailEnd/>
          </a:ln>
        </p:spPr>
        <p:txBody>
          <a:bodyPr lIns="68568" tIns="34284" rIns="68568" bIns="34284" anchor="ctr"/>
          <a:lstStyle/>
          <a:p>
            <a:pPr algn="ctr"/>
            <a:endParaRPr lang="zh-CN" altLang="zh-CN" sz="2399">
              <a:solidFill>
                <a:srgbClr val="FFFFFF"/>
              </a:solidFill>
              <a:latin typeface="Calibri" pitchFamily="34" charset="0"/>
              <a:cs typeface="Calibri" pitchFamily="34" charset="0"/>
              <a:sym typeface="Calibri" pitchFamily="34" charset="0"/>
            </a:endParaRPr>
          </a:p>
        </p:txBody>
      </p:sp>
      <p:sp>
        <p:nvSpPr>
          <p:cNvPr id="103" name="Freeform 158"/>
          <p:cNvSpPr>
            <a:spLocks noEditPoints="1"/>
          </p:cNvSpPr>
          <p:nvPr/>
        </p:nvSpPr>
        <p:spPr bwMode="auto">
          <a:xfrm>
            <a:off x="3127275" y="3738021"/>
            <a:ext cx="163465" cy="206763"/>
          </a:xfrm>
          <a:custGeom>
            <a:avLst/>
            <a:gdLst>
              <a:gd name="T0" fmla="*/ 72 w 144"/>
              <a:gd name="T1" fmla="*/ 0 h 192"/>
              <a:gd name="T2" fmla="*/ 0 w 144"/>
              <a:gd name="T3" fmla="*/ 72 h 192"/>
              <a:gd name="T4" fmla="*/ 72 w 144"/>
              <a:gd name="T5" fmla="*/ 192 h 192"/>
              <a:gd name="T6" fmla="*/ 144 w 144"/>
              <a:gd name="T7" fmla="*/ 72 h 192"/>
              <a:gd name="T8" fmla="*/ 72 w 144"/>
              <a:gd name="T9" fmla="*/ 0 h 192"/>
              <a:gd name="T10" fmla="*/ 72 w 144"/>
              <a:gd name="T11" fmla="*/ 120 h 192"/>
              <a:gd name="T12" fmla="*/ 24 w 144"/>
              <a:gd name="T13" fmla="*/ 72 h 192"/>
              <a:gd name="T14" fmla="*/ 72 w 144"/>
              <a:gd name="T15" fmla="*/ 24 h 192"/>
              <a:gd name="T16" fmla="*/ 120 w 144"/>
              <a:gd name="T17" fmla="*/ 72 h 192"/>
              <a:gd name="T18" fmla="*/ 72 w 144"/>
              <a:gd name="T19" fmla="*/ 120 h 192"/>
              <a:gd name="T20" fmla="*/ 72 w 144"/>
              <a:gd name="T21" fmla="*/ 48 h 192"/>
              <a:gd name="T22" fmla="*/ 48 w 144"/>
              <a:gd name="T23" fmla="*/ 72 h 192"/>
              <a:gd name="T24" fmla="*/ 72 w 144"/>
              <a:gd name="T25" fmla="*/ 96 h 192"/>
              <a:gd name="T26" fmla="*/ 96 w 144"/>
              <a:gd name="T27" fmla="*/ 72 h 192"/>
              <a:gd name="T28" fmla="*/ 72 w 144"/>
              <a:gd name="T2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192">
                <a:moveTo>
                  <a:pt x="72" y="0"/>
                </a:moveTo>
                <a:cubicBezTo>
                  <a:pt x="32" y="0"/>
                  <a:pt x="0" y="32"/>
                  <a:pt x="0" y="72"/>
                </a:cubicBezTo>
                <a:cubicBezTo>
                  <a:pt x="0" y="112"/>
                  <a:pt x="72" y="192"/>
                  <a:pt x="72" y="192"/>
                </a:cubicBezTo>
                <a:cubicBezTo>
                  <a:pt x="72" y="192"/>
                  <a:pt x="144" y="112"/>
                  <a:pt x="144" y="72"/>
                </a:cubicBezTo>
                <a:cubicBezTo>
                  <a:pt x="144" y="32"/>
                  <a:pt x="112" y="0"/>
                  <a:pt x="72" y="0"/>
                </a:cubicBezTo>
                <a:close/>
                <a:moveTo>
                  <a:pt x="72" y="120"/>
                </a:moveTo>
                <a:cubicBezTo>
                  <a:pt x="45" y="120"/>
                  <a:pt x="24" y="99"/>
                  <a:pt x="24" y="72"/>
                </a:cubicBezTo>
                <a:cubicBezTo>
                  <a:pt x="24" y="45"/>
                  <a:pt x="45" y="24"/>
                  <a:pt x="72" y="24"/>
                </a:cubicBezTo>
                <a:cubicBezTo>
                  <a:pt x="99" y="24"/>
                  <a:pt x="120" y="45"/>
                  <a:pt x="120" y="72"/>
                </a:cubicBezTo>
                <a:cubicBezTo>
                  <a:pt x="120" y="99"/>
                  <a:pt x="99" y="120"/>
                  <a:pt x="72" y="120"/>
                </a:cubicBezTo>
                <a:close/>
                <a:moveTo>
                  <a:pt x="72" y="48"/>
                </a:moveTo>
                <a:cubicBezTo>
                  <a:pt x="59" y="48"/>
                  <a:pt x="48" y="59"/>
                  <a:pt x="48" y="72"/>
                </a:cubicBezTo>
                <a:cubicBezTo>
                  <a:pt x="48" y="85"/>
                  <a:pt x="59" y="96"/>
                  <a:pt x="72" y="96"/>
                </a:cubicBezTo>
                <a:cubicBezTo>
                  <a:pt x="85" y="96"/>
                  <a:pt x="96" y="85"/>
                  <a:pt x="96" y="72"/>
                </a:cubicBezTo>
                <a:cubicBezTo>
                  <a:pt x="96" y="59"/>
                  <a:pt x="85" y="48"/>
                  <a:pt x="72" y="48"/>
                </a:cubicBezTo>
                <a:close/>
              </a:path>
            </a:pathLst>
          </a:custGeom>
          <a:solidFill>
            <a:srgbClr val="C00000"/>
          </a:solidFill>
          <a:ln>
            <a:noFill/>
          </a:ln>
        </p:spPr>
        <p:txBody>
          <a:bodyPr vert="horz" wrap="square" lIns="91412" tIns="45706" rIns="91412" bIns="45706" numCol="1" anchor="t" anchorCtr="0" compatLnSpc="1">
            <a:prstTxWarp prst="textNoShape">
              <a:avLst/>
            </a:prstTxWarp>
          </a:bodyPr>
          <a:lstStyle/>
          <a:p>
            <a:endParaRPr lang="zh-CN" altLang="en-US"/>
          </a:p>
        </p:txBody>
      </p:sp>
      <p:sp>
        <p:nvSpPr>
          <p:cNvPr id="104" name="Oval 306"/>
          <p:cNvSpPr>
            <a:spLocks noChangeArrowheads="1"/>
          </p:cNvSpPr>
          <p:nvPr/>
        </p:nvSpPr>
        <p:spPr bwMode="auto">
          <a:xfrm>
            <a:off x="3403076" y="3944292"/>
            <a:ext cx="89285" cy="45719"/>
          </a:xfrm>
          <a:prstGeom prst="ellipse">
            <a:avLst/>
          </a:prstGeom>
          <a:solidFill>
            <a:srgbClr val="C00000"/>
          </a:solidFill>
          <a:ln w="12700" cap="flat" cmpd="sng">
            <a:solidFill>
              <a:schemeClr val="bg1"/>
            </a:solidFill>
            <a:bevel/>
            <a:headEnd/>
            <a:tailEnd/>
          </a:ln>
        </p:spPr>
        <p:txBody>
          <a:bodyPr lIns="68568" tIns="34284" rIns="68568" bIns="34284" anchor="ctr"/>
          <a:lstStyle/>
          <a:p>
            <a:pPr algn="ctr"/>
            <a:endParaRPr lang="zh-CN" altLang="zh-CN" sz="2399">
              <a:solidFill>
                <a:srgbClr val="FFFFFF"/>
              </a:solidFill>
              <a:latin typeface="Calibri" pitchFamily="34" charset="0"/>
              <a:cs typeface="Calibri" pitchFamily="34" charset="0"/>
              <a:sym typeface="Calibri" pitchFamily="34" charset="0"/>
            </a:endParaRPr>
          </a:p>
        </p:txBody>
      </p:sp>
      <p:sp>
        <p:nvSpPr>
          <p:cNvPr id="105" name="Freeform 158"/>
          <p:cNvSpPr>
            <a:spLocks noEditPoints="1"/>
          </p:cNvSpPr>
          <p:nvPr/>
        </p:nvSpPr>
        <p:spPr bwMode="auto">
          <a:xfrm>
            <a:off x="3375916" y="3714725"/>
            <a:ext cx="163465" cy="206763"/>
          </a:xfrm>
          <a:custGeom>
            <a:avLst/>
            <a:gdLst>
              <a:gd name="T0" fmla="*/ 72 w 144"/>
              <a:gd name="T1" fmla="*/ 0 h 192"/>
              <a:gd name="T2" fmla="*/ 0 w 144"/>
              <a:gd name="T3" fmla="*/ 72 h 192"/>
              <a:gd name="T4" fmla="*/ 72 w 144"/>
              <a:gd name="T5" fmla="*/ 192 h 192"/>
              <a:gd name="T6" fmla="*/ 144 w 144"/>
              <a:gd name="T7" fmla="*/ 72 h 192"/>
              <a:gd name="T8" fmla="*/ 72 w 144"/>
              <a:gd name="T9" fmla="*/ 0 h 192"/>
              <a:gd name="T10" fmla="*/ 72 w 144"/>
              <a:gd name="T11" fmla="*/ 120 h 192"/>
              <a:gd name="T12" fmla="*/ 24 w 144"/>
              <a:gd name="T13" fmla="*/ 72 h 192"/>
              <a:gd name="T14" fmla="*/ 72 w 144"/>
              <a:gd name="T15" fmla="*/ 24 h 192"/>
              <a:gd name="T16" fmla="*/ 120 w 144"/>
              <a:gd name="T17" fmla="*/ 72 h 192"/>
              <a:gd name="T18" fmla="*/ 72 w 144"/>
              <a:gd name="T19" fmla="*/ 120 h 192"/>
              <a:gd name="T20" fmla="*/ 72 w 144"/>
              <a:gd name="T21" fmla="*/ 48 h 192"/>
              <a:gd name="T22" fmla="*/ 48 w 144"/>
              <a:gd name="T23" fmla="*/ 72 h 192"/>
              <a:gd name="T24" fmla="*/ 72 w 144"/>
              <a:gd name="T25" fmla="*/ 96 h 192"/>
              <a:gd name="T26" fmla="*/ 96 w 144"/>
              <a:gd name="T27" fmla="*/ 72 h 192"/>
              <a:gd name="T28" fmla="*/ 72 w 144"/>
              <a:gd name="T2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192">
                <a:moveTo>
                  <a:pt x="72" y="0"/>
                </a:moveTo>
                <a:cubicBezTo>
                  <a:pt x="32" y="0"/>
                  <a:pt x="0" y="32"/>
                  <a:pt x="0" y="72"/>
                </a:cubicBezTo>
                <a:cubicBezTo>
                  <a:pt x="0" y="112"/>
                  <a:pt x="72" y="192"/>
                  <a:pt x="72" y="192"/>
                </a:cubicBezTo>
                <a:cubicBezTo>
                  <a:pt x="72" y="192"/>
                  <a:pt x="144" y="112"/>
                  <a:pt x="144" y="72"/>
                </a:cubicBezTo>
                <a:cubicBezTo>
                  <a:pt x="144" y="32"/>
                  <a:pt x="112" y="0"/>
                  <a:pt x="72" y="0"/>
                </a:cubicBezTo>
                <a:close/>
                <a:moveTo>
                  <a:pt x="72" y="120"/>
                </a:moveTo>
                <a:cubicBezTo>
                  <a:pt x="45" y="120"/>
                  <a:pt x="24" y="99"/>
                  <a:pt x="24" y="72"/>
                </a:cubicBezTo>
                <a:cubicBezTo>
                  <a:pt x="24" y="45"/>
                  <a:pt x="45" y="24"/>
                  <a:pt x="72" y="24"/>
                </a:cubicBezTo>
                <a:cubicBezTo>
                  <a:pt x="99" y="24"/>
                  <a:pt x="120" y="45"/>
                  <a:pt x="120" y="72"/>
                </a:cubicBezTo>
                <a:cubicBezTo>
                  <a:pt x="120" y="99"/>
                  <a:pt x="99" y="120"/>
                  <a:pt x="72" y="120"/>
                </a:cubicBezTo>
                <a:close/>
                <a:moveTo>
                  <a:pt x="72" y="48"/>
                </a:moveTo>
                <a:cubicBezTo>
                  <a:pt x="59" y="48"/>
                  <a:pt x="48" y="59"/>
                  <a:pt x="48" y="72"/>
                </a:cubicBezTo>
                <a:cubicBezTo>
                  <a:pt x="48" y="85"/>
                  <a:pt x="59" y="96"/>
                  <a:pt x="72" y="96"/>
                </a:cubicBezTo>
                <a:cubicBezTo>
                  <a:pt x="85" y="96"/>
                  <a:pt x="96" y="85"/>
                  <a:pt x="96" y="72"/>
                </a:cubicBezTo>
                <a:cubicBezTo>
                  <a:pt x="96" y="59"/>
                  <a:pt x="85" y="48"/>
                  <a:pt x="72" y="48"/>
                </a:cubicBezTo>
                <a:close/>
              </a:path>
            </a:pathLst>
          </a:custGeom>
          <a:solidFill>
            <a:srgbClr val="C00000"/>
          </a:solidFill>
          <a:ln>
            <a:noFill/>
          </a:ln>
        </p:spPr>
        <p:txBody>
          <a:bodyPr vert="horz" wrap="square" lIns="91412" tIns="45706" rIns="91412" bIns="45706" numCol="1" anchor="t" anchorCtr="0" compatLnSpc="1">
            <a:prstTxWarp prst="textNoShape">
              <a:avLst/>
            </a:prstTxWarp>
          </a:bodyPr>
          <a:lstStyle/>
          <a:p>
            <a:endParaRPr lang="zh-CN" altLang="en-US"/>
          </a:p>
        </p:txBody>
      </p:sp>
      <p:sp>
        <p:nvSpPr>
          <p:cNvPr id="106" name="Oval 306"/>
          <p:cNvSpPr>
            <a:spLocks noChangeArrowheads="1"/>
          </p:cNvSpPr>
          <p:nvPr/>
        </p:nvSpPr>
        <p:spPr bwMode="auto">
          <a:xfrm>
            <a:off x="2820761" y="3939111"/>
            <a:ext cx="89285" cy="45719"/>
          </a:xfrm>
          <a:prstGeom prst="ellipse">
            <a:avLst/>
          </a:prstGeom>
          <a:solidFill>
            <a:srgbClr val="C00000"/>
          </a:solidFill>
          <a:ln w="12700" cap="flat" cmpd="sng">
            <a:solidFill>
              <a:schemeClr val="bg1"/>
            </a:solidFill>
            <a:bevel/>
            <a:headEnd/>
            <a:tailEnd/>
          </a:ln>
        </p:spPr>
        <p:txBody>
          <a:bodyPr lIns="68568" tIns="34284" rIns="68568" bIns="34284" anchor="ctr"/>
          <a:lstStyle/>
          <a:p>
            <a:pPr algn="ctr"/>
            <a:endParaRPr lang="zh-CN" altLang="zh-CN" sz="2399">
              <a:solidFill>
                <a:srgbClr val="FFFFFF"/>
              </a:solidFill>
              <a:latin typeface="Calibri" pitchFamily="34" charset="0"/>
              <a:cs typeface="Calibri" pitchFamily="34" charset="0"/>
              <a:sym typeface="Calibri" pitchFamily="34" charset="0"/>
            </a:endParaRPr>
          </a:p>
        </p:txBody>
      </p:sp>
      <p:sp>
        <p:nvSpPr>
          <p:cNvPr id="107" name="Freeform 158"/>
          <p:cNvSpPr>
            <a:spLocks noEditPoints="1"/>
          </p:cNvSpPr>
          <p:nvPr/>
        </p:nvSpPr>
        <p:spPr bwMode="auto">
          <a:xfrm>
            <a:off x="2793601" y="3709544"/>
            <a:ext cx="163465" cy="206763"/>
          </a:xfrm>
          <a:custGeom>
            <a:avLst/>
            <a:gdLst>
              <a:gd name="T0" fmla="*/ 72 w 144"/>
              <a:gd name="T1" fmla="*/ 0 h 192"/>
              <a:gd name="T2" fmla="*/ 0 w 144"/>
              <a:gd name="T3" fmla="*/ 72 h 192"/>
              <a:gd name="T4" fmla="*/ 72 w 144"/>
              <a:gd name="T5" fmla="*/ 192 h 192"/>
              <a:gd name="T6" fmla="*/ 144 w 144"/>
              <a:gd name="T7" fmla="*/ 72 h 192"/>
              <a:gd name="T8" fmla="*/ 72 w 144"/>
              <a:gd name="T9" fmla="*/ 0 h 192"/>
              <a:gd name="T10" fmla="*/ 72 w 144"/>
              <a:gd name="T11" fmla="*/ 120 h 192"/>
              <a:gd name="T12" fmla="*/ 24 w 144"/>
              <a:gd name="T13" fmla="*/ 72 h 192"/>
              <a:gd name="T14" fmla="*/ 72 w 144"/>
              <a:gd name="T15" fmla="*/ 24 h 192"/>
              <a:gd name="T16" fmla="*/ 120 w 144"/>
              <a:gd name="T17" fmla="*/ 72 h 192"/>
              <a:gd name="T18" fmla="*/ 72 w 144"/>
              <a:gd name="T19" fmla="*/ 120 h 192"/>
              <a:gd name="T20" fmla="*/ 72 w 144"/>
              <a:gd name="T21" fmla="*/ 48 h 192"/>
              <a:gd name="T22" fmla="*/ 48 w 144"/>
              <a:gd name="T23" fmla="*/ 72 h 192"/>
              <a:gd name="T24" fmla="*/ 72 w 144"/>
              <a:gd name="T25" fmla="*/ 96 h 192"/>
              <a:gd name="T26" fmla="*/ 96 w 144"/>
              <a:gd name="T27" fmla="*/ 72 h 192"/>
              <a:gd name="T28" fmla="*/ 72 w 144"/>
              <a:gd name="T2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192">
                <a:moveTo>
                  <a:pt x="72" y="0"/>
                </a:moveTo>
                <a:cubicBezTo>
                  <a:pt x="32" y="0"/>
                  <a:pt x="0" y="32"/>
                  <a:pt x="0" y="72"/>
                </a:cubicBezTo>
                <a:cubicBezTo>
                  <a:pt x="0" y="112"/>
                  <a:pt x="72" y="192"/>
                  <a:pt x="72" y="192"/>
                </a:cubicBezTo>
                <a:cubicBezTo>
                  <a:pt x="72" y="192"/>
                  <a:pt x="144" y="112"/>
                  <a:pt x="144" y="72"/>
                </a:cubicBezTo>
                <a:cubicBezTo>
                  <a:pt x="144" y="32"/>
                  <a:pt x="112" y="0"/>
                  <a:pt x="72" y="0"/>
                </a:cubicBezTo>
                <a:close/>
                <a:moveTo>
                  <a:pt x="72" y="120"/>
                </a:moveTo>
                <a:cubicBezTo>
                  <a:pt x="45" y="120"/>
                  <a:pt x="24" y="99"/>
                  <a:pt x="24" y="72"/>
                </a:cubicBezTo>
                <a:cubicBezTo>
                  <a:pt x="24" y="45"/>
                  <a:pt x="45" y="24"/>
                  <a:pt x="72" y="24"/>
                </a:cubicBezTo>
                <a:cubicBezTo>
                  <a:pt x="99" y="24"/>
                  <a:pt x="120" y="45"/>
                  <a:pt x="120" y="72"/>
                </a:cubicBezTo>
                <a:cubicBezTo>
                  <a:pt x="120" y="99"/>
                  <a:pt x="99" y="120"/>
                  <a:pt x="72" y="120"/>
                </a:cubicBezTo>
                <a:close/>
                <a:moveTo>
                  <a:pt x="72" y="48"/>
                </a:moveTo>
                <a:cubicBezTo>
                  <a:pt x="59" y="48"/>
                  <a:pt x="48" y="59"/>
                  <a:pt x="48" y="72"/>
                </a:cubicBezTo>
                <a:cubicBezTo>
                  <a:pt x="48" y="85"/>
                  <a:pt x="59" y="96"/>
                  <a:pt x="72" y="96"/>
                </a:cubicBezTo>
                <a:cubicBezTo>
                  <a:pt x="85" y="96"/>
                  <a:pt x="96" y="85"/>
                  <a:pt x="96" y="72"/>
                </a:cubicBezTo>
                <a:cubicBezTo>
                  <a:pt x="96" y="59"/>
                  <a:pt x="85" y="48"/>
                  <a:pt x="72" y="48"/>
                </a:cubicBezTo>
                <a:close/>
              </a:path>
            </a:pathLst>
          </a:custGeom>
          <a:solidFill>
            <a:srgbClr val="C00000"/>
          </a:solidFill>
          <a:ln>
            <a:noFill/>
          </a:ln>
        </p:spPr>
        <p:txBody>
          <a:bodyPr vert="horz" wrap="square" lIns="91412" tIns="45706" rIns="91412" bIns="45706" numCol="1" anchor="t" anchorCtr="0" compatLnSpc="1">
            <a:prstTxWarp prst="textNoShape">
              <a:avLst/>
            </a:prstTxWarp>
          </a:bodyPr>
          <a:lstStyle/>
          <a:p>
            <a:endParaRPr lang="zh-CN" altLang="en-US"/>
          </a:p>
        </p:txBody>
      </p:sp>
      <p:sp>
        <p:nvSpPr>
          <p:cNvPr id="108" name="Oval 306"/>
          <p:cNvSpPr>
            <a:spLocks noChangeArrowheads="1"/>
          </p:cNvSpPr>
          <p:nvPr/>
        </p:nvSpPr>
        <p:spPr bwMode="auto">
          <a:xfrm>
            <a:off x="2924102" y="4236081"/>
            <a:ext cx="89285" cy="45719"/>
          </a:xfrm>
          <a:prstGeom prst="ellipse">
            <a:avLst/>
          </a:prstGeom>
          <a:solidFill>
            <a:srgbClr val="C00000"/>
          </a:solidFill>
          <a:ln w="12700" cap="flat" cmpd="sng">
            <a:solidFill>
              <a:schemeClr val="bg1"/>
            </a:solidFill>
            <a:bevel/>
            <a:headEnd/>
            <a:tailEnd/>
          </a:ln>
        </p:spPr>
        <p:txBody>
          <a:bodyPr lIns="68568" tIns="34284" rIns="68568" bIns="34284" anchor="ctr"/>
          <a:lstStyle/>
          <a:p>
            <a:pPr algn="ctr"/>
            <a:endParaRPr lang="zh-CN" altLang="zh-CN" sz="2399">
              <a:solidFill>
                <a:srgbClr val="FFFFFF"/>
              </a:solidFill>
              <a:latin typeface="Calibri" pitchFamily="34" charset="0"/>
              <a:cs typeface="Calibri" pitchFamily="34" charset="0"/>
              <a:sym typeface="Calibri" pitchFamily="34" charset="0"/>
            </a:endParaRPr>
          </a:p>
        </p:txBody>
      </p:sp>
      <p:sp>
        <p:nvSpPr>
          <p:cNvPr id="109" name="Freeform 158"/>
          <p:cNvSpPr>
            <a:spLocks noEditPoints="1"/>
          </p:cNvSpPr>
          <p:nvPr/>
        </p:nvSpPr>
        <p:spPr bwMode="auto">
          <a:xfrm>
            <a:off x="2896942" y="4006514"/>
            <a:ext cx="163465" cy="206763"/>
          </a:xfrm>
          <a:custGeom>
            <a:avLst/>
            <a:gdLst>
              <a:gd name="T0" fmla="*/ 72 w 144"/>
              <a:gd name="T1" fmla="*/ 0 h 192"/>
              <a:gd name="T2" fmla="*/ 0 w 144"/>
              <a:gd name="T3" fmla="*/ 72 h 192"/>
              <a:gd name="T4" fmla="*/ 72 w 144"/>
              <a:gd name="T5" fmla="*/ 192 h 192"/>
              <a:gd name="T6" fmla="*/ 144 w 144"/>
              <a:gd name="T7" fmla="*/ 72 h 192"/>
              <a:gd name="T8" fmla="*/ 72 w 144"/>
              <a:gd name="T9" fmla="*/ 0 h 192"/>
              <a:gd name="T10" fmla="*/ 72 w 144"/>
              <a:gd name="T11" fmla="*/ 120 h 192"/>
              <a:gd name="T12" fmla="*/ 24 w 144"/>
              <a:gd name="T13" fmla="*/ 72 h 192"/>
              <a:gd name="T14" fmla="*/ 72 w 144"/>
              <a:gd name="T15" fmla="*/ 24 h 192"/>
              <a:gd name="T16" fmla="*/ 120 w 144"/>
              <a:gd name="T17" fmla="*/ 72 h 192"/>
              <a:gd name="T18" fmla="*/ 72 w 144"/>
              <a:gd name="T19" fmla="*/ 120 h 192"/>
              <a:gd name="T20" fmla="*/ 72 w 144"/>
              <a:gd name="T21" fmla="*/ 48 h 192"/>
              <a:gd name="T22" fmla="*/ 48 w 144"/>
              <a:gd name="T23" fmla="*/ 72 h 192"/>
              <a:gd name="T24" fmla="*/ 72 w 144"/>
              <a:gd name="T25" fmla="*/ 96 h 192"/>
              <a:gd name="T26" fmla="*/ 96 w 144"/>
              <a:gd name="T27" fmla="*/ 72 h 192"/>
              <a:gd name="T28" fmla="*/ 72 w 144"/>
              <a:gd name="T2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192">
                <a:moveTo>
                  <a:pt x="72" y="0"/>
                </a:moveTo>
                <a:cubicBezTo>
                  <a:pt x="32" y="0"/>
                  <a:pt x="0" y="32"/>
                  <a:pt x="0" y="72"/>
                </a:cubicBezTo>
                <a:cubicBezTo>
                  <a:pt x="0" y="112"/>
                  <a:pt x="72" y="192"/>
                  <a:pt x="72" y="192"/>
                </a:cubicBezTo>
                <a:cubicBezTo>
                  <a:pt x="72" y="192"/>
                  <a:pt x="144" y="112"/>
                  <a:pt x="144" y="72"/>
                </a:cubicBezTo>
                <a:cubicBezTo>
                  <a:pt x="144" y="32"/>
                  <a:pt x="112" y="0"/>
                  <a:pt x="72" y="0"/>
                </a:cubicBezTo>
                <a:close/>
                <a:moveTo>
                  <a:pt x="72" y="120"/>
                </a:moveTo>
                <a:cubicBezTo>
                  <a:pt x="45" y="120"/>
                  <a:pt x="24" y="99"/>
                  <a:pt x="24" y="72"/>
                </a:cubicBezTo>
                <a:cubicBezTo>
                  <a:pt x="24" y="45"/>
                  <a:pt x="45" y="24"/>
                  <a:pt x="72" y="24"/>
                </a:cubicBezTo>
                <a:cubicBezTo>
                  <a:pt x="99" y="24"/>
                  <a:pt x="120" y="45"/>
                  <a:pt x="120" y="72"/>
                </a:cubicBezTo>
                <a:cubicBezTo>
                  <a:pt x="120" y="99"/>
                  <a:pt x="99" y="120"/>
                  <a:pt x="72" y="120"/>
                </a:cubicBezTo>
                <a:close/>
                <a:moveTo>
                  <a:pt x="72" y="48"/>
                </a:moveTo>
                <a:cubicBezTo>
                  <a:pt x="59" y="48"/>
                  <a:pt x="48" y="59"/>
                  <a:pt x="48" y="72"/>
                </a:cubicBezTo>
                <a:cubicBezTo>
                  <a:pt x="48" y="85"/>
                  <a:pt x="59" y="96"/>
                  <a:pt x="72" y="96"/>
                </a:cubicBezTo>
                <a:cubicBezTo>
                  <a:pt x="85" y="96"/>
                  <a:pt x="96" y="85"/>
                  <a:pt x="96" y="72"/>
                </a:cubicBezTo>
                <a:cubicBezTo>
                  <a:pt x="96" y="59"/>
                  <a:pt x="85" y="48"/>
                  <a:pt x="72" y="48"/>
                </a:cubicBezTo>
                <a:close/>
              </a:path>
            </a:pathLst>
          </a:custGeom>
          <a:solidFill>
            <a:srgbClr val="C00000"/>
          </a:solidFill>
          <a:ln>
            <a:noFill/>
          </a:ln>
        </p:spPr>
        <p:txBody>
          <a:bodyPr vert="horz" wrap="square" lIns="91412" tIns="45706" rIns="91412" bIns="45706" numCol="1" anchor="t" anchorCtr="0" compatLnSpc="1">
            <a:prstTxWarp prst="textNoShape">
              <a:avLst/>
            </a:prstTxWarp>
          </a:bodyPr>
          <a:lstStyle/>
          <a:p>
            <a:endParaRPr lang="zh-CN" altLang="en-US"/>
          </a:p>
        </p:txBody>
      </p:sp>
      <p:sp>
        <p:nvSpPr>
          <p:cNvPr id="110" name="Oval 306"/>
          <p:cNvSpPr>
            <a:spLocks noChangeArrowheads="1"/>
          </p:cNvSpPr>
          <p:nvPr/>
        </p:nvSpPr>
        <p:spPr bwMode="auto">
          <a:xfrm>
            <a:off x="2469875" y="4071983"/>
            <a:ext cx="89285" cy="45719"/>
          </a:xfrm>
          <a:prstGeom prst="ellipse">
            <a:avLst/>
          </a:prstGeom>
          <a:solidFill>
            <a:srgbClr val="C00000"/>
          </a:solidFill>
          <a:ln w="12700" cap="flat" cmpd="sng">
            <a:solidFill>
              <a:schemeClr val="bg1"/>
            </a:solidFill>
            <a:bevel/>
            <a:headEnd/>
            <a:tailEnd/>
          </a:ln>
        </p:spPr>
        <p:txBody>
          <a:bodyPr lIns="68568" tIns="34284" rIns="68568" bIns="34284" anchor="ctr"/>
          <a:lstStyle/>
          <a:p>
            <a:pPr algn="ctr"/>
            <a:endParaRPr lang="zh-CN" altLang="zh-CN" sz="2399">
              <a:solidFill>
                <a:srgbClr val="FFFFFF"/>
              </a:solidFill>
              <a:latin typeface="Calibri" pitchFamily="34" charset="0"/>
              <a:cs typeface="Calibri" pitchFamily="34" charset="0"/>
              <a:sym typeface="Calibri" pitchFamily="34" charset="0"/>
            </a:endParaRPr>
          </a:p>
        </p:txBody>
      </p:sp>
      <p:sp>
        <p:nvSpPr>
          <p:cNvPr id="111" name="Freeform 158"/>
          <p:cNvSpPr>
            <a:spLocks noEditPoints="1"/>
          </p:cNvSpPr>
          <p:nvPr/>
        </p:nvSpPr>
        <p:spPr bwMode="auto">
          <a:xfrm>
            <a:off x="2442715" y="3842416"/>
            <a:ext cx="163465" cy="206763"/>
          </a:xfrm>
          <a:custGeom>
            <a:avLst/>
            <a:gdLst>
              <a:gd name="T0" fmla="*/ 72 w 144"/>
              <a:gd name="T1" fmla="*/ 0 h 192"/>
              <a:gd name="T2" fmla="*/ 0 w 144"/>
              <a:gd name="T3" fmla="*/ 72 h 192"/>
              <a:gd name="T4" fmla="*/ 72 w 144"/>
              <a:gd name="T5" fmla="*/ 192 h 192"/>
              <a:gd name="T6" fmla="*/ 144 w 144"/>
              <a:gd name="T7" fmla="*/ 72 h 192"/>
              <a:gd name="T8" fmla="*/ 72 w 144"/>
              <a:gd name="T9" fmla="*/ 0 h 192"/>
              <a:gd name="T10" fmla="*/ 72 w 144"/>
              <a:gd name="T11" fmla="*/ 120 h 192"/>
              <a:gd name="T12" fmla="*/ 24 w 144"/>
              <a:gd name="T13" fmla="*/ 72 h 192"/>
              <a:gd name="T14" fmla="*/ 72 w 144"/>
              <a:gd name="T15" fmla="*/ 24 h 192"/>
              <a:gd name="T16" fmla="*/ 120 w 144"/>
              <a:gd name="T17" fmla="*/ 72 h 192"/>
              <a:gd name="T18" fmla="*/ 72 w 144"/>
              <a:gd name="T19" fmla="*/ 120 h 192"/>
              <a:gd name="T20" fmla="*/ 72 w 144"/>
              <a:gd name="T21" fmla="*/ 48 h 192"/>
              <a:gd name="T22" fmla="*/ 48 w 144"/>
              <a:gd name="T23" fmla="*/ 72 h 192"/>
              <a:gd name="T24" fmla="*/ 72 w 144"/>
              <a:gd name="T25" fmla="*/ 96 h 192"/>
              <a:gd name="T26" fmla="*/ 96 w 144"/>
              <a:gd name="T27" fmla="*/ 72 h 192"/>
              <a:gd name="T28" fmla="*/ 72 w 144"/>
              <a:gd name="T2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192">
                <a:moveTo>
                  <a:pt x="72" y="0"/>
                </a:moveTo>
                <a:cubicBezTo>
                  <a:pt x="32" y="0"/>
                  <a:pt x="0" y="32"/>
                  <a:pt x="0" y="72"/>
                </a:cubicBezTo>
                <a:cubicBezTo>
                  <a:pt x="0" y="112"/>
                  <a:pt x="72" y="192"/>
                  <a:pt x="72" y="192"/>
                </a:cubicBezTo>
                <a:cubicBezTo>
                  <a:pt x="72" y="192"/>
                  <a:pt x="144" y="112"/>
                  <a:pt x="144" y="72"/>
                </a:cubicBezTo>
                <a:cubicBezTo>
                  <a:pt x="144" y="32"/>
                  <a:pt x="112" y="0"/>
                  <a:pt x="72" y="0"/>
                </a:cubicBezTo>
                <a:close/>
                <a:moveTo>
                  <a:pt x="72" y="120"/>
                </a:moveTo>
                <a:cubicBezTo>
                  <a:pt x="45" y="120"/>
                  <a:pt x="24" y="99"/>
                  <a:pt x="24" y="72"/>
                </a:cubicBezTo>
                <a:cubicBezTo>
                  <a:pt x="24" y="45"/>
                  <a:pt x="45" y="24"/>
                  <a:pt x="72" y="24"/>
                </a:cubicBezTo>
                <a:cubicBezTo>
                  <a:pt x="99" y="24"/>
                  <a:pt x="120" y="45"/>
                  <a:pt x="120" y="72"/>
                </a:cubicBezTo>
                <a:cubicBezTo>
                  <a:pt x="120" y="99"/>
                  <a:pt x="99" y="120"/>
                  <a:pt x="72" y="120"/>
                </a:cubicBezTo>
                <a:close/>
                <a:moveTo>
                  <a:pt x="72" y="48"/>
                </a:moveTo>
                <a:cubicBezTo>
                  <a:pt x="59" y="48"/>
                  <a:pt x="48" y="59"/>
                  <a:pt x="48" y="72"/>
                </a:cubicBezTo>
                <a:cubicBezTo>
                  <a:pt x="48" y="85"/>
                  <a:pt x="59" y="96"/>
                  <a:pt x="72" y="96"/>
                </a:cubicBezTo>
                <a:cubicBezTo>
                  <a:pt x="85" y="96"/>
                  <a:pt x="96" y="85"/>
                  <a:pt x="96" y="72"/>
                </a:cubicBezTo>
                <a:cubicBezTo>
                  <a:pt x="96" y="59"/>
                  <a:pt x="85" y="48"/>
                  <a:pt x="72" y="48"/>
                </a:cubicBezTo>
                <a:close/>
              </a:path>
            </a:pathLst>
          </a:custGeom>
          <a:solidFill>
            <a:srgbClr val="C00000"/>
          </a:solidFill>
          <a:ln>
            <a:noFill/>
          </a:ln>
        </p:spPr>
        <p:txBody>
          <a:bodyPr vert="horz" wrap="square" lIns="91412" tIns="45706" rIns="91412" bIns="45706" numCol="1" anchor="t" anchorCtr="0" compatLnSpc="1">
            <a:prstTxWarp prst="textNoShape">
              <a:avLst/>
            </a:prstTxWarp>
          </a:bodyPr>
          <a:lstStyle/>
          <a:p>
            <a:endParaRPr lang="zh-CN" altLang="en-US"/>
          </a:p>
        </p:txBody>
      </p:sp>
      <p:sp>
        <p:nvSpPr>
          <p:cNvPr id="112" name="Oval 306"/>
          <p:cNvSpPr>
            <a:spLocks noChangeArrowheads="1"/>
          </p:cNvSpPr>
          <p:nvPr/>
        </p:nvSpPr>
        <p:spPr bwMode="auto">
          <a:xfrm>
            <a:off x="2660500" y="4290723"/>
            <a:ext cx="89285" cy="45719"/>
          </a:xfrm>
          <a:prstGeom prst="ellipse">
            <a:avLst/>
          </a:prstGeom>
          <a:solidFill>
            <a:srgbClr val="C00000"/>
          </a:solidFill>
          <a:ln w="12700" cap="flat" cmpd="sng">
            <a:solidFill>
              <a:schemeClr val="bg1"/>
            </a:solidFill>
            <a:bevel/>
            <a:headEnd/>
            <a:tailEnd/>
          </a:ln>
        </p:spPr>
        <p:txBody>
          <a:bodyPr lIns="68568" tIns="34284" rIns="68568" bIns="34284" anchor="ctr"/>
          <a:lstStyle/>
          <a:p>
            <a:pPr algn="ctr"/>
            <a:endParaRPr lang="zh-CN" altLang="zh-CN" sz="2399">
              <a:solidFill>
                <a:srgbClr val="FFFFFF"/>
              </a:solidFill>
              <a:latin typeface="Calibri" pitchFamily="34" charset="0"/>
              <a:cs typeface="Calibri" pitchFamily="34" charset="0"/>
              <a:sym typeface="Calibri" pitchFamily="34" charset="0"/>
            </a:endParaRPr>
          </a:p>
        </p:txBody>
      </p:sp>
      <p:sp>
        <p:nvSpPr>
          <p:cNvPr id="113" name="Freeform 158"/>
          <p:cNvSpPr>
            <a:spLocks noEditPoints="1"/>
          </p:cNvSpPr>
          <p:nvPr/>
        </p:nvSpPr>
        <p:spPr bwMode="auto">
          <a:xfrm>
            <a:off x="2633340" y="4061156"/>
            <a:ext cx="163465" cy="206763"/>
          </a:xfrm>
          <a:custGeom>
            <a:avLst/>
            <a:gdLst>
              <a:gd name="T0" fmla="*/ 72 w 144"/>
              <a:gd name="T1" fmla="*/ 0 h 192"/>
              <a:gd name="T2" fmla="*/ 0 w 144"/>
              <a:gd name="T3" fmla="*/ 72 h 192"/>
              <a:gd name="T4" fmla="*/ 72 w 144"/>
              <a:gd name="T5" fmla="*/ 192 h 192"/>
              <a:gd name="T6" fmla="*/ 144 w 144"/>
              <a:gd name="T7" fmla="*/ 72 h 192"/>
              <a:gd name="T8" fmla="*/ 72 w 144"/>
              <a:gd name="T9" fmla="*/ 0 h 192"/>
              <a:gd name="T10" fmla="*/ 72 w 144"/>
              <a:gd name="T11" fmla="*/ 120 h 192"/>
              <a:gd name="T12" fmla="*/ 24 w 144"/>
              <a:gd name="T13" fmla="*/ 72 h 192"/>
              <a:gd name="T14" fmla="*/ 72 w 144"/>
              <a:gd name="T15" fmla="*/ 24 h 192"/>
              <a:gd name="T16" fmla="*/ 120 w 144"/>
              <a:gd name="T17" fmla="*/ 72 h 192"/>
              <a:gd name="T18" fmla="*/ 72 w 144"/>
              <a:gd name="T19" fmla="*/ 120 h 192"/>
              <a:gd name="T20" fmla="*/ 72 w 144"/>
              <a:gd name="T21" fmla="*/ 48 h 192"/>
              <a:gd name="T22" fmla="*/ 48 w 144"/>
              <a:gd name="T23" fmla="*/ 72 h 192"/>
              <a:gd name="T24" fmla="*/ 72 w 144"/>
              <a:gd name="T25" fmla="*/ 96 h 192"/>
              <a:gd name="T26" fmla="*/ 96 w 144"/>
              <a:gd name="T27" fmla="*/ 72 h 192"/>
              <a:gd name="T28" fmla="*/ 72 w 144"/>
              <a:gd name="T2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192">
                <a:moveTo>
                  <a:pt x="72" y="0"/>
                </a:moveTo>
                <a:cubicBezTo>
                  <a:pt x="32" y="0"/>
                  <a:pt x="0" y="32"/>
                  <a:pt x="0" y="72"/>
                </a:cubicBezTo>
                <a:cubicBezTo>
                  <a:pt x="0" y="112"/>
                  <a:pt x="72" y="192"/>
                  <a:pt x="72" y="192"/>
                </a:cubicBezTo>
                <a:cubicBezTo>
                  <a:pt x="72" y="192"/>
                  <a:pt x="144" y="112"/>
                  <a:pt x="144" y="72"/>
                </a:cubicBezTo>
                <a:cubicBezTo>
                  <a:pt x="144" y="32"/>
                  <a:pt x="112" y="0"/>
                  <a:pt x="72" y="0"/>
                </a:cubicBezTo>
                <a:close/>
                <a:moveTo>
                  <a:pt x="72" y="120"/>
                </a:moveTo>
                <a:cubicBezTo>
                  <a:pt x="45" y="120"/>
                  <a:pt x="24" y="99"/>
                  <a:pt x="24" y="72"/>
                </a:cubicBezTo>
                <a:cubicBezTo>
                  <a:pt x="24" y="45"/>
                  <a:pt x="45" y="24"/>
                  <a:pt x="72" y="24"/>
                </a:cubicBezTo>
                <a:cubicBezTo>
                  <a:pt x="99" y="24"/>
                  <a:pt x="120" y="45"/>
                  <a:pt x="120" y="72"/>
                </a:cubicBezTo>
                <a:cubicBezTo>
                  <a:pt x="120" y="99"/>
                  <a:pt x="99" y="120"/>
                  <a:pt x="72" y="120"/>
                </a:cubicBezTo>
                <a:close/>
                <a:moveTo>
                  <a:pt x="72" y="48"/>
                </a:moveTo>
                <a:cubicBezTo>
                  <a:pt x="59" y="48"/>
                  <a:pt x="48" y="59"/>
                  <a:pt x="48" y="72"/>
                </a:cubicBezTo>
                <a:cubicBezTo>
                  <a:pt x="48" y="85"/>
                  <a:pt x="59" y="96"/>
                  <a:pt x="72" y="96"/>
                </a:cubicBezTo>
                <a:cubicBezTo>
                  <a:pt x="85" y="96"/>
                  <a:pt x="96" y="85"/>
                  <a:pt x="96" y="72"/>
                </a:cubicBezTo>
                <a:cubicBezTo>
                  <a:pt x="96" y="59"/>
                  <a:pt x="85" y="48"/>
                  <a:pt x="72" y="48"/>
                </a:cubicBezTo>
                <a:close/>
              </a:path>
            </a:pathLst>
          </a:custGeom>
          <a:solidFill>
            <a:srgbClr val="C00000"/>
          </a:solidFill>
          <a:ln>
            <a:noFill/>
          </a:ln>
        </p:spPr>
        <p:txBody>
          <a:bodyPr vert="horz" wrap="square" lIns="91412" tIns="45706" rIns="91412" bIns="45706" numCol="1" anchor="t" anchorCtr="0" compatLnSpc="1">
            <a:prstTxWarp prst="textNoShape">
              <a:avLst/>
            </a:prstTxWarp>
          </a:bodyPr>
          <a:lstStyle/>
          <a:p>
            <a:endParaRPr lang="zh-CN" altLang="en-US"/>
          </a:p>
        </p:txBody>
      </p:sp>
      <p:cxnSp>
        <p:nvCxnSpPr>
          <p:cNvPr id="114" name="直接连接符 113"/>
          <p:cNvCxnSpPr/>
          <p:nvPr/>
        </p:nvCxnSpPr>
        <p:spPr>
          <a:xfrm>
            <a:off x="359350" y="584186"/>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15" name="组合 114"/>
          <p:cNvGrpSpPr/>
          <p:nvPr/>
        </p:nvGrpSpPr>
        <p:grpSpPr>
          <a:xfrm>
            <a:off x="334233" y="14305"/>
            <a:ext cx="479614" cy="479614"/>
            <a:chOff x="1278794" y="3334906"/>
            <a:chExt cx="914014" cy="914014"/>
          </a:xfrm>
        </p:grpSpPr>
        <p:grpSp>
          <p:nvGrpSpPr>
            <p:cNvPr id="116" name="组合 115"/>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118" name="同心圆 1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9" name="椭圆 118"/>
              <p:cNvSpPr/>
              <p:nvPr/>
            </p:nvSpPr>
            <p:spPr>
              <a:xfrm>
                <a:off x="392112" y="760411"/>
                <a:ext cx="3825872" cy="382587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7" name="TextBox 61"/>
            <p:cNvSpPr txBox="1"/>
            <p:nvPr/>
          </p:nvSpPr>
          <p:spPr>
            <a:xfrm>
              <a:off x="1443719" y="3591858"/>
              <a:ext cx="59026" cy="127845"/>
            </a:xfrm>
            <a:prstGeom prst="rect">
              <a:avLst/>
            </a:prstGeom>
            <a:noFill/>
          </p:spPr>
          <p:txBody>
            <a:bodyPr wrap="none" rtlCol="0">
              <a:spAutoFit/>
            </a:bodyPr>
            <a:lstStyle/>
            <a:p>
              <a:endParaRPr lang="zh-CN" altLang="en-US" sz="2000" dirty="0">
                <a:latin typeface="Watford DB" pitchFamily="2" charset="0"/>
                <a:ea typeface="造字工房劲黑（非商用）常规体" pitchFamily="50" charset="-122"/>
              </a:endParaRPr>
            </a:p>
          </p:txBody>
        </p:sp>
      </p:grpSp>
      <p:sp>
        <p:nvSpPr>
          <p:cNvPr id="120" name="文本框 40"/>
          <p:cNvSpPr txBox="1"/>
          <p:nvPr/>
        </p:nvSpPr>
        <p:spPr>
          <a:xfrm>
            <a:off x="813847" y="91322"/>
            <a:ext cx="5147563" cy="461665"/>
          </a:xfrm>
          <a:prstGeom prst="rect">
            <a:avLst/>
          </a:prstGeom>
          <a:noFill/>
        </p:spPr>
        <p:txBody>
          <a:bodyPr wrap="none" rtlCol="0">
            <a:spAutoFit/>
          </a:bodyPr>
          <a:lstStyle/>
          <a:p>
            <a:pPr marL="342900" indent="-342900">
              <a:buFont typeface="Wingdings" panose="05000000000000000000" pitchFamily="2" charset="2"/>
              <a:buChar char="Ø"/>
            </a:pPr>
            <a:r>
              <a:rPr lang="zh-CN" altLang="en-US" sz="2400" b="1" dirty="0">
                <a:latin typeface="微软雅黑" panose="020B0503020204020204" pitchFamily="34" charset="-122"/>
                <a:ea typeface="微软雅黑" panose="020B0503020204020204" pitchFamily="34" charset="-122"/>
              </a:rPr>
              <a:t>引言：提升图书馆服务能力和水平</a:t>
            </a:r>
          </a:p>
        </p:txBody>
      </p:sp>
      <p:sp>
        <p:nvSpPr>
          <p:cNvPr id="121" name="Oval 306"/>
          <p:cNvSpPr>
            <a:spLocks noChangeArrowheads="1"/>
          </p:cNvSpPr>
          <p:nvPr/>
        </p:nvSpPr>
        <p:spPr bwMode="auto">
          <a:xfrm>
            <a:off x="2709760" y="4595720"/>
            <a:ext cx="89285" cy="45719"/>
          </a:xfrm>
          <a:prstGeom prst="ellipse">
            <a:avLst/>
          </a:prstGeom>
          <a:solidFill>
            <a:srgbClr val="C00000"/>
          </a:solidFill>
          <a:ln w="12700" cap="flat" cmpd="sng">
            <a:solidFill>
              <a:schemeClr val="bg1"/>
            </a:solidFill>
            <a:bevel/>
            <a:headEnd/>
            <a:tailEnd/>
          </a:ln>
        </p:spPr>
        <p:txBody>
          <a:bodyPr lIns="68568" tIns="34284" rIns="68568" bIns="34284" anchor="ctr"/>
          <a:lstStyle/>
          <a:p>
            <a:pPr algn="ctr"/>
            <a:endParaRPr lang="zh-CN" altLang="zh-CN" sz="2399">
              <a:solidFill>
                <a:srgbClr val="FFFFFF"/>
              </a:solidFill>
              <a:latin typeface="Calibri" pitchFamily="34" charset="0"/>
              <a:cs typeface="Calibri" pitchFamily="34" charset="0"/>
              <a:sym typeface="Calibri" pitchFamily="34" charset="0"/>
            </a:endParaRPr>
          </a:p>
        </p:txBody>
      </p:sp>
      <p:sp>
        <p:nvSpPr>
          <p:cNvPr id="122" name="Freeform 158"/>
          <p:cNvSpPr>
            <a:spLocks noEditPoints="1"/>
          </p:cNvSpPr>
          <p:nvPr/>
        </p:nvSpPr>
        <p:spPr bwMode="auto">
          <a:xfrm>
            <a:off x="2682600" y="4366153"/>
            <a:ext cx="163465" cy="206763"/>
          </a:xfrm>
          <a:custGeom>
            <a:avLst/>
            <a:gdLst>
              <a:gd name="T0" fmla="*/ 72 w 144"/>
              <a:gd name="T1" fmla="*/ 0 h 192"/>
              <a:gd name="T2" fmla="*/ 0 w 144"/>
              <a:gd name="T3" fmla="*/ 72 h 192"/>
              <a:gd name="T4" fmla="*/ 72 w 144"/>
              <a:gd name="T5" fmla="*/ 192 h 192"/>
              <a:gd name="T6" fmla="*/ 144 w 144"/>
              <a:gd name="T7" fmla="*/ 72 h 192"/>
              <a:gd name="T8" fmla="*/ 72 w 144"/>
              <a:gd name="T9" fmla="*/ 0 h 192"/>
              <a:gd name="T10" fmla="*/ 72 w 144"/>
              <a:gd name="T11" fmla="*/ 120 h 192"/>
              <a:gd name="T12" fmla="*/ 24 w 144"/>
              <a:gd name="T13" fmla="*/ 72 h 192"/>
              <a:gd name="T14" fmla="*/ 72 w 144"/>
              <a:gd name="T15" fmla="*/ 24 h 192"/>
              <a:gd name="T16" fmla="*/ 120 w 144"/>
              <a:gd name="T17" fmla="*/ 72 h 192"/>
              <a:gd name="T18" fmla="*/ 72 w 144"/>
              <a:gd name="T19" fmla="*/ 120 h 192"/>
              <a:gd name="T20" fmla="*/ 72 w 144"/>
              <a:gd name="T21" fmla="*/ 48 h 192"/>
              <a:gd name="T22" fmla="*/ 48 w 144"/>
              <a:gd name="T23" fmla="*/ 72 h 192"/>
              <a:gd name="T24" fmla="*/ 72 w 144"/>
              <a:gd name="T25" fmla="*/ 96 h 192"/>
              <a:gd name="T26" fmla="*/ 96 w 144"/>
              <a:gd name="T27" fmla="*/ 72 h 192"/>
              <a:gd name="T28" fmla="*/ 72 w 144"/>
              <a:gd name="T2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192">
                <a:moveTo>
                  <a:pt x="72" y="0"/>
                </a:moveTo>
                <a:cubicBezTo>
                  <a:pt x="32" y="0"/>
                  <a:pt x="0" y="32"/>
                  <a:pt x="0" y="72"/>
                </a:cubicBezTo>
                <a:cubicBezTo>
                  <a:pt x="0" y="112"/>
                  <a:pt x="72" y="192"/>
                  <a:pt x="72" y="192"/>
                </a:cubicBezTo>
                <a:cubicBezTo>
                  <a:pt x="72" y="192"/>
                  <a:pt x="144" y="112"/>
                  <a:pt x="144" y="72"/>
                </a:cubicBezTo>
                <a:cubicBezTo>
                  <a:pt x="144" y="32"/>
                  <a:pt x="112" y="0"/>
                  <a:pt x="72" y="0"/>
                </a:cubicBezTo>
                <a:close/>
                <a:moveTo>
                  <a:pt x="72" y="120"/>
                </a:moveTo>
                <a:cubicBezTo>
                  <a:pt x="45" y="120"/>
                  <a:pt x="24" y="99"/>
                  <a:pt x="24" y="72"/>
                </a:cubicBezTo>
                <a:cubicBezTo>
                  <a:pt x="24" y="45"/>
                  <a:pt x="45" y="24"/>
                  <a:pt x="72" y="24"/>
                </a:cubicBezTo>
                <a:cubicBezTo>
                  <a:pt x="99" y="24"/>
                  <a:pt x="120" y="45"/>
                  <a:pt x="120" y="72"/>
                </a:cubicBezTo>
                <a:cubicBezTo>
                  <a:pt x="120" y="99"/>
                  <a:pt x="99" y="120"/>
                  <a:pt x="72" y="120"/>
                </a:cubicBezTo>
                <a:close/>
                <a:moveTo>
                  <a:pt x="72" y="48"/>
                </a:moveTo>
                <a:cubicBezTo>
                  <a:pt x="59" y="48"/>
                  <a:pt x="48" y="59"/>
                  <a:pt x="48" y="72"/>
                </a:cubicBezTo>
                <a:cubicBezTo>
                  <a:pt x="48" y="85"/>
                  <a:pt x="59" y="96"/>
                  <a:pt x="72" y="96"/>
                </a:cubicBezTo>
                <a:cubicBezTo>
                  <a:pt x="85" y="96"/>
                  <a:pt x="96" y="85"/>
                  <a:pt x="96" y="72"/>
                </a:cubicBezTo>
                <a:cubicBezTo>
                  <a:pt x="96" y="59"/>
                  <a:pt x="85" y="48"/>
                  <a:pt x="72" y="48"/>
                </a:cubicBezTo>
                <a:close/>
              </a:path>
            </a:pathLst>
          </a:custGeom>
          <a:solidFill>
            <a:srgbClr val="C00000"/>
          </a:solidFill>
          <a:ln>
            <a:noFill/>
          </a:ln>
        </p:spPr>
        <p:txBody>
          <a:bodyPr vert="horz" wrap="square" lIns="91412" tIns="45706" rIns="91412" bIns="45706" numCol="1" anchor="t" anchorCtr="0" compatLnSpc="1">
            <a:prstTxWarp prst="textNoShape">
              <a:avLst/>
            </a:prstTxWarp>
          </a:bodyPr>
          <a:lstStyle/>
          <a:p>
            <a:endParaRPr lang="zh-CN" altLang="en-US"/>
          </a:p>
        </p:txBody>
      </p:sp>
      <p:grpSp>
        <p:nvGrpSpPr>
          <p:cNvPr id="4" name="组合 3"/>
          <p:cNvGrpSpPr/>
          <p:nvPr/>
        </p:nvGrpSpPr>
        <p:grpSpPr>
          <a:xfrm>
            <a:off x="5087942" y="3099977"/>
            <a:ext cx="2688425" cy="1505008"/>
            <a:chOff x="4859342" y="2795177"/>
            <a:chExt cx="2688425" cy="1505008"/>
          </a:xfrm>
        </p:grpSpPr>
        <p:grpSp>
          <p:nvGrpSpPr>
            <p:cNvPr id="126" name="组合 125"/>
            <p:cNvGrpSpPr/>
            <p:nvPr/>
          </p:nvGrpSpPr>
          <p:grpSpPr>
            <a:xfrm>
              <a:off x="6239064" y="2795177"/>
              <a:ext cx="1308703" cy="1248608"/>
              <a:chOff x="5252030" y="2008764"/>
              <a:chExt cx="809336" cy="809336"/>
            </a:xfrm>
          </p:grpSpPr>
          <p:sp>
            <p:nvSpPr>
              <p:cNvPr id="127" name="椭圆 107"/>
              <p:cNvSpPr/>
              <p:nvPr/>
            </p:nvSpPr>
            <p:spPr>
              <a:xfrm>
                <a:off x="5252030" y="2008764"/>
                <a:ext cx="809336" cy="809336"/>
              </a:xfrm>
              <a:prstGeom prst="hexagon">
                <a:avLst/>
              </a:prstGeom>
              <a:solidFill>
                <a:srgbClr val="C00000"/>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defTabSz="914126" fontAlgn="auto">
                  <a:spcBef>
                    <a:spcPts val="0"/>
                  </a:spcBef>
                  <a:spcAft>
                    <a:spcPts val="0"/>
                  </a:spcAft>
                  <a:defRPr/>
                </a:pPr>
                <a:endParaRPr lang="zh-CN" altLang="en-US" sz="1799" b="0" kern="0">
                  <a:solidFill>
                    <a:sysClr val="window" lastClr="FFFFFF"/>
                  </a:solidFill>
                  <a:latin typeface="Calibri"/>
                  <a:ea typeface="宋体"/>
                </a:endParaRPr>
              </a:p>
            </p:txBody>
          </p:sp>
          <p:sp>
            <p:nvSpPr>
              <p:cNvPr id="128" name="椭圆 108"/>
              <p:cNvSpPr/>
              <p:nvPr/>
            </p:nvSpPr>
            <p:spPr>
              <a:xfrm>
                <a:off x="5269270" y="2029388"/>
                <a:ext cx="769580" cy="769580"/>
              </a:xfrm>
              <a:prstGeom prst="hexagon">
                <a:avLst/>
              </a:prstGeom>
              <a:solidFill>
                <a:srgbClr val="C0000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9" name="TextBox 128"/>
            <p:cNvSpPr txBox="1"/>
            <p:nvPr/>
          </p:nvSpPr>
          <p:spPr>
            <a:xfrm>
              <a:off x="6338408" y="3096315"/>
              <a:ext cx="1101481" cy="707886"/>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论文</a:t>
              </a:r>
              <a:endParaRPr lang="en-US" altLang="zh-CN" sz="2000" b="1" dirty="0">
                <a:solidFill>
                  <a:schemeClr val="bg1"/>
                </a:solidFill>
                <a:latin typeface="微软雅黑" panose="020B0503020204020204" pitchFamily="34" charset="-122"/>
                <a:ea typeface="微软雅黑" panose="020B0503020204020204" pitchFamily="34" charset="-122"/>
              </a:endParaRPr>
            </a:p>
            <a:p>
              <a:pPr algn="ctr"/>
              <a:r>
                <a:rPr lang="en-US" altLang="zh-CN" sz="2000" b="1" dirty="0">
                  <a:solidFill>
                    <a:schemeClr val="bg1"/>
                  </a:solidFill>
                  <a:latin typeface="微软雅黑" panose="020B0503020204020204" pitchFamily="34" charset="-122"/>
                  <a:ea typeface="微软雅黑" panose="020B0503020204020204" pitchFamily="34" charset="-122"/>
                </a:rPr>
                <a:t>128</a:t>
              </a:r>
              <a:r>
                <a:rPr lang="zh-CN" altLang="en-US" sz="2000" b="1" dirty="0">
                  <a:solidFill>
                    <a:schemeClr val="bg1"/>
                  </a:solidFill>
                  <a:latin typeface="微软雅黑" panose="020B0503020204020204" pitchFamily="34" charset="-122"/>
                  <a:ea typeface="微软雅黑" panose="020B0503020204020204" pitchFamily="34" charset="-122"/>
                </a:rPr>
                <a:t>篇</a:t>
              </a:r>
            </a:p>
          </p:txBody>
        </p:sp>
        <p:sp>
          <p:nvSpPr>
            <p:cNvPr id="131" name="椭圆 107"/>
            <p:cNvSpPr/>
            <p:nvPr/>
          </p:nvSpPr>
          <p:spPr>
            <a:xfrm>
              <a:off x="4859342" y="3051576"/>
              <a:ext cx="1308703" cy="1248609"/>
            </a:xfrm>
            <a:prstGeom prst="hexagon">
              <a:avLst/>
            </a:prstGeom>
            <a:solidFill>
              <a:srgbClr val="C00000"/>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defTabSz="914126" fontAlgn="auto">
                <a:spcBef>
                  <a:spcPts val="0"/>
                </a:spcBef>
                <a:spcAft>
                  <a:spcPts val="0"/>
                </a:spcAft>
                <a:defRPr/>
              </a:pPr>
              <a:endParaRPr lang="zh-CN" altLang="en-US" sz="1799" b="0" kern="0">
                <a:solidFill>
                  <a:sysClr val="window" lastClr="FFFFFF"/>
                </a:solidFill>
                <a:latin typeface="Calibri"/>
                <a:ea typeface="宋体"/>
              </a:endParaRPr>
            </a:p>
          </p:txBody>
        </p:sp>
        <p:sp>
          <p:nvSpPr>
            <p:cNvPr id="133" name="TextBox 132"/>
            <p:cNvSpPr txBox="1"/>
            <p:nvPr/>
          </p:nvSpPr>
          <p:spPr>
            <a:xfrm>
              <a:off x="4958686" y="3174913"/>
              <a:ext cx="1172950" cy="1015663"/>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参展</a:t>
              </a:r>
              <a:endParaRPr lang="en-US" altLang="zh-CN" sz="2000" b="1" dirty="0">
                <a:solidFill>
                  <a:schemeClr val="bg1"/>
                </a:solidFill>
                <a:latin typeface="微软雅黑" panose="020B0503020204020204" pitchFamily="34" charset="-122"/>
                <a:ea typeface="微软雅黑" panose="020B0503020204020204" pitchFamily="34" charset="-122"/>
              </a:endParaRPr>
            </a:p>
            <a:p>
              <a:pPr algn="ctr"/>
              <a:r>
                <a:rPr lang="zh-CN" altLang="en-US" sz="2000" b="1" dirty="0">
                  <a:solidFill>
                    <a:schemeClr val="bg1"/>
                  </a:solidFill>
                  <a:latin typeface="微软雅黑" panose="020B0503020204020204" pitchFamily="34" charset="-122"/>
                  <a:ea typeface="微软雅黑" panose="020B0503020204020204" pitchFamily="34" charset="-122"/>
                </a:rPr>
                <a:t>案例</a:t>
              </a:r>
              <a:endParaRPr lang="en-US" altLang="zh-CN" sz="2000" b="1" dirty="0">
                <a:solidFill>
                  <a:schemeClr val="bg1"/>
                </a:solidFill>
                <a:latin typeface="微软雅黑" panose="020B0503020204020204" pitchFamily="34" charset="-122"/>
                <a:ea typeface="微软雅黑" panose="020B0503020204020204" pitchFamily="34" charset="-122"/>
              </a:endParaRPr>
            </a:p>
            <a:p>
              <a:pPr algn="ctr"/>
              <a:r>
                <a:rPr lang="en-US" altLang="zh-CN" sz="2000" b="1" dirty="0">
                  <a:solidFill>
                    <a:schemeClr val="bg1"/>
                  </a:solidFill>
                  <a:latin typeface="微软雅黑" panose="020B0503020204020204" pitchFamily="34" charset="-122"/>
                  <a:ea typeface="微软雅黑" panose="020B0503020204020204" pitchFamily="34" charset="-122"/>
                </a:rPr>
                <a:t>91</a:t>
              </a:r>
              <a:r>
                <a:rPr lang="zh-CN" altLang="en-US" sz="2000" b="1" dirty="0">
                  <a:solidFill>
                    <a:schemeClr val="bg1"/>
                  </a:solidFill>
                  <a:latin typeface="微软雅黑" panose="020B0503020204020204" pitchFamily="34" charset="-122"/>
                  <a:ea typeface="微软雅黑" panose="020B0503020204020204" pitchFamily="34" charset="-122"/>
                </a:rPr>
                <a:t>个</a:t>
              </a:r>
            </a:p>
          </p:txBody>
        </p:sp>
      </p:grpSp>
      <p:grpSp>
        <p:nvGrpSpPr>
          <p:cNvPr id="3" name="组合 2"/>
          <p:cNvGrpSpPr/>
          <p:nvPr/>
        </p:nvGrpSpPr>
        <p:grpSpPr>
          <a:xfrm>
            <a:off x="5319870" y="1370525"/>
            <a:ext cx="3275843" cy="1692789"/>
            <a:chOff x="5091270" y="1065725"/>
            <a:chExt cx="3275843" cy="1692789"/>
          </a:xfrm>
        </p:grpSpPr>
        <p:grpSp>
          <p:nvGrpSpPr>
            <p:cNvPr id="123" name="组合 122"/>
            <p:cNvGrpSpPr/>
            <p:nvPr/>
          </p:nvGrpSpPr>
          <p:grpSpPr>
            <a:xfrm>
              <a:off x="6739036" y="1258931"/>
              <a:ext cx="1628077" cy="1499583"/>
              <a:chOff x="5252030" y="2008764"/>
              <a:chExt cx="809336" cy="809336"/>
            </a:xfrm>
          </p:grpSpPr>
          <p:sp>
            <p:nvSpPr>
              <p:cNvPr id="124" name="椭圆 107"/>
              <p:cNvSpPr/>
              <p:nvPr/>
            </p:nvSpPr>
            <p:spPr>
              <a:xfrm>
                <a:off x="5252030" y="2008764"/>
                <a:ext cx="809336" cy="809336"/>
              </a:xfrm>
              <a:prstGeom prst="hexagon">
                <a:avLst/>
              </a:prstGeom>
              <a:solidFill>
                <a:srgbClr val="C00000"/>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defTabSz="914126" fontAlgn="auto">
                  <a:spcBef>
                    <a:spcPts val="0"/>
                  </a:spcBef>
                  <a:spcAft>
                    <a:spcPts val="0"/>
                  </a:spcAft>
                  <a:defRPr/>
                </a:pPr>
                <a:endParaRPr lang="zh-CN" altLang="en-US" sz="1799" b="0" kern="0">
                  <a:solidFill>
                    <a:sysClr val="window" lastClr="FFFFFF"/>
                  </a:solidFill>
                  <a:latin typeface="Calibri"/>
                  <a:ea typeface="宋体"/>
                </a:endParaRPr>
              </a:p>
            </p:txBody>
          </p:sp>
          <p:sp>
            <p:nvSpPr>
              <p:cNvPr id="125" name="椭圆 108"/>
              <p:cNvSpPr/>
              <p:nvPr/>
            </p:nvSpPr>
            <p:spPr>
              <a:xfrm>
                <a:off x="5269270" y="2029388"/>
                <a:ext cx="769580" cy="769580"/>
              </a:xfrm>
              <a:prstGeom prst="hexagon">
                <a:avLst/>
              </a:prstGeom>
              <a:solidFill>
                <a:srgbClr val="C0000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TextBox 1"/>
            <p:cNvSpPr txBox="1"/>
            <p:nvPr/>
          </p:nvSpPr>
          <p:spPr>
            <a:xfrm>
              <a:off x="6838380" y="1560070"/>
              <a:ext cx="1324598" cy="954107"/>
            </a:xfrm>
            <a:prstGeom prst="rect">
              <a:avLst/>
            </a:prstGeom>
            <a:noFill/>
          </p:spPr>
          <p:txBody>
            <a:bodyPr wrap="square" rtlCol="0">
              <a:sp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rPr>
                <a:t>500+</a:t>
              </a:r>
            </a:p>
            <a:p>
              <a:pPr algn="ctr"/>
              <a:r>
                <a:rPr lang="zh-CN" altLang="en-US" sz="2800" b="1" dirty="0">
                  <a:solidFill>
                    <a:schemeClr val="bg1"/>
                  </a:solidFill>
                  <a:latin typeface="微软雅黑" panose="020B0503020204020204" pitchFamily="34" charset="-122"/>
                  <a:ea typeface="微软雅黑" panose="020B0503020204020204" pitchFamily="34" charset="-122"/>
                </a:rPr>
                <a:t>代表</a:t>
              </a:r>
            </a:p>
          </p:txBody>
        </p:sp>
        <p:grpSp>
          <p:nvGrpSpPr>
            <p:cNvPr id="134" name="组合 133"/>
            <p:cNvGrpSpPr/>
            <p:nvPr/>
          </p:nvGrpSpPr>
          <p:grpSpPr>
            <a:xfrm>
              <a:off x="5091270" y="1065725"/>
              <a:ext cx="1491310" cy="1198444"/>
              <a:chOff x="5252030" y="2008764"/>
              <a:chExt cx="809336" cy="809336"/>
            </a:xfrm>
          </p:grpSpPr>
          <p:sp>
            <p:nvSpPr>
              <p:cNvPr id="135" name="椭圆 107"/>
              <p:cNvSpPr/>
              <p:nvPr/>
            </p:nvSpPr>
            <p:spPr>
              <a:xfrm>
                <a:off x="5252030" y="2008764"/>
                <a:ext cx="809336" cy="809336"/>
              </a:xfrm>
              <a:prstGeom prst="hexagon">
                <a:avLst/>
              </a:prstGeom>
              <a:solidFill>
                <a:srgbClr val="C00000"/>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defTabSz="914126" fontAlgn="auto">
                  <a:spcBef>
                    <a:spcPts val="0"/>
                  </a:spcBef>
                  <a:spcAft>
                    <a:spcPts val="0"/>
                  </a:spcAft>
                  <a:defRPr/>
                </a:pPr>
                <a:endParaRPr lang="zh-CN" altLang="en-US" sz="1799" b="0" kern="0">
                  <a:solidFill>
                    <a:sysClr val="window" lastClr="FFFFFF"/>
                  </a:solidFill>
                  <a:latin typeface="Calibri"/>
                  <a:ea typeface="宋体"/>
                </a:endParaRPr>
              </a:p>
            </p:txBody>
          </p:sp>
          <p:sp>
            <p:nvSpPr>
              <p:cNvPr id="136" name="椭圆 108"/>
              <p:cNvSpPr/>
              <p:nvPr/>
            </p:nvSpPr>
            <p:spPr>
              <a:xfrm>
                <a:off x="5269270" y="2029388"/>
                <a:ext cx="769580" cy="769580"/>
              </a:xfrm>
              <a:prstGeom prst="hexagon">
                <a:avLst/>
              </a:prstGeom>
              <a:solidFill>
                <a:srgbClr val="C00000"/>
              </a:solid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7" name="TextBox 136"/>
            <p:cNvSpPr txBox="1"/>
            <p:nvPr/>
          </p:nvSpPr>
          <p:spPr>
            <a:xfrm>
              <a:off x="5169081" y="1230825"/>
              <a:ext cx="1324598" cy="830997"/>
            </a:xfrm>
            <a:prstGeom prst="rect">
              <a:avLst/>
            </a:prstGeom>
            <a:noFill/>
          </p:spPr>
          <p:txBody>
            <a:bodyPr wrap="square" rtlCol="0">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400+</a:t>
              </a:r>
            </a:p>
            <a:p>
              <a:pPr algn="ctr"/>
              <a:r>
                <a:rPr lang="zh-CN" altLang="en-US" sz="2400" b="1" dirty="0">
                  <a:solidFill>
                    <a:schemeClr val="bg1"/>
                  </a:solidFill>
                  <a:latin typeface="微软雅黑" panose="020B0503020204020204" pitchFamily="34" charset="-122"/>
                  <a:ea typeface="微软雅黑" panose="020B0503020204020204" pitchFamily="34" charset="-122"/>
                </a:rPr>
                <a:t>家单位</a:t>
              </a:r>
            </a:p>
          </p:txBody>
        </p:sp>
      </p:grpSp>
      <p:sp>
        <p:nvSpPr>
          <p:cNvPr id="138" name="TextBox 137"/>
          <p:cNvSpPr txBox="1"/>
          <p:nvPr/>
        </p:nvSpPr>
        <p:spPr>
          <a:xfrm>
            <a:off x="322599" y="736812"/>
            <a:ext cx="8376901" cy="307777"/>
          </a:xfrm>
          <a:prstGeom prst="rect">
            <a:avLst/>
          </a:prstGeom>
          <a:noFill/>
        </p:spPr>
        <p:txBody>
          <a:bodyPr wrap="square" lIns="0" tIns="0" rIns="0" bIns="0" rtlCol="0">
            <a:spAutoFit/>
          </a:bodyPr>
          <a:lstStyle/>
          <a:p>
            <a:r>
              <a:rPr lang="zh-CN" altLang="en-US" sz="2000" b="1" dirty="0">
                <a:solidFill>
                  <a:srgbClr val="C00000"/>
                </a:solidFill>
                <a:latin typeface="微软雅黑" pitchFamily="34" charset="-122"/>
                <a:ea typeface="微软雅黑" pitchFamily="34" charset="-122"/>
              </a:rPr>
              <a:t>中国知网倡议的</a:t>
            </a:r>
            <a:r>
              <a:rPr lang="en-US" altLang="zh-CN" sz="2000" b="1" dirty="0">
                <a:solidFill>
                  <a:srgbClr val="C00000"/>
                </a:solidFill>
                <a:latin typeface="微软雅黑" pitchFamily="34" charset="-122"/>
                <a:ea typeface="微软雅黑" pitchFamily="34" charset="-122"/>
              </a:rPr>
              <a:t>2017</a:t>
            </a:r>
            <a:r>
              <a:rPr lang="zh-CN" altLang="en-US" sz="2000" b="1" dirty="0">
                <a:solidFill>
                  <a:srgbClr val="C00000"/>
                </a:solidFill>
                <a:latin typeface="微软雅黑" pitchFamily="34" charset="-122"/>
                <a:ea typeface="微软雅黑" pitchFamily="34" charset="-122"/>
              </a:rPr>
              <a:t>年中国高职图书馆发展论坛</a:t>
            </a:r>
            <a:r>
              <a:rPr lang="en-US" altLang="zh-CN" sz="2000" b="1" dirty="0">
                <a:solidFill>
                  <a:srgbClr val="C00000"/>
                </a:solidFill>
                <a:latin typeface="微软雅黑" pitchFamily="34" charset="-122"/>
                <a:ea typeface="微软雅黑" pitchFamily="34" charset="-122"/>
              </a:rPr>
              <a:t>6</a:t>
            </a:r>
            <a:r>
              <a:rPr lang="zh-CN" altLang="en-US" sz="2000" b="1" dirty="0">
                <a:solidFill>
                  <a:srgbClr val="C00000"/>
                </a:solidFill>
                <a:latin typeface="微软雅黑" pitchFamily="34" charset="-122"/>
                <a:ea typeface="微软雅黑" pitchFamily="34" charset="-122"/>
              </a:rPr>
              <a:t>月</a:t>
            </a:r>
            <a:r>
              <a:rPr lang="en-US" altLang="zh-CN" sz="2000" b="1" dirty="0">
                <a:solidFill>
                  <a:srgbClr val="C00000"/>
                </a:solidFill>
                <a:latin typeface="微软雅黑" pitchFamily="34" charset="-122"/>
                <a:ea typeface="微软雅黑" pitchFamily="34" charset="-122"/>
              </a:rPr>
              <a:t>23</a:t>
            </a:r>
            <a:r>
              <a:rPr lang="zh-CN" altLang="en-US" sz="2000" b="1" dirty="0">
                <a:solidFill>
                  <a:srgbClr val="C00000"/>
                </a:solidFill>
                <a:latin typeface="微软雅黑" pitchFamily="34" charset="-122"/>
                <a:ea typeface="微软雅黑" pitchFamily="34" charset="-122"/>
              </a:rPr>
              <a:t>日在山西太原召开。</a:t>
            </a:r>
          </a:p>
        </p:txBody>
      </p:sp>
    </p:spTree>
    <p:extLst>
      <p:ext uri="{BB962C8B-B14F-4D97-AF65-F5344CB8AC3E}">
        <p14:creationId xmlns:p14="http://schemas.microsoft.com/office/powerpoint/2010/main" val="42550972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9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9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9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9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9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9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0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0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0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0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0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05"/>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06"/>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07"/>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0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09"/>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10"/>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11"/>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12"/>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13"/>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21"/>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22"/>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53" presetClass="entr" presetSubtype="16" fill="hold" nodeType="clickEffect">
                                  <p:stCondLst>
                                    <p:cond delay="0"/>
                                  </p:stCondLst>
                                  <p:childTnLst>
                                    <p:set>
                                      <p:cBhvr>
                                        <p:cTn id="110" dur="1" fill="hold">
                                          <p:stCondLst>
                                            <p:cond delay="0"/>
                                          </p:stCondLst>
                                        </p:cTn>
                                        <p:tgtEl>
                                          <p:spTgt spid="3"/>
                                        </p:tgtEl>
                                        <p:attrNameLst>
                                          <p:attrName>style.visibility</p:attrName>
                                        </p:attrNameLst>
                                      </p:cBhvr>
                                      <p:to>
                                        <p:strVal val="visible"/>
                                      </p:to>
                                    </p:set>
                                    <p:anim calcmode="lin" valueType="num">
                                      <p:cBhvr>
                                        <p:cTn id="111" dur="500" fill="hold"/>
                                        <p:tgtEl>
                                          <p:spTgt spid="3"/>
                                        </p:tgtEl>
                                        <p:attrNameLst>
                                          <p:attrName>ppt_w</p:attrName>
                                        </p:attrNameLst>
                                      </p:cBhvr>
                                      <p:tavLst>
                                        <p:tav tm="0">
                                          <p:val>
                                            <p:fltVal val="0"/>
                                          </p:val>
                                        </p:tav>
                                        <p:tav tm="100000">
                                          <p:val>
                                            <p:strVal val="#ppt_w"/>
                                          </p:val>
                                        </p:tav>
                                      </p:tavLst>
                                    </p:anim>
                                    <p:anim calcmode="lin" valueType="num">
                                      <p:cBhvr>
                                        <p:cTn id="112" dur="500" fill="hold"/>
                                        <p:tgtEl>
                                          <p:spTgt spid="3"/>
                                        </p:tgtEl>
                                        <p:attrNameLst>
                                          <p:attrName>ppt_h</p:attrName>
                                        </p:attrNameLst>
                                      </p:cBhvr>
                                      <p:tavLst>
                                        <p:tav tm="0">
                                          <p:val>
                                            <p:fltVal val="0"/>
                                          </p:val>
                                        </p:tav>
                                        <p:tav tm="100000">
                                          <p:val>
                                            <p:strVal val="#ppt_h"/>
                                          </p:val>
                                        </p:tav>
                                      </p:tavLst>
                                    </p:anim>
                                    <p:animEffect transition="in" filter="fade">
                                      <p:cBhvr>
                                        <p:cTn id="113" dur="500"/>
                                        <p:tgtEl>
                                          <p:spTgt spid="3"/>
                                        </p:tgtEl>
                                      </p:cBhvr>
                                    </p:animEffect>
                                  </p:childTnLst>
                                </p:cTn>
                              </p:par>
                            </p:childTnLst>
                          </p:cTn>
                        </p:par>
                      </p:childTnLst>
                    </p:cTn>
                  </p:par>
                  <p:par>
                    <p:cTn id="114" fill="hold">
                      <p:stCondLst>
                        <p:cond delay="indefinite"/>
                      </p:stCondLst>
                      <p:childTnLst>
                        <p:par>
                          <p:cTn id="115" fill="hold">
                            <p:stCondLst>
                              <p:cond delay="0"/>
                            </p:stCondLst>
                            <p:childTnLst>
                              <p:par>
                                <p:cTn id="116" presetID="53" presetClass="entr" presetSubtype="16" fill="hold" nodeType="clickEffect">
                                  <p:stCondLst>
                                    <p:cond delay="0"/>
                                  </p:stCondLst>
                                  <p:childTnLst>
                                    <p:set>
                                      <p:cBhvr>
                                        <p:cTn id="117" dur="1" fill="hold">
                                          <p:stCondLst>
                                            <p:cond delay="0"/>
                                          </p:stCondLst>
                                        </p:cTn>
                                        <p:tgtEl>
                                          <p:spTgt spid="4"/>
                                        </p:tgtEl>
                                        <p:attrNameLst>
                                          <p:attrName>style.visibility</p:attrName>
                                        </p:attrNameLst>
                                      </p:cBhvr>
                                      <p:to>
                                        <p:strVal val="visible"/>
                                      </p:to>
                                    </p:set>
                                    <p:anim calcmode="lin" valueType="num">
                                      <p:cBhvr>
                                        <p:cTn id="118" dur="500" fill="hold"/>
                                        <p:tgtEl>
                                          <p:spTgt spid="4"/>
                                        </p:tgtEl>
                                        <p:attrNameLst>
                                          <p:attrName>ppt_w</p:attrName>
                                        </p:attrNameLst>
                                      </p:cBhvr>
                                      <p:tavLst>
                                        <p:tav tm="0">
                                          <p:val>
                                            <p:fltVal val="0"/>
                                          </p:val>
                                        </p:tav>
                                        <p:tav tm="100000">
                                          <p:val>
                                            <p:strVal val="#ppt_w"/>
                                          </p:val>
                                        </p:tav>
                                      </p:tavLst>
                                    </p:anim>
                                    <p:anim calcmode="lin" valueType="num">
                                      <p:cBhvr>
                                        <p:cTn id="119" dur="500" fill="hold"/>
                                        <p:tgtEl>
                                          <p:spTgt spid="4"/>
                                        </p:tgtEl>
                                        <p:attrNameLst>
                                          <p:attrName>ppt_h</p:attrName>
                                        </p:attrNameLst>
                                      </p:cBhvr>
                                      <p:tavLst>
                                        <p:tav tm="0">
                                          <p:val>
                                            <p:fltVal val="0"/>
                                          </p:val>
                                        </p:tav>
                                        <p:tav tm="100000">
                                          <p:val>
                                            <p:strVal val="#ppt_h"/>
                                          </p:val>
                                        </p:tav>
                                      </p:tavLst>
                                    </p:anim>
                                    <p:animEffect transition="in" filter="fade">
                                      <p:cBhvr>
                                        <p:cTn id="1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21" grpId="0" animBg="1"/>
      <p:bldP spid="1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27000" y="138242"/>
            <a:ext cx="8864600" cy="523220"/>
          </a:xfrm>
          <a:prstGeom prst="rect">
            <a:avLst/>
          </a:prstGeom>
          <a:noFill/>
        </p:spPr>
        <p:txBody>
          <a:bodyPr wrap="square" rtlCol="0">
            <a:spAutoFit/>
          </a:bodyPr>
          <a:lstStyle/>
          <a:p>
            <a:pPr algn="ctr"/>
            <a:r>
              <a:rPr lang="zh-CN" altLang="en-US" sz="2800" b="1" dirty="0">
                <a:solidFill>
                  <a:srgbClr val="C00000"/>
                </a:solidFill>
                <a:latin typeface="微软雅黑" panose="020B0503020204020204" pitchFamily="34" charset="-122"/>
                <a:ea typeface="微软雅黑" panose="020B0503020204020204" pitchFamily="34" charset="-122"/>
              </a:rPr>
              <a:t>案例：广西电力职院图书馆融入学校教育教学改革</a:t>
            </a:r>
            <a:endParaRPr lang="en-US" altLang="zh-CN" sz="2800" b="1" dirty="0">
              <a:solidFill>
                <a:srgbClr val="C00000"/>
              </a:solidFill>
              <a:latin typeface="微软雅黑" panose="020B0503020204020204" pitchFamily="34" charset="-122"/>
              <a:ea typeface="微软雅黑" panose="020B0503020204020204" pitchFamily="34" charset="-122"/>
            </a:endParaRPr>
          </a:p>
        </p:txBody>
      </p:sp>
      <p:sp>
        <p:nvSpPr>
          <p:cNvPr id="13" name="TextBox 12"/>
          <p:cNvSpPr txBox="1"/>
          <p:nvPr/>
        </p:nvSpPr>
        <p:spPr>
          <a:xfrm>
            <a:off x="215900" y="679102"/>
            <a:ext cx="8928100" cy="609398"/>
          </a:xfrm>
          <a:prstGeom prst="rect">
            <a:avLst/>
          </a:prstGeom>
          <a:noFill/>
        </p:spPr>
        <p:txBody>
          <a:bodyPr wrap="square" rtlCol="0">
            <a:spAutoFit/>
          </a:bodyPr>
          <a:lstStyle/>
          <a:p>
            <a:pPr>
              <a:lnSpc>
                <a:spcPct val="120000"/>
              </a:lnSpc>
            </a:pPr>
            <a:r>
              <a:rPr lang="zh-CN" altLang="en-US" sz="1400" b="1" dirty="0">
                <a:solidFill>
                  <a:prstClr val="black">
                    <a:lumMod val="75000"/>
                    <a:lumOff val="25000"/>
                  </a:prstClr>
                </a:solidFill>
                <a:latin typeface="微软雅黑" pitchFamily="34" charset="-122"/>
                <a:ea typeface="微软雅黑" pitchFamily="34" charset="-122"/>
              </a:rPr>
              <a:t>国家职业院校数字化校园实验校，学院统一登陆门户，各个业务系统信息共享，建设了数字图书馆服务，</a:t>
            </a:r>
            <a:endParaRPr lang="en-US" altLang="zh-CN" sz="1400" b="1" dirty="0">
              <a:solidFill>
                <a:prstClr val="black">
                  <a:lumMod val="75000"/>
                  <a:lumOff val="25000"/>
                </a:prstClr>
              </a:solidFill>
              <a:latin typeface="微软雅黑" pitchFamily="34" charset="-122"/>
              <a:ea typeface="微软雅黑" pitchFamily="34" charset="-122"/>
            </a:endParaRPr>
          </a:p>
          <a:p>
            <a:pPr>
              <a:lnSpc>
                <a:spcPct val="120000"/>
              </a:lnSpc>
            </a:pPr>
            <a:r>
              <a:rPr lang="zh-CN" altLang="en-US" sz="1400" b="1" dirty="0">
                <a:solidFill>
                  <a:srgbClr val="FF0000"/>
                </a:solidFill>
                <a:latin typeface="微软雅黑" panose="020B0503020204020204" pitchFamily="34" charset="-122"/>
                <a:ea typeface="微软雅黑" panose="020B0503020204020204" pitchFamily="34" charset="-122"/>
              </a:rPr>
              <a:t>最重要的是在教育教学改革方面，图书馆嵌入到了院校</a:t>
            </a:r>
            <a:r>
              <a:rPr lang="zh-CN" altLang="en-US" sz="1400" b="1" dirty="0">
                <a:solidFill>
                  <a:srgbClr val="FF0000"/>
                </a:solidFill>
                <a:highlight>
                  <a:srgbClr val="FFFF00"/>
                </a:highlight>
                <a:latin typeface="微软雅黑" panose="020B0503020204020204" pitchFamily="34" charset="-122"/>
                <a:ea typeface="微软雅黑" panose="020B0503020204020204" pitchFamily="34" charset="-122"/>
              </a:rPr>
              <a:t>混合式教学改革方案起草</a:t>
            </a:r>
            <a:r>
              <a:rPr lang="zh-CN" altLang="en-US" sz="1400" b="1" dirty="0">
                <a:solidFill>
                  <a:srgbClr val="FF0000"/>
                </a:solidFill>
                <a:latin typeface="微软雅黑" panose="020B0503020204020204" pitchFamily="34" charset="-122"/>
                <a:ea typeface="微软雅黑" panose="020B0503020204020204" pitchFamily="34" charset="-122"/>
              </a:rPr>
              <a:t>工作</a:t>
            </a:r>
          </a:p>
        </p:txBody>
      </p:sp>
      <p:pic>
        <p:nvPicPr>
          <p:cNvPr id="11" name="图片 10">
            <a:extLst>
              <a:ext uri="{FF2B5EF4-FFF2-40B4-BE49-F238E27FC236}">
                <a16:creationId xmlns:a16="http://schemas.microsoft.com/office/drawing/2014/main" xmlns="" id="{D1782F00-50E6-4C88-9B58-9126C450A8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070" b="20556"/>
          <a:stretch/>
        </p:blipFill>
        <p:spPr>
          <a:xfrm>
            <a:off x="288326" y="1361997"/>
            <a:ext cx="5515232" cy="3656298"/>
          </a:xfrm>
          <a:prstGeom prst="rect">
            <a:avLst/>
          </a:prstGeom>
        </p:spPr>
      </p:pic>
      <p:pic>
        <p:nvPicPr>
          <p:cNvPr id="14" name="Picture 2" descr="C:\Documents and Settings\Administrator\桌面\123稿.jpg">
            <a:extLst>
              <a:ext uri="{FF2B5EF4-FFF2-40B4-BE49-F238E27FC236}">
                <a16:creationId xmlns:a16="http://schemas.microsoft.com/office/drawing/2014/main" xmlns="" id="{61E6FB4E-6733-4186-BD63-80119435DB1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91" t="19727" b="4941"/>
          <a:stretch/>
        </p:blipFill>
        <p:spPr bwMode="auto">
          <a:xfrm>
            <a:off x="3426942" y="1361997"/>
            <a:ext cx="5453448" cy="3299824"/>
          </a:xfrm>
          <a:prstGeom prst="rect">
            <a:avLst/>
          </a:prstGeom>
          <a:noFill/>
          <a:extLst>
            <a:ext uri="{909E8E84-426E-40DD-AFC4-6F175D3DCCD1}">
              <a14:hiddenFill xmlns:a14="http://schemas.microsoft.com/office/drawing/2010/main">
                <a:solidFill>
                  <a:srgbClr val="FFFFFF"/>
                </a:solidFill>
              </a14:hiddenFill>
            </a:ext>
          </a:extLst>
        </p:spPr>
      </p:pic>
      <p:sp>
        <p:nvSpPr>
          <p:cNvPr id="15" name="矩形 14">
            <a:extLst>
              <a:ext uri="{FF2B5EF4-FFF2-40B4-BE49-F238E27FC236}">
                <a16:creationId xmlns:a16="http://schemas.microsoft.com/office/drawing/2014/main" xmlns="" id="{84B5BBA3-E22B-4E81-A6BA-A525B58D27D6}"/>
              </a:ext>
            </a:extLst>
          </p:cNvPr>
          <p:cNvSpPr/>
          <p:nvPr/>
        </p:nvSpPr>
        <p:spPr>
          <a:xfrm>
            <a:off x="3426942" y="4372999"/>
            <a:ext cx="5453447" cy="484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350" b="1" dirty="0">
                <a:latin typeface="微软雅黑" panose="020B0503020204020204" pitchFamily="34" charset="-122"/>
                <a:ea typeface="微软雅黑" panose="020B0503020204020204" pitchFamily="34" charset="-122"/>
              </a:rPr>
              <a:t>教学改革实施方案三稿（第一稿教务科研处，第二稿是图书馆）</a:t>
            </a:r>
          </a:p>
        </p:txBody>
      </p:sp>
    </p:spTree>
    <p:custDataLst>
      <p:tags r:id="rId1"/>
    </p:custDataLst>
    <p:extLst>
      <p:ext uri="{BB962C8B-B14F-4D97-AF65-F5344CB8AC3E}">
        <p14:creationId xmlns:p14="http://schemas.microsoft.com/office/powerpoint/2010/main" val="2858580111"/>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接连接符 20"/>
          <p:cNvCxnSpPr/>
          <p:nvPr/>
        </p:nvCxnSpPr>
        <p:spPr>
          <a:xfrm>
            <a:off x="0" y="1764153"/>
            <a:ext cx="9144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832104" y="1941642"/>
            <a:ext cx="7552944" cy="646331"/>
          </a:xfrm>
          <a:prstGeom prst="rect">
            <a:avLst/>
          </a:prstGeom>
          <a:noFill/>
        </p:spPr>
        <p:txBody>
          <a:bodyPr wrap="square" rtlCol="0">
            <a:spAutoFit/>
          </a:bodyPr>
          <a:lstStyle/>
          <a:p>
            <a:pPr algn="ctr"/>
            <a:r>
              <a:rPr lang="zh-CN" altLang="en-US" sz="3600" b="1" dirty="0">
                <a:solidFill>
                  <a:srgbClr val="C00000"/>
                </a:solidFill>
                <a:latin typeface="微软雅黑" panose="020B0503020204020204" pitchFamily="34" charset="-122"/>
                <a:ea typeface="微软雅黑" panose="020B0503020204020204" pitchFamily="34" charset="-122"/>
              </a:rPr>
              <a:t>嵌入专业建设及课程学习服务</a:t>
            </a:r>
            <a:endParaRPr lang="en-US" altLang="zh-CN" sz="3600" b="1" dirty="0">
              <a:solidFill>
                <a:srgbClr val="C00000"/>
              </a:solidFill>
              <a:latin typeface="微软雅黑" panose="020B0503020204020204" pitchFamily="34" charset="-122"/>
              <a:ea typeface="微软雅黑" panose="020B0503020204020204" pitchFamily="34" charset="-122"/>
            </a:endParaRPr>
          </a:p>
        </p:txBody>
      </p:sp>
      <p:sp>
        <p:nvSpPr>
          <p:cNvPr id="28" name="Rectangle 4"/>
          <p:cNvSpPr txBox="1">
            <a:spLocks noChangeArrowheads="1"/>
          </p:cNvSpPr>
          <p:nvPr/>
        </p:nvSpPr>
        <p:spPr bwMode="auto">
          <a:xfrm>
            <a:off x="190500" y="2868658"/>
            <a:ext cx="9144000" cy="1570237"/>
          </a:xfrm>
          <a:prstGeom prst="rect">
            <a:avLst/>
          </a:prstGeom>
          <a:noFill/>
          <a:ln>
            <a:noFill/>
          </a:ln>
          <a:effectLs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l"/>
            <a:endParaRPr lang="en-US" altLang="zh-CN" dirty="0">
              <a:solidFill>
                <a:srgbClr val="0033CC"/>
              </a:solidFill>
              <a:latin typeface="微软雅黑" panose="020B0503020204020204" pitchFamily="34" charset="-122"/>
              <a:ea typeface="微软雅黑" panose="020B0503020204020204" pitchFamily="34" charset="-122"/>
            </a:endParaRPr>
          </a:p>
          <a:p>
            <a:pPr algn="l">
              <a:lnSpc>
                <a:spcPct val="150000"/>
              </a:lnSpc>
            </a:pPr>
            <a:r>
              <a:rPr lang="en-US" altLang="zh-CN" dirty="0">
                <a:solidFill>
                  <a:srgbClr val="C00000"/>
                </a:solidFill>
                <a:latin typeface="微软雅黑" panose="020B0503020204020204" pitchFamily="34" charset="-122"/>
                <a:ea typeface="微软雅黑" panose="020B0503020204020204" pitchFamily="34" charset="-122"/>
              </a:rPr>
              <a:t>2.1 </a:t>
            </a:r>
            <a:r>
              <a:rPr lang="zh-CN" altLang="en-US" dirty="0">
                <a:solidFill>
                  <a:srgbClr val="C00000"/>
                </a:solidFill>
                <a:latin typeface="微软雅黑" panose="020B0503020204020204" pitchFamily="34" charset="-122"/>
                <a:ea typeface="微软雅黑" panose="020B0503020204020204" pitchFamily="34" charset="-122"/>
              </a:rPr>
              <a:t>专业层面：</a:t>
            </a:r>
            <a:r>
              <a:rPr lang="en-US" altLang="zh-CN" dirty="0">
                <a:solidFill>
                  <a:srgbClr val="0033CC"/>
                </a:solidFill>
                <a:latin typeface="微软雅黑" panose="020B0503020204020204" pitchFamily="34" charset="-122"/>
                <a:ea typeface="微软雅黑" panose="020B0503020204020204" pitchFamily="34" charset="-122"/>
              </a:rPr>
              <a:t>1</a:t>
            </a:r>
            <a:r>
              <a:rPr lang="zh-CN" altLang="en-US" dirty="0">
                <a:solidFill>
                  <a:srgbClr val="0033CC"/>
                </a:solidFill>
                <a:latin typeface="微软雅黑" panose="020B0503020204020204" pitchFamily="34" charset="-122"/>
                <a:ea typeface="微软雅黑" panose="020B0503020204020204" pitchFamily="34" charset="-122"/>
              </a:rPr>
              <a:t>、嵌入专业教学标准修订工作   </a:t>
            </a:r>
            <a:r>
              <a:rPr lang="en-US" altLang="zh-CN" dirty="0">
                <a:solidFill>
                  <a:srgbClr val="0033CC"/>
                </a:solidFill>
                <a:latin typeface="微软雅黑" panose="020B0503020204020204" pitchFamily="34" charset="-122"/>
                <a:ea typeface="微软雅黑" panose="020B0503020204020204" pitchFamily="34" charset="-122"/>
              </a:rPr>
              <a:t>2</a:t>
            </a:r>
            <a:r>
              <a:rPr lang="zh-CN" altLang="en-US" dirty="0">
                <a:solidFill>
                  <a:srgbClr val="0033CC"/>
                </a:solidFill>
                <a:latin typeface="微软雅黑" panose="020B0503020204020204" pitchFamily="34" charset="-122"/>
                <a:ea typeface="微软雅黑" panose="020B0503020204020204" pitchFamily="34" charset="-122"/>
              </a:rPr>
              <a:t>、专业教学资源库建设工作</a:t>
            </a:r>
            <a:endParaRPr lang="en-US" altLang="zh-CN" dirty="0">
              <a:solidFill>
                <a:srgbClr val="0033CC"/>
              </a:solidFill>
              <a:latin typeface="微软雅黑" panose="020B0503020204020204" pitchFamily="34" charset="-122"/>
              <a:ea typeface="微软雅黑" panose="020B0503020204020204" pitchFamily="34" charset="-122"/>
            </a:endParaRPr>
          </a:p>
          <a:p>
            <a:pPr algn="l">
              <a:lnSpc>
                <a:spcPct val="150000"/>
              </a:lnSpc>
            </a:pPr>
            <a:r>
              <a:rPr lang="en-US" altLang="zh-CN" dirty="0">
                <a:solidFill>
                  <a:srgbClr val="C00000"/>
                </a:solidFill>
                <a:latin typeface="微软雅黑" panose="020B0503020204020204" pitchFamily="34" charset="-122"/>
                <a:ea typeface="微软雅黑" panose="020B0503020204020204" pitchFamily="34" charset="-122"/>
              </a:rPr>
              <a:t>2.2 </a:t>
            </a:r>
            <a:r>
              <a:rPr lang="zh-CN" altLang="en-US" dirty="0">
                <a:solidFill>
                  <a:srgbClr val="C00000"/>
                </a:solidFill>
                <a:latin typeface="微软雅黑" panose="020B0503020204020204" pitchFamily="34" charset="-122"/>
                <a:ea typeface="微软雅黑" panose="020B0503020204020204" pitchFamily="34" charset="-122"/>
              </a:rPr>
              <a:t>课程层面：</a:t>
            </a:r>
            <a:r>
              <a:rPr lang="en-US" altLang="zh-CN" dirty="0">
                <a:solidFill>
                  <a:srgbClr val="0033CC"/>
                </a:solidFill>
                <a:latin typeface="微软雅黑" panose="020B0503020204020204" pitchFamily="34" charset="-122"/>
                <a:ea typeface="微软雅黑" panose="020B0503020204020204" pitchFamily="34" charset="-122"/>
              </a:rPr>
              <a:t>1</a:t>
            </a:r>
            <a:r>
              <a:rPr lang="zh-CN" altLang="en-US" dirty="0">
                <a:solidFill>
                  <a:srgbClr val="0033CC"/>
                </a:solidFill>
                <a:latin typeface="微软雅黑" panose="020B0503020204020204" pitchFamily="34" charset="-122"/>
                <a:ea typeface="微软雅黑" panose="020B0503020204020204" pitchFamily="34" charset="-122"/>
              </a:rPr>
              <a:t>、嵌入到数字课程建设工作      </a:t>
            </a:r>
            <a:r>
              <a:rPr lang="en-US" altLang="zh-CN" dirty="0">
                <a:solidFill>
                  <a:srgbClr val="0033CC"/>
                </a:solidFill>
                <a:latin typeface="微软雅黑" panose="020B0503020204020204" pitchFamily="34" charset="-122"/>
                <a:ea typeface="微软雅黑" panose="020B0503020204020204" pitchFamily="34" charset="-122"/>
              </a:rPr>
              <a:t>2</a:t>
            </a:r>
            <a:r>
              <a:rPr lang="zh-CN" altLang="en-US" dirty="0">
                <a:solidFill>
                  <a:srgbClr val="0033CC"/>
                </a:solidFill>
                <a:latin typeface="微软雅黑" panose="020B0503020204020204" pitchFamily="34" charset="-122"/>
                <a:ea typeface="微软雅黑" panose="020B0503020204020204" pitchFamily="34" charset="-122"/>
              </a:rPr>
              <a:t>、嵌入到教材协同编创工作</a:t>
            </a:r>
            <a:endParaRPr lang="en-US" altLang="zh-CN" dirty="0">
              <a:solidFill>
                <a:srgbClr val="0033CC"/>
              </a:solidFill>
              <a:latin typeface="微软雅黑" panose="020B0503020204020204" pitchFamily="34" charset="-122"/>
              <a:ea typeface="微软雅黑" panose="020B0503020204020204" pitchFamily="34" charset="-122"/>
            </a:endParaRPr>
          </a:p>
        </p:txBody>
      </p:sp>
      <p:grpSp>
        <p:nvGrpSpPr>
          <p:cNvPr id="29" name="组合 28"/>
          <p:cNvGrpSpPr/>
          <p:nvPr/>
        </p:nvGrpSpPr>
        <p:grpSpPr>
          <a:xfrm>
            <a:off x="3017520" y="-731954"/>
            <a:ext cx="2907792" cy="2386369"/>
            <a:chOff x="1278794" y="3334906"/>
            <a:chExt cx="914014" cy="914014"/>
          </a:xfrm>
        </p:grpSpPr>
        <p:grpSp>
          <p:nvGrpSpPr>
            <p:cNvPr id="30" name="组合 29"/>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32" name="同心圆 3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3" name="椭圆 32"/>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TextBox 61"/>
            <p:cNvSpPr txBox="1"/>
            <p:nvPr/>
          </p:nvSpPr>
          <p:spPr>
            <a:xfrm>
              <a:off x="1443719" y="3591858"/>
              <a:ext cx="59026" cy="127845"/>
            </a:xfrm>
            <a:prstGeom prst="rect">
              <a:avLst/>
            </a:prstGeom>
            <a:noFill/>
          </p:spPr>
          <p:txBody>
            <a:bodyPr wrap="none" rtlCol="0">
              <a:spAutoFit/>
            </a:bodyPr>
            <a:lstStyle/>
            <a:p>
              <a:endParaRPr lang="zh-CN" altLang="en-US" sz="2000" dirty="0">
                <a:latin typeface="Watford DB" pitchFamily="2" charset="0"/>
                <a:ea typeface="造字工房劲黑（非商用）常规体" pitchFamily="50" charset="-122"/>
              </a:endParaRPr>
            </a:p>
          </p:txBody>
        </p:sp>
      </p:grpSp>
      <p:sp>
        <p:nvSpPr>
          <p:cNvPr id="34" name="TextBox 56"/>
          <p:cNvSpPr txBox="1"/>
          <p:nvPr/>
        </p:nvSpPr>
        <p:spPr>
          <a:xfrm>
            <a:off x="2879295" y="133343"/>
            <a:ext cx="3191256" cy="707886"/>
          </a:xfrm>
          <a:prstGeom prst="rect">
            <a:avLst/>
          </a:prstGeom>
          <a:noFill/>
        </p:spPr>
        <p:txBody>
          <a:bodyPr wrap="square" rtlCol="0">
            <a:spAutoFit/>
          </a:bodyPr>
          <a:lstStyle/>
          <a:p>
            <a:pPr algn="ctr"/>
            <a:r>
              <a:rPr lang="en-US" altLang="zh-CN" sz="4000" b="1" spc="300" dirty="0">
                <a:solidFill>
                  <a:srgbClr val="C00000"/>
                </a:solidFill>
                <a:latin typeface="微软雅黑" panose="020B0503020204020204" pitchFamily="34" charset="-122"/>
                <a:ea typeface="微软雅黑" panose="020B0503020204020204" pitchFamily="34" charset="-122"/>
              </a:rPr>
              <a:t>CNKI</a:t>
            </a:r>
            <a:endParaRPr lang="zh-CN" altLang="en-US" sz="4000" b="1" spc="300" dirty="0">
              <a:solidFill>
                <a:srgbClr val="C00000"/>
              </a:solidFill>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653357962"/>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278492" y="2631804"/>
            <a:ext cx="14117038" cy="346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68562" tIns="34281" rIns="68562" bIns="34281" numCol="1" anchor="ctr" anchorCtr="0" compatLnSpc="1">
            <a:spAutoFit/>
          </a:bodyPr>
          <a:lstStyle/>
          <a:p>
            <a:endParaRPr lang="zh-CN" altLang="en-US"/>
          </a:p>
        </p:txBody>
      </p:sp>
      <p:cxnSp>
        <p:nvCxnSpPr>
          <p:cNvPr id="21" name="直接连接符 20"/>
          <p:cNvCxnSpPr/>
          <p:nvPr/>
        </p:nvCxnSpPr>
        <p:spPr>
          <a:xfrm>
            <a:off x="359350" y="584186"/>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22" name="组合 21"/>
          <p:cNvGrpSpPr/>
          <p:nvPr/>
        </p:nvGrpSpPr>
        <p:grpSpPr>
          <a:xfrm>
            <a:off x="334233" y="14305"/>
            <a:ext cx="479614" cy="479614"/>
            <a:chOff x="1278794" y="3334906"/>
            <a:chExt cx="914014" cy="914014"/>
          </a:xfrm>
        </p:grpSpPr>
        <p:grpSp>
          <p:nvGrpSpPr>
            <p:cNvPr id="23" name="组合 22"/>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25" name="同心圆 2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椭圆 25"/>
              <p:cNvSpPr/>
              <p:nvPr/>
            </p:nvSpPr>
            <p:spPr>
              <a:xfrm>
                <a:off x="392112" y="760411"/>
                <a:ext cx="3825872" cy="382587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TextBox 61"/>
            <p:cNvSpPr txBox="1"/>
            <p:nvPr/>
          </p:nvSpPr>
          <p:spPr>
            <a:xfrm>
              <a:off x="1443719" y="3591858"/>
              <a:ext cx="59026" cy="127845"/>
            </a:xfrm>
            <a:prstGeom prst="rect">
              <a:avLst/>
            </a:prstGeom>
            <a:noFill/>
          </p:spPr>
          <p:txBody>
            <a:bodyPr wrap="none" rtlCol="0">
              <a:spAutoFit/>
            </a:bodyPr>
            <a:lstStyle/>
            <a:p>
              <a:endParaRPr lang="zh-CN" altLang="en-US" sz="2000" dirty="0">
                <a:latin typeface="Watford DB" pitchFamily="2" charset="0"/>
                <a:ea typeface="造字工房劲黑（非商用）常规体" pitchFamily="50" charset="-122"/>
              </a:endParaRPr>
            </a:p>
          </p:txBody>
        </p:sp>
      </p:grpSp>
      <p:sp>
        <p:nvSpPr>
          <p:cNvPr id="32" name="文本框 40"/>
          <p:cNvSpPr txBox="1"/>
          <p:nvPr/>
        </p:nvSpPr>
        <p:spPr>
          <a:xfrm>
            <a:off x="813846" y="91322"/>
            <a:ext cx="7658990" cy="461665"/>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400" b="1" dirty="0">
                <a:latin typeface="微软雅黑" panose="020B0503020204020204" pitchFamily="34" charset="-122"/>
                <a:ea typeface="微软雅黑" panose="020B0503020204020204" pitchFamily="34" charset="-122"/>
              </a:rPr>
              <a:t>3.1.1  </a:t>
            </a:r>
            <a:r>
              <a:rPr lang="zh-CN" altLang="en-US" sz="2400" b="1" dirty="0">
                <a:latin typeface="微软雅黑" panose="020B0503020204020204" pitchFamily="34" charset="-122"/>
                <a:ea typeface="微软雅黑" panose="020B0503020204020204" pitchFamily="34" charset="-122"/>
              </a:rPr>
              <a:t>专业层面：嵌入到院校专业教学标准修订工作</a:t>
            </a:r>
          </a:p>
        </p:txBody>
      </p:sp>
      <p:sp>
        <p:nvSpPr>
          <p:cNvPr id="33" name="矩形 32"/>
          <p:cNvSpPr/>
          <p:nvPr/>
        </p:nvSpPr>
        <p:spPr>
          <a:xfrm>
            <a:off x="224505" y="697776"/>
            <a:ext cx="8990637" cy="830997"/>
          </a:xfrm>
          <a:prstGeom prst="rect">
            <a:avLst/>
          </a:prstGeom>
        </p:spPr>
        <p:txBody>
          <a:bodyPr wrap="square">
            <a:spAutoFit/>
          </a:bodyPr>
          <a:lstStyle/>
          <a:p>
            <a:pPr algn="ctr">
              <a:spcBef>
                <a:spcPct val="0"/>
              </a:spcBef>
            </a:pPr>
            <a:r>
              <a:rPr lang="zh-CN" altLang="en-US" sz="1600" dirty="0">
                <a:latin typeface="微软雅黑" panose="020B0503020204020204" charset="-122"/>
                <a:ea typeface="微软雅黑" panose="020B0503020204020204" charset="-122"/>
              </a:rPr>
              <a:t>教育部首批</a:t>
            </a:r>
            <a:r>
              <a:rPr lang="en-US" altLang="zh-CN" sz="1600" dirty="0">
                <a:latin typeface="微软雅黑" panose="020B0503020204020204" charset="-122"/>
                <a:ea typeface="微软雅黑" panose="020B0503020204020204" charset="-122"/>
              </a:rPr>
              <a:t>《</a:t>
            </a:r>
            <a:r>
              <a:rPr lang="zh-CN" altLang="en-US" sz="1600" dirty="0">
                <a:latin typeface="微软雅黑" panose="020B0503020204020204" charset="-122"/>
                <a:ea typeface="微软雅黑" panose="020B0503020204020204" charset="-122"/>
              </a:rPr>
              <a:t>高等职业学校专业教学标准</a:t>
            </a:r>
            <a:r>
              <a:rPr lang="en-US" altLang="zh-CN" sz="1600" dirty="0">
                <a:latin typeface="微软雅黑" panose="020B0503020204020204" charset="-122"/>
                <a:ea typeface="微软雅黑" panose="020B0503020204020204" charset="-122"/>
              </a:rPr>
              <a:t>》</a:t>
            </a:r>
            <a:r>
              <a:rPr lang="zh-CN" altLang="en-US" sz="1600" dirty="0">
                <a:latin typeface="微软雅黑" panose="020B0503020204020204" charset="-122"/>
                <a:ea typeface="微软雅黑" panose="020B0503020204020204" charset="-122"/>
              </a:rPr>
              <a:t>涉及</a:t>
            </a:r>
            <a:r>
              <a:rPr lang="en-US" altLang="zh-CN" sz="1600" dirty="0">
                <a:latin typeface="微软雅黑" panose="020B0503020204020204" charset="-122"/>
                <a:ea typeface="微软雅黑" panose="020B0503020204020204" charset="-122"/>
              </a:rPr>
              <a:t>18</a:t>
            </a:r>
            <a:r>
              <a:rPr lang="zh-CN" altLang="en-US" sz="1600" dirty="0">
                <a:latin typeface="微软雅黑" panose="020B0503020204020204" charset="-122"/>
                <a:ea typeface="微软雅黑" panose="020B0503020204020204" charset="-122"/>
              </a:rPr>
              <a:t>个专业大类的</a:t>
            </a:r>
            <a:r>
              <a:rPr lang="en-US" altLang="zh-CN" sz="1600" dirty="0">
                <a:latin typeface="微软雅黑" panose="020B0503020204020204" charset="-122"/>
                <a:ea typeface="微软雅黑" panose="020B0503020204020204" charset="-122"/>
              </a:rPr>
              <a:t>401</a:t>
            </a:r>
            <a:r>
              <a:rPr lang="zh-CN" altLang="en-US" sz="1600" dirty="0">
                <a:latin typeface="微软雅黑" panose="020B0503020204020204" charset="-122"/>
                <a:ea typeface="微软雅黑" panose="020B0503020204020204" charset="-122"/>
              </a:rPr>
              <a:t>个。从理论研究和案例层面，</a:t>
            </a:r>
            <a:endParaRPr lang="en-US" altLang="zh-CN" sz="1600" dirty="0">
              <a:latin typeface="微软雅黑" panose="020B0503020204020204" charset="-122"/>
              <a:ea typeface="微软雅黑" panose="020B0503020204020204" charset="-122"/>
            </a:endParaRPr>
          </a:p>
          <a:p>
            <a:pPr algn="ctr">
              <a:spcBef>
                <a:spcPct val="0"/>
              </a:spcBef>
            </a:pPr>
            <a:r>
              <a:rPr lang="zh-CN" altLang="en-US" sz="1600" dirty="0">
                <a:latin typeface="微软雅黑" panose="020B0503020204020204" charset="-122"/>
                <a:ea typeface="微软雅黑" panose="020B0503020204020204" charset="-122"/>
              </a:rPr>
              <a:t>为高职院校专业教学标准的修订工作开展调研提供完备的知识参考服务、</a:t>
            </a:r>
            <a:endParaRPr lang="en-US" altLang="zh-CN" sz="1600" dirty="0">
              <a:latin typeface="微软雅黑" panose="020B0503020204020204" charset="-122"/>
              <a:ea typeface="微软雅黑" panose="020B0503020204020204" charset="-122"/>
            </a:endParaRPr>
          </a:p>
          <a:p>
            <a:pPr algn="ctr">
              <a:spcBef>
                <a:spcPct val="0"/>
              </a:spcBef>
            </a:pPr>
            <a:r>
              <a:rPr lang="zh-CN" altLang="en-US" sz="1600" dirty="0">
                <a:latin typeface="微软雅黑" panose="020B0503020204020204" charset="-122"/>
                <a:ea typeface="微软雅黑" panose="020B0503020204020204" charset="-122"/>
              </a:rPr>
              <a:t>为专业带头人和教研室教师提供</a:t>
            </a:r>
            <a:r>
              <a:rPr lang="zh-CN" altLang="en-US" sz="1600" b="1" dirty="0">
                <a:solidFill>
                  <a:srgbClr val="C00000"/>
                </a:solidFill>
                <a:latin typeface="微软雅黑" panose="020B0503020204020204" charset="-122"/>
                <a:ea typeface="微软雅黑" panose="020B0503020204020204" charset="-122"/>
              </a:rPr>
              <a:t>实证研究的参考案例</a:t>
            </a:r>
            <a:r>
              <a:rPr lang="zh-CN" altLang="en-US" sz="1600" dirty="0">
                <a:latin typeface="微软雅黑" panose="020B0503020204020204" charset="-122"/>
                <a:ea typeface="微软雅黑" panose="020B0503020204020204" charset="-122"/>
              </a:rPr>
              <a:t>。</a:t>
            </a:r>
          </a:p>
        </p:txBody>
      </p:sp>
      <p:sp>
        <p:nvSpPr>
          <p:cNvPr id="34" name="矩形 33"/>
          <p:cNvSpPr/>
          <p:nvPr/>
        </p:nvSpPr>
        <p:spPr>
          <a:xfrm>
            <a:off x="445443" y="2792575"/>
            <a:ext cx="3392840" cy="36003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000">
              <a:latin typeface="微软雅黑" panose="020B0503020204020204" pitchFamily="34" charset="-122"/>
              <a:ea typeface="微软雅黑" panose="020B0503020204020204" pitchFamily="34" charset="-122"/>
            </a:endParaRPr>
          </a:p>
        </p:txBody>
      </p:sp>
      <p:sp>
        <p:nvSpPr>
          <p:cNvPr id="35" name="TextBox 34"/>
          <p:cNvSpPr txBox="1"/>
          <p:nvPr/>
        </p:nvSpPr>
        <p:spPr>
          <a:xfrm>
            <a:off x="453445" y="2840256"/>
            <a:ext cx="3130112" cy="293017"/>
          </a:xfrm>
          <a:prstGeom prst="rect">
            <a:avLst/>
          </a:prstGeom>
          <a:noFill/>
        </p:spPr>
        <p:txBody>
          <a:bodyPr wrap="square" lIns="91429" tIns="45714" rIns="91429" bIns="45714"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charset="-122"/>
              </a:defRPr>
            </a:lvl1pPr>
          </a:lstStyle>
          <a:p>
            <a:pPr defTabSz="913765">
              <a:defRPr/>
            </a:pPr>
            <a:r>
              <a:rPr lang="zh-CN" altLang="en-US" sz="1600" b="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人才培养方案推送</a:t>
            </a:r>
          </a:p>
        </p:txBody>
      </p:sp>
      <p:sp>
        <p:nvSpPr>
          <p:cNvPr id="36" name="矩形 35"/>
          <p:cNvSpPr/>
          <p:nvPr/>
        </p:nvSpPr>
        <p:spPr>
          <a:xfrm>
            <a:off x="420775" y="3283518"/>
            <a:ext cx="3421770" cy="36003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000">
              <a:latin typeface="微软雅黑" panose="020B0503020204020204" pitchFamily="34" charset="-122"/>
              <a:ea typeface="微软雅黑" panose="020B0503020204020204" pitchFamily="34" charset="-122"/>
            </a:endParaRPr>
          </a:p>
        </p:txBody>
      </p:sp>
      <p:sp>
        <p:nvSpPr>
          <p:cNvPr id="37" name="TextBox 36"/>
          <p:cNvSpPr txBox="1"/>
          <p:nvPr/>
        </p:nvSpPr>
        <p:spPr>
          <a:xfrm>
            <a:off x="492783" y="3342581"/>
            <a:ext cx="3083978" cy="293017"/>
          </a:xfrm>
          <a:prstGeom prst="rect">
            <a:avLst/>
          </a:prstGeom>
          <a:noFill/>
        </p:spPr>
        <p:txBody>
          <a:bodyPr wrap="square" lIns="91429" tIns="45714" rIns="91429" bIns="45714"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charset="-122"/>
              </a:defRPr>
            </a:lvl1pPr>
          </a:lstStyle>
          <a:p>
            <a:pPr defTabSz="913765">
              <a:defRPr/>
            </a:pPr>
            <a:r>
              <a:rPr lang="zh-CN" altLang="en-US" sz="1600" b="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专业建设创新案例推送</a:t>
            </a:r>
          </a:p>
        </p:txBody>
      </p:sp>
      <p:sp>
        <p:nvSpPr>
          <p:cNvPr id="38" name="矩形 37"/>
          <p:cNvSpPr/>
          <p:nvPr/>
        </p:nvSpPr>
        <p:spPr>
          <a:xfrm>
            <a:off x="453402" y="3800688"/>
            <a:ext cx="3383506" cy="36003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000">
              <a:latin typeface="微软雅黑" panose="020B0503020204020204" pitchFamily="34" charset="-122"/>
              <a:ea typeface="微软雅黑" panose="020B0503020204020204" pitchFamily="34" charset="-122"/>
            </a:endParaRPr>
          </a:p>
        </p:txBody>
      </p:sp>
      <p:sp>
        <p:nvSpPr>
          <p:cNvPr id="39" name="TextBox 38"/>
          <p:cNvSpPr txBox="1"/>
          <p:nvPr/>
        </p:nvSpPr>
        <p:spPr>
          <a:xfrm>
            <a:off x="453403" y="3859752"/>
            <a:ext cx="3130160" cy="289298"/>
          </a:xfrm>
          <a:prstGeom prst="rect">
            <a:avLst/>
          </a:prstGeom>
          <a:noFill/>
        </p:spPr>
        <p:txBody>
          <a:bodyPr wrap="square" lIns="91429" tIns="45714" rIns="91429" bIns="45714"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charset="-122"/>
              </a:defRPr>
            </a:lvl1pPr>
          </a:lstStyle>
          <a:p>
            <a:pPr defTabSz="913765">
              <a:defRPr/>
            </a:pPr>
            <a:r>
              <a:rPr lang="zh-CN" altLang="en-US" sz="1600" b="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课程体系建构案例推送</a:t>
            </a:r>
          </a:p>
        </p:txBody>
      </p:sp>
      <p:sp>
        <p:nvSpPr>
          <p:cNvPr id="40" name="矩形 39"/>
          <p:cNvSpPr/>
          <p:nvPr/>
        </p:nvSpPr>
        <p:spPr>
          <a:xfrm>
            <a:off x="449770" y="4232736"/>
            <a:ext cx="3387766" cy="36003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000">
              <a:latin typeface="微软雅黑" panose="020B0503020204020204" pitchFamily="34" charset="-122"/>
              <a:ea typeface="微软雅黑" panose="020B0503020204020204" pitchFamily="34" charset="-122"/>
            </a:endParaRPr>
          </a:p>
        </p:txBody>
      </p:sp>
      <p:sp>
        <p:nvSpPr>
          <p:cNvPr id="41" name="TextBox 40"/>
          <p:cNvSpPr txBox="1"/>
          <p:nvPr/>
        </p:nvSpPr>
        <p:spPr>
          <a:xfrm>
            <a:off x="511323" y="4328099"/>
            <a:ext cx="3062233" cy="289298"/>
          </a:xfrm>
          <a:prstGeom prst="rect">
            <a:avLst/>
          </a:prstGeom>
          <a:noFill/>
        </p:spPr>
        <p:txBody>
          <a:bodyPr wrap="square" lIns="91429" tIns="45714" rIns="91429" bIns="45714"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charset="-122"/>
              </a:defRPr>
            </a:lvl1pPr>
          </a:lstStyle>
          <a:p>
            <a:pPr defTabSz="913765">
              <a:defRPr/>
            </a:pPr>
            <a:r>
              <a:rPr lang="zh-CN" altLang="en-US" sz="1600" b="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标准制定案例推送</a:t>
            </a:r>
          </a:p>
        </p:txBody>
      </p:sp>
      <p:pic>
        <p:nvPicPr>
          <p:cNvPr id="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38713" y="2216847"/>
            <a:ext cx="4392488" cy="2516935"/>
          </a:xfrm>
          <a:prstGeom prst="rect">
            <a:avLst/>
          </a:prstGeom>
          <a:noFill/>
          <a:ln w="9525">
            <a:solidFill>
              <a:schemeClr val="bg2">
                <a:lumMod val="90000"/>
              </a:schemeClr>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43" name="矩形 42"/>
          <p:cNvSpPr/>
          <p:nvPr/>
        </p:nvSpPr>
        <p:spPr>
          <a:xfrm>
            <a:off x="445443" y="2301462"/>
            <a:ext cx="3392840" cy="36003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000">
              <a:latin typeface="微软雅黑" panose="020B0503020204020204" pitchFamily="34" charset="-122"/>
              <a:ea typeface="微软雅黑" panose="020B0503020204020204" pitchFamily="34" charset="-122"/>
            </a:endParaRPr>
          </a:p>
        </p:txBody>
      </p:sp>
      <p:sp>
        <p:nvSpPr>
          <p:cNvPr id="44" name="TextBox 43"/>
          <p:cNvSpPr txBox="1"/>
          <p:nvPr/>
        </p:nvSpPr>
        <p:spPr>
          <a:xfrm>
            <a:off x="453445" y="2349143"/>
            <a:ext cx="3383456" cy="289298"/>
          </a:xfrm>
          <a:prstGeom prst="rect">
            <a:avLst/>
          </a:prstGeom>
          <a:noFill/>
        </p:spPr>
        <p:txBody>
          <a:bodyPr wrap="square" lIns="91429" tIns="45714" rIns="91429" bIns="45714"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charset="-122"/>
              </a:defRPr>
            </a:lvl1pPr>
          </a:lstStyle>
          <a:p>
            <a:pPr defTabSz="913765">
              <a:defRPr/>
            </a:pPr>
            <a:r>
              <a:rPr lang="zh-CN" altLang="en-US" sz="1600" b="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专业教学标准与参考文献统一检索</a:t>
            </a:r>
          </a:p>
        </p:txBody>
      </p:sp>
      <p:sp>
        <p:nvSpPr>
          <p:cNvPr id="45" name="流程图: 可选过程 44"/>
          <p:cNvSpPr/>
          <p:nvPr/>
        </p:nvSpPr>
        <p:spPr>
          <a:xfrm>
            <a:off x="4312252" y="1769206"/>
            <a:ext cx="1877015" cy="407701"/>
          </a:xfrm>
          <a:prstGeom prst="flowChartAlternateProcess">
            <a:avLst/>
          </a:prstGeom>
          <a:solidFill>
            <a:srgbClr val="FFFF00"/>
          </a:solidFill>
          <a:ln>
            <a:noFill/>
          </a:ln>
          <a:effectLst>
            <a:outerShdw blurRad="177800" dist="139700" dir="5400000" sx="97000" sy="97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rgbClr val="0000FF"/>
                </a:solidFill>
                <a:latin typeface="微软雅黑" panose="020B0503020204020204" pitchFamily="34" charset="-122"/>
                <a:ea typeface="微软雅黑" panose="020B0503020204020204" pitchFamily="34" charset="-122"/>
                <a:cs typeface="+mn-ea"/>
                <a:sym typeface="+mn-lt"/>
              </a:rPr>
              <a:t>专业带头人</a:t>
            </a:r>
          </a:p>
        </p:txBody>
      </p:sp>
      <p:sp>
        <p:nvSpPr>
          <p:cNvPr id="46" name="流程图: 可选过程 45"/>
          <p:cNvSpPr/>
          <p:nvPr/>
        </p:nvSpPr>
        <p:spPr>
          <a:xfrm>
            <a:off x="6289825" y="1769206"/>
            <a:ext cx="2441376" cy="407701"/>
          </a:xfrm>
          <a:prstGeom prst="flowChartAlternateProcess">
            <a:avLst/>
          </a:prstGeom>
          <a:solidFill>
            <a:srgbClr val="FFFF00"/>
          </a:solidFill>
          <a:ln>
            <a:noFill/>
          </a:ln>
          <a:effectLst>
            <a:outerShdw blurRad="177800" dist="139700" dir="5400000" sx="97000" sy="97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rgbClr val="0000FF"/>
                </a:solidFill>
                <a:latin typeface="微软雅黑" panose="020B0503020204020204" pitchFamily="34" charset="-122"/>
                <a:ea typeface="微软雅黑" panose="020B0503020204020204" pitchFamily="34" charset="-122"/>
                <a:cs typeface="+mn-ea"/>
                <a:sym typeface="+mn-lt"/>
              </a:rPr>
              <a:t>参与标准修订教师</a:t>
            </a:r>
          </a:p>
        </p:txBody>
      </p:sp>
      <p:sp>
        <p:nvSpPr>
          <p:cNvPr id="27" name="流程图: 可选过程 26">
            <a:extLst>
              <a:ext uri="{FF2B5EF4-FFF2-40B4-BE49-F238E27FC236}">
                <a16:creationId xmlns:a16="http://schemas.microsoft.com/office/drawing/2014/main" xmlns="" id="{B57408EA-BAA0-484F-82C5-79E8952F7BAA}"/>
              </a:ext>
            </a:extLst>
          </p:cNvPr>
          <p:cNvSpPr/>
          <p:nvPr/>
        </p:nvSpPr>
        <p:spPr>
          <a:xfrm>
            <a:off x="492783" y="1790793"/>
            <a:ext cx="3344118" cy="407701"/>
          </a:xfrm>
          <a:prstGeom prst="flowChartAlternateProcess">
            <a:avLst/>
          </a:prstGeom>
          <a:solidFill>
            <a:srgbClr val="FFFF00"/>
          </a:solidFill>
          <a:ln>
            <a:noFill/>
          </a:ln>
          <a:effectLst>
            <a:outerShdw blurRad="177800" dist="139700" dir="5400000" sx="97000" sy="97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rgbClr val="0000FF"/>
                </a:solidFill>
                <a:latin typeface="微软雅黑" panose="020B0503020204020204" pitchFamily="34" charset="-122"/>
                <a:ea typeface="微软雅黑" panose="020B0503020204020204" pitchFamily="34" charset="-122"/>
                <a:cs typeface="+mn-ea"/>
                <a:sym typeface="+mn-lt"/>
              </a:rPr>
              <a:t>Z</a:t>
            </a:r>
            <a:r>
              <a:rPr lang="en-US" altLang="zh-CN" sz="2000" b="1" dirty="0">
                <a:solidFill>
                  <a:srgbClr val="0000FF"/>
                </a:solidFill>
                <a:latin typeface="微软雅黑" panose="020B0503020204020204" pitchFamily="34" charset="-122"/>
                <a:ea typeface="微软雅黑" panose="020B0503020204020204" pitchFamily="34" charset="-122"/>
                <a:cs typeface="+mn-ea"/>
                <a:sym typeface="+mn-lt"/>
              </a:rPr>
              <a:t>yck.cnki.net</a:t>
            </a:r>
            <a:endParaRPr lang="zh-CN" altLang="en-US" sz="2000" b="1" dirty="0">
              <a:solidFill>
                <a:srgbClr val="0000FF"/>
              </a:solidFill>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11305533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接连接符 25"/>
          <p:cNvCxnSpPr/>
          <p:nvPr/>
        </p:nvCxnSpPr>
        <p:spPr>
          <a:xfrm>
            <a:off x="359350" y="584186"/>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27" name="组合 26"/>
          <p:cNvGrpSpPr/>
          <p:nvPr/>
        </p:nvGrpSpPr>
        <p:grpSpPr>
          <a:xfrm>
            <a:off x="334233" y="14305"/>
            <a:ext cx="479614" cy="479614"/>
            <a:chOff x="1278794" y="3334906"/>
            <a:chExt cx="914014" cy="914014"/>
          </a:xfrm>
        </p:grpSpPr>
        <p:grpSp>
          <p:nvGrpSpPr>
            <p:cNvPr id="35" name="组合 34"/>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41" name="同心圆 4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2" name="椭圆 41"/>
              <p:cNvSpPr/>
              <p:nvPr/>
            </p:nvSpPr>
            <p:spPr>
              <a:xfrm>
                <a:off x="392112" y="760411"/>
                <a:ext cx="3825872" cy="382587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6" name="TextBox 61"/>
            <p:cNvSpPr txBox="1"/>
            <p:nvPr/>
          </p:nvSpPr>
          <p:spPr>
            <a:xfrm>
              <a:off x="1443719" y="3591858"/>
              <a:ext cx="59026" cy="127845"/>
            </a:xfrm>
            <a:prstGeom prst="rect">
              <a:avLst/>
            </a:prstGeom>
            <a:noFill/>
          </p:spPr>
          <p:txBody>
            <a:bodyPr wrap="none" rtlCol="0">
              <a:spAutoFit/>
            </a:bodyPr>
            <a:lstStyle/>
            <a:p>
              <a:endParaRPr lang="zh-CN" altLang="en-US" sz="2000" dirty="0">
                <a:latin typeface="Watford DB" pitchFamily="2" charset="0"/>
                <a:ea typeface="造字工房劲黑（非商用）常规体" pitchFamily="50" charset="-122"/>
              </a:endParaRPr>
            </a:p>
          </p:txBody>
        </p:sp>
      </p:grpSp>
      <p:grpSp>
        <p:nvGrpSpPr>
          <p:cNvPr id="29" name="组合 28"/>
          <p:cNvGrpSpPr/>
          <p:nvPr/>
        </p:nvGrpSpPr>
        <p:grpSpPr>
          <a:xfrm>
            <a:off x="730883" y="3014085"/>
            <a:ext cx="326261" cy="238939"/>
            <a:chOff x="7147950" y="1910835"/>
            <a:chExt cx="565394" cy="414069"/>
          </a:xfrm>
          <a:solidFill>
            <a:schemeClr val="bg1"/>
          </a:solidFill>
        </p:grpSpPr>
        <p:sp>
          <p:nvSpPr>
            <p:cNvPr id="30" name="Freeform 248"/>
            <p:cNvSpPr/>
            <p:nvPr/>
          </p:nvSpPr>
          <p:spPr bwMode="auto">
            <a:xfrm>
              <a:off x="7147950" y="1910835"/>
              <a:ext cx="394114" cy="377484"/>
            </a:xfrm>
            <a:custGeom>
              <a:avLst/>
              <a:gdLst>
                <a:gd name="T0" fmla="*/ 79 w 189"/>
                <a:gd name="T1" fmla="*/ 136 h 181"/>
                <a:gd name="T2" fmla="*/ 69 w 189"/>
                <a:gd name="T3" fmla="*/ 134 h 181"/>
                <a:gd name="T4" fmla="*/ 68 w 189"/>
                <a:gd name="T5" fmla="*/ 133 h 181"/>
                <a:gd name="T6" fmla="*/ 66 w 189"/>
                <a:gd name="T7" fmla="*/ 133 h 181"/>
                <a:gd name="T8" fmla="*/ 43 w 189"/>
                <a:gd name="T9" fmla="*/ 143 h 181"/>
                <a:gd name="T10" fmla="*/ 49 w 189"/>
                <a:gd name="T11" fmla="*/ 125 h 181"/>
                <a:gd name="T12" fmla="*/ 43 w 189"/>
                <a:gd name="T13" fmla="*/ 122 h 181"/>
                <a:gd name="T14" fmla="*/ 17 w 189"/>
                <a:gd name="T15" fmla="*/ 78 h 181"/>
                <a:gd name="T16" fmla="*/ 102 w 189"/>
                <a:gd name="T17" fmla="*/ 17 h 181"/>
                <a:gd name="T18" fmla="*/ 166 w 189"/>
                <a:gd name="T19" fmla="*/ 38 h 181"/>
                <a:gd name="T20" fmla="*/ 177 w 189"/>
                <a:gd name="T21" fmla="*/ 37 h 181"/>
                <a:gd name="T22" fmla="*/ 189 w 189"/>
                <a:gd name="T23" fmla="*/ 38 h 181"/>
                <a:gd name="T24" fmla="*/ 102 w 189"/>
                <a:gd name="T25" fmla="*/ 0 h 181"/>
                <a:gd name="T26" fmla="*/ 0 w 189"/>
                <a:gd name="T27" fmla="*/ 78 h 181"/>
                <a:gd name="T28" fmla="*/ 28 w 189"/>
                <a:gd name="T29" fmla="*/ 132 h 181"/>
                <a:gd name="T30" fmla="*/ 11 w 189"/>
                <a:gd name="T31" fmla="*/ 181 h 181"/>
                <a:gd name="T32" fmla="*/ 31 w 189"/>
                <a:gd name="T33" fmla="*/ 169 h 181"/>
                <a:gd name="T34" fmla="*/ 66 w 189"/>
                <a:gd name="T35" fmla="*/ 151 h 181"/>
                <a:gd name="T36" fmla="*/ 90 w 189"/>
                <a:gd name="T37" fmla="*/ 155 h 181"/>
                <a:gd name="T38" fmla="*/ 79 w 189"/>
                <a:gd name="T39" fmla="*/ 13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9" h="181">
                  <a:moveTo>
                    <a:pt x="79" y="136"/>
                  </a:moveTo>
                  <a:cubicBezTo>
                    <a:pt x="76" y="136"/>
                    <a:pt x="72" y="135"/>
                    <a:pt x="69" y="134"/>
                  </a:cubicBezTo>
                  <a:cubicBezTo>
                    <a:pt x="68" y="133"/>
                    <a:pt x="68" y="133"/>
                    <a:pt x="68" y="133"/>
                  </a:cubicBezTo>
                  <a:cubicBezTo>
                    <a:pt x="66" y="133"/>
                    <a:pt x="66" y="133"/>
                    <a:pt x="66" y="133"/>
                  </a:cubicBezTo>
                  <a:cubicBezTo>
                    <a:pt x="65" y="133"/>
                    <a:pt x="61" y="133"/>
                    <a:pt x="43" y="143"/>
                  </a:cubicBezTo>
                  <a:cubicBezTo>
                    <a:pt x="49" y="125"/>
                    <a:pt x="49" y="125"/>
                    <a:pt x="49" y="125"/>
                  </a:cubicBezTo>
                  <a:cubicBezTo>
                    <a:pt x="43" y="122"/>
                    <a:pt x="43" y="122"/>
                    <a:pt x="43" y="122"/>
                  </a:cubicBezTo>
                  <a:cubicBezTo>
                    <a:pt x="26" y="110"/>
                    <a:pt x="17" y="94"/>
                    <a:pt x="17" y="78"/>
                  </a:cubicBezTo>
                  <a:cubicBezTo>
                    <a:pt x="17" y="44"/>
                    <a:pt x="55" y="17"/>
                    <a:pt x="102" y="17"/>
                  </a:cubicBezTo>
                  <a:cubicBezTo>
                    <a:pt x="127" y="17"/>
                    <a:pt x="150" y="25"/>
                    <a:pt x="166" y="38"/>
                  </a:cubicBezTo>
                  <a:cubicBezTo>
                    <a:pt x="169" y="37"/>
                    <a:pt x="173" y="37"/>
                    <a:pt x="177" y="37"/>
                  </a:cubicBezTo>
                  <a:cubicBezTo>
                    <a:pt x="181" y="37"/>
                    <a:pt x="185" y="37"/>
                    <a:pt x="189" y="38"/>
                  </a:cubicBezTo>
                  <a:cubicBezTo>
                    <a:pt x="172" y="15"/>
                    <a:pt x="139" y="0"/>
                    <a:pt x="102" y="0"/>
                  </a:cubicBezTo>
                  <a:cubicBezTo>
                    <a:pt x="45" y="0"/>
                    <a:pt x="0" y="35"/>
                    <a:pt x="0" y="78"/>
                  </a:cubicBezTo>
                  <a:cubicBezTo>
                    <a:pt x="0" y="98"/>
                    <a:pt x="10" y="117"/>
                    <a:pt x="28" y="132"/>
                  </a:cubicBezTo>
                  <a:cubicBezTo>
                    <a:pt x="11" y="181"/>
                    <a:pt x="11" y="181"/>
                    <a:pt x="11" y="181"/>
                  </a:cubicBezTo>
                  <a:cubicBezTo>
                    <a:pt x="31" y="169"/>
                    <a:pt x="31" y="169"/>
                    <a:pt x="31" y="169"/>
                  </a:cubicBezTo>
                  <a:cubicBezTo>
                    <a:pt x="44" y="162"/>
                    <a:pt x="61" y="153"/>
                    <a:pt x="66" y="151"/>
                  </a:cubicBezTo>
                  <a:cubicBezTo>
                    <a:pt x="74" y="153"/>
                    <a:pt x="82" y="154"/>
                    <a:pt x="90" y="155"/>
                  </a:cubicBezTo>
                  <a:cubicBezTo>
                    <a:pt x="85" y="149"/>
                    <a:pt x="81" y="143"/>
                    <a:pt x="79" y="136"/>
                  </a:cubicBezTo>
                  <a:close/>
                </a:path>
              </a:pathLst>
            </a:custGeom>
            <a:grpFill/>
            <a:ln>
              <a:noFill/>
            </a:ln>
          </p:spPr>
          <p:txBody>
            <a:bodyPr vert="horz" wrap="square" lIns="91440" tIns="45720" rIns="91440" bIns="45720" numCol="1" anchor="t" anchorCtr="0" compatLnSpc="1"/>
            <a:lstStyle/>
            <a:p>
              <a:endParaRPr lang="en-US"/>
            </a:p>
          </p:txBody>
        </p:sp>
        <p:sp>
          <p:nvSpPr>
            <p:cNvPr id="31" name="Freeform 249"/>
            <p:cNvSpPr>
              <a:spLocks noEditPoints="1"/>
            </p:cNvSpPr>
            <p:nvPr/>
          </p:nvSpPr>
          <p:spPr bwMode="auto">
            <a:xfrm>
              <a:off x="7324220" y="2007285"/>
              <a:ext cx="389124" cy="317619"/>
            </a:xfrm>
            <a:custGeom>
              <a:avLst/>
              <a:gdLst>
                <a:gd name="T0" fmla="*/ 187 w 187"/>
                <a:gd name="T1" fmla="*/ 69 h 153"/>
                <a:gd name="T2" fmla="*/ 93 w 187"/>
                <a:gd name="T3" fmla="*/ 0 h 153"/>
                <a:gd name="T4" fmla="*/ 0 w 187"/>
                <a:gd name="T5" fmla="*/ 69 h 153"/>
                <a:gd name="T6" fmla="*/ 93 w 187"/>
                <a:gd name="T7" fmla="*/ 139 h 153"/>
                <a:gd name="T8" fmla="*/ 128 w 187"/>
                <a:gd name="T9" fmla="*/ 134 h 153"/>
                <a:gd name="T10" fmla="*/ 168 w 187"/>
                <a:gd name="T11" fmla="*/ 153 h 153"/>
                <a:gd name="T12" fmla="*/ 156 w 187"/>
                <a:gd name="T13" fmla="*/ 120 h 153"/>
                <a:gd name="T14" fmla="*/ 187 w 187"/>
                <a:gd name="T15" fmla="*/ 69 h 153"/>
                <a:gd name="T16" fmla="*/ 57 w 187"/>
                <a:gd name="T17" fmla="*/ 79 h 153"/>
                <a:gd name="T18" fmla="*/ 49 w 187"/>
                <a:gd name="T19" fmla="*/ 75 h 153"/>
                <a:gd name="T20" fmla="*/ 40 w 187"/>
                <a:gd name="T21" fmla="*/ 79 h 153"/>
                <a:gd name="T22" fmla="*/ 42 w 187"/>
                <a:gd name="T23" fmla="*/ 70 h 153"/>
                <a:gd name="T24" fmla="*/ 35 w 187"/>
                <a:gd name="T25" fmla="*/ 63 h 153"/>
                <a:gd name="T26" fmla="*/ 45 w 187"/>
                <a:gd name="T27" fmla="*/ 62 h 153"/>
                <a:gd name="T28" fmla="*/ 49 w 187"/>
                <a:gd name="T29" fmla="*/ 53 h 153"/>
                <a:gd name="T30" fmla="*/ 53 w 187"/>
                <a:gd name="T31" fmla="*/ 62 h 153"/>
                <a:gd name="T32" fmla="*/ 62 w 187"/>
                <a:gd name="T33" fmla="*/ 63 h 153"/>
                <a:gd name="T34" fmla="*/ 56 w 187"/>
                <a:gd name="T35" fmla="*/ 70 h 153"/>
                <a:gd name="T36" fmla="*/ 57 w 187"/>
                <a:gd name="T37" fmla="*/ 79 h 153"/>
                <a:gd name="T38" fmla="*/ 106 w 187"/>
                <a:gd name="T39" fmla="*/ 83 h 153"/>
                <a:gd name="T40" fmla="*/ 93 w 187"/>
                <a:gd name="T41" fmla="*/ 76 h 153"/>
                <a:gd name="T42" fmla="*/ 80 w 187"/>
                <a:gd name="T43" fmla="*/ 83 h 153"/>
                <a:gd name="T44" fmla="*/ 82 w 187"/>
                <a:gd name="T45" fmla="*/ 68 h 153"/>
                <a:gd name="T46" fmla="*/ 72 w 187"/>
                <a:gd name="T47" fmla="*/ 58 h 153"/>
                <a:gd name="T48" fmla="*/ 86 w 187"/>
                <a:gd name="T49" fmla="*/ 56 h 153"/>
                <a:gd name="T50" fmla="*/ 93 w 187"/>
                <a:gd name="T51" fmla="*/ 43 h 153"/>
                <a:gd name="T52" fmla="*/ 100 w 187"/>
                <a:gd name="T53" fmla="*/ 56 h 153"/>
                <a:gd name="T54" fmla="*/ 114 w 187"/>
                <a:gd name="T55" fmla="*/ 58 h 153"/>
                <a:gd name="T56" fmla="*/ 104 w 187"/>
                <a:gd name="T57" fmla="*/ 68 h 153"/>
                <a:gd name="T58" fmla="*/ 106 w 187"/>
                <a:gd name="T59" fmla="*/ 83 h 153"/>
                <a:gd name="T60" fmla="*/ 145 w 187"/>
                <a:gd name="T61" fmla="*/ 79 h 153"/>
                <a:gd name="T62" fmla="*/ 137 w 187"/>
                <a:gd name="T63" fmla="*/ 75 h 153"/>
                <a:gd name="T64" fmla="*/ 129 w 187"/>
                <a:gd name="T65" fmla="*/ 79 h 153"/>
                <a:gd name="T66" fmla="*/ 130 w 187"/>
                <a:gd name="T67" fmla="*/ 70 h 153"/>
                <a:gd name="T68" fmla="*/ 123 w 187"/>
                <a:gd name="T69" fmla="*/ 63 h 153"/>
                <a:gd name="T70" fmla="*/ 133 w 187"/>
                <a:gd name="T71" fmla="*/ 62 h 153"/>
                <a:gd name="T72" fmla="*/ 137 w 187"/>
                <a:gd name="T73" fmla="*/ 53 h 153"/>
                <a:gd name="T74" fmla="*/ 141 w 187"/>
                <a:gd name="T75" fmla="*/ 62 h 153"/>
                <a:gd name="T76" fmla="*/ 151 w 187"/>
                <a:gd name="T77" fmla="*/ 63 h 153"/>
                <a:gd name="T78" fmla="*/ 144 w 187"/>
                <a:gd name="T79" fmla="*/ 70 h 153"/>
                <a:gd name="T80" fmla="*/ 145 w 187"/>
                <a:gd name="T81" fmla="*/ 7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7" h="153">
                  <a:moveTo>
                    <a:pt x="187" y="69"/>
                  </a:moveTo>
                  <a:cubicBezTo>
                    <a:pt x="187" y="31"/>
                    <a:pt x="145" y="0"/>
                    <a:pt x="93" y="0"/>
                  </a:cubicBezTo>
                  <a:cubicBezTo>
                    <a:pt x="42" y="0"/>
                    <a:pt x="0" y="31"/>
                    <a:pt x="0" y="69"/>
                  </a:cubicBezTo>
                  <a:cubicBezTo>
                    <a:pt x="0" y="108"/>
                    <a:pt x="42" y="139"/>
                    <a:pt x="93" y="139"/>
                  </a:cubicBezTo>
                  <a:cubicBezTo>
                    <a:pt x="106" y="139"/>
                    <a:pt x="118" y="137"/>
                    <a:pt x="128" y="134"/>
                  </a:cubicBezTo>
                  <a:cubicBezTo>
                    <a:pt x="132" y="133"/>
                    <a:pt x="168" y="153"/>
                    <a:pt x="168" y="153"/>
                  </a:cubicBezTo>
                  <a:cubicBezTo>
                    <a:pt x="156" y="120"/>
                    <a:pt x="156" y="120"/>
                    <a:pt x="156" y="120"/>
                  </a:cubicBezTo>
                  <a:cubicBezTo>
                    <a:pt x="175" y="108"/>
                    <a:pt x="187" y="90"/>
                    <a:pt x="187" y="69"/>
                  </a:cubicBezTo>
                  <a:close/>
                  <a:moveTo>
                    <a:pt x="57" y="79"/>
                  </a:moveTo>
                  <a:cubicBezTo>
                    <a:pt x="49" y="75"/>
                    <a:pt x="49" y="75"/>
                    <a:pt x="49" y="75"/>
                  </a:cubicBezTo>
                  <a:cubicBezTo>
                    <a:pt x="40" y="79"/>
                    <a:pt x="40" y="79"/>
                    <a:pt x="40" y="79"/>
                  </a:cubicBezTo>
                  <a:cubicBezTo>
                    <a:pt x="42" y="70"/>
                    <a:pt x="42" y="70"/>
                    <a:pt x="42" y="70"/>
                  </a:cubicBezTo>
                  <a:cubicBezTo>
                    <a:pt x="35" y="63"/>
                    <a:pt x="35" y="63"/>
                    <a:pt x="35" y="63"/>
                  </a:cubicBezTo>
                  <a:cubicBezTo>
                    <a:pt x="45" y="62"/>
                    <a:pt x="45" y="62"/>
                    <a:pt x="45" y="62"/>
                  </a:cubicBezTo>
                  <a:cubicBezTo>
                    <a:pt x="49" y="53"/>
                    <a:pt x="49" y="53"/>
                    <a:pt x="49" y="53"/>
                  </a:cubicBezTo>
                  <a:cubicBezTo>
                    <a:pt x="53" y="62"/>
                    <a:pt x="53" y="62"/>
                    <a:pt x="53" y="62"/>
                  </a:cubicBezTo>
                  <a:cubicBezTo>
                    <a:pt x="62" y="63"/>
                    <a:pt x="62" y="63"/>
                    <a:pt x="62" y="63"/>
                  </a:cubicBezTo>
                  <a:cubicBezTo>
                    <a:pt x="56" y="70"/>
                    <a:pt x="56" y="70"/>
                    <a:pt x="56" y="70"/>
                  </a:cubicBezTo>
                  <a:lnTo>
                    <a:pt x="57" y="79"/>
                  </a:lnTo>
                  <a:close/>
                  <a:moveTo>
                    <a:pt x="106" y="83"/>
                  </a:moveTo>
                  <a:cubicBezTo>
                    <a:pt x="93" y="76"/>
                    <a:pt x="93" y="76"/>
                    <a:pt x="93" y="76"/>
                  </a:cubicBezTo>
                  <a:cubicBezTo>
                    <a:pt x="80" y="83"/>
                    <a:pt x="80" y="83"/>
                    <a:pt x="80" y="83"/>
                  </a:cubicBezTo>
                  <a:cubicBezTo>
                    <a:pt x="82" y="68"/>
                    <a:pt x="82" y="68"/>
                    <a:pt x="82" y="68"/>
                  </a:cubicBezTo>
                  <a:cubicBezTo>
                    <a:pt x="72" y="58"/>
                    <a:pt x="72" y="58"/>
                    <a:pt x="72" y="58"/>
                  </a:cubicBezTo>
                  <a:cubicBezTo>
                    <a:pt x="86" y="56"/>
                    <a:pt x="86" y="56"/>
                    <a:pt x="86" y="56"/>
                  </a:cubicBezTo>
                  <a:cubicBezTo>
                    <a:pt x="93" y="43"/>
                    <a:pt x="93" y="43"/>
                    <a:pt x="93" y="43"/>
                  </a:cubicBezTo>
                  <a:cubicBezTo>
                    <a:pt x="100" y="56"/>
                    <a:pt x="100" y="56"/>
                    <a:pt x="100" y="56"/>
                  </a:cubicBezTo>
                  <a:cubicBezTo>
                    <a:pt x="114" y="58"/>
                    <a:pt x="114" y="58"/>
                    <a:pt x="114" y="58"/>
                  </a:cubicBezTo>
                  <a:cubicBezTo>
                    <a:pt x="104" y="68"/>
                    <a:pt x="104" y="68"/>
                    <a:pt x="104" y="68"/>
                  </a:cubicBezTo>
                  <a:lnTo>
                    <a:pt x="106" y="83"/>
                  </a:lnTo>
                  <a:close/>
                  <a:moveTo>
                    <a:pt x="145" y="79"/>
                  </a:moveTo>
                  <a:cubicBezTo>
                    <a:pt x="137" y="75"/>
                    <a:pt x="137" y="75"/>
                    <a:pt x="137" y="75"/>
                  </a:cubicBezTo>
                  <a:cubicBezTo>
                    <a:pt x="129" y="79"/>
                    <a:pt x="129" y="79"/>
                    <a:pt x="129" y="79"/>
                  </a:cubicBezTo>
                  <a:cubicBezTo>
                    <a:pt x="130" y="70"/>
                    <a:pt x="130" y="70"/>
                    <a:pt x="130" y="70"/>
                  </a:cubicBezTo>
                  <a:cubicBezTo>
                    <a:pt x="123" y="63"/>
                    <a:pt x="123" y="63"/>
                    <a:pt x="123" y="63"/>
                  </a:cubicBezTo>
                  <a:cubicBezTo>
                    <a:pt x="133" y="62"/>
                    <a:pt x="133" y="62"/>
                    <a:pt x="133" y="62"/>
                  </a:cubicBezTo>
                  <a:cubicBezTo>
                    <a:pt x="137" y="53"/>
                    <a:pt x="137" y="53"/>
                    <a:pt x="137" y="53"/>
                  </a:cubicBezTo>
                  <a:cubicBezTo>
                    <a:pt x="141" y="62"/>
                    <a:pt x="141" y="62"/>
                    <a:pt x="141" y="62"/>
                  </a:cubicBezTo>
                  <a:cubicBezTo>
                    <a:pt x="151" y="63"/>
                    <a:pt x="151" y="63"/>
                    <a:pt x="151" y="63"/>
                  </a:cubicBezTo>
                  <a:cubicBezTo>
                    <a:pt x="144" y="70"/>
                    <a:pt x="144" y="70"/>
                    <a:pt x="144" y="70"/>
                  </a:cubicBezTo>
                  <a:lnTo>
                    <a:pt x="145" y="79"/>
                  </a:lnTo>
                  <a:close/>
                </a:path>
              </a:pathLst>
            </a:custGeom>
            <a:grpFill/>
            <a:ln>
              <a:noFill/>
            </a:ln>
          </p:spPr>
          <p:txBody>
            <a:bodyPr vert="horz" wrap="square" lIns="91440" tIns="45720" rIns="91440" bIns="45720" numCol="1" anchor="t" anchorCtr="0" compatLnSpc="1"/>
            <a:lstStyle/>
            <a:p>
              <a:endParaRPr lang="en-US"/>
            </a:p>
          </p:txBody>
        </p:sp>
      </p:grpSp>
      <p:grpSp>
        <p:nvGrpSpPr>
          <p:cNvPr id="32" name="组合 31"/>
          <p:cNvGrpSpPr/>
          <p:nvPr/>
        </p:nvGrpSpPr>
        <p:grpSpPr>
          <a:xfrm>
            <a:off x="758427" y="4194989"/>
            <a:ext cx="271173" cy="270179"/>
            <a:chOff x="8328626" y="5747201"/>
            <a:chExt cx="453979" cy="452315"/>
          </a:xfrm>
          <a:solidFill>
            <a:schemeClr val="bg1"/>
          </a:solidFill>
        </p:grpSpPr>
        <p:sp>
          <p:nvSpPr>
            <p:cNvPr id="33" name="Freeform 236"/>
            <p:cNvSpPr/>
            <p:nvPr/>
          </p:nvSpPr>
          <p:spPr bwMode="auto">
            <a:xfrm>
              <a:off x="8328626" y="5747201"/>
              <a:ext cx="440675" cy="442338"/>
            </a:xfrm>
            <a:custGeom>
              <a:avLst/>
              <a:gdLst>
                <a:gd name="T0" fmla="*/ 108 w 211"/>
                <a:gd name="T1" fmla="*/ 167 h 212"/>
                <a:gd name="T2" fmla="*/ 60 w 211"/>
                <a:gd name="T3" fmla="*/ 65 h 212"/>
                <a:gd name="T4" fmla="*/ 105 w 211"/>
                <a:gd name="T5" fmla="*/ 45 h 212"/>
                <a:gd name="T6" fmla="*/ 165 w 211"/>
                <a:gd name="T7" fmla="*/ 115 h 212"/>
                <a:gd name="T8" fmla="*/ 191 w 211"/>
                <a:gd name="T9" fmla="*/ 122 h 212"/>
                <a:gd name="T10" fmla="*/ 211 w 211"/>
                <a:gd name="T11" fmla="*/ 112 h 212"/>
                <a:gd name="T12" fmla="*/ 209 w 211"/>
                <a:gd name="T13" fmla="*/ 92 h 212"/>
                <a:gd name="T14" fmla="*/ 187 w 211"/>
                <a:gd name="T15" fmla="*/ 77 h 212"/>
                <a:gd name="T16" fmla="*/ 199 w 211"/>
                <a:gd name="T17" fmla="*/ 58 h 212"/>
                <a:gd name="T18" fmla="*/ 188 w 211"/>
                <a:gd name="T19" fmla="*/ 42 h 212"/>
                <a:gd name="T20" fmla="*/ 162 w 211"/>
                <a:gd name="T21" fmla="*/ 40 h 212"/>
                <a:gd name="T22" fmla="*/ 163 w 211"/>
                <a:gd name="T23" fmla="*/ 18 h 212"/>
                <a:gd name="T24" fmla="*/ 145 w 211"/>
                <a:gd name="T25" fmla="*/ 9 h 212"/>
                <a:gd name="T26" fmla="*/ 121 w 211"/>
                <a:gd name="T27" fmla="*/ 20 h 212"/>
                <a:gd name="T28" fmla="*/ 111 w 211"/>
                <a:gd name="T29" fmla="*/ 1 h 212"/>
                <a:gd name="T30" fmla="*/ 91 w 211"/>
                <a:gd name="T31" fmla="*/ 2 h 212"/>
                <a:gd name="T32" fmla="*/ 76 w 211"/>
                <a:gd name="T33" fmla="*/ 24 h 212"/>
                <a:gd name="T34" fmla="*/ 58 w 211"/>
                <a:gd name="T35" fmla="*/ 12 h 212"/>
                <a:gd name="T36" fmla="*/ 41 w 211"/>
                <a:gd name="T37" fmla="*/ 23 h 212"/>
                <a:gd name="T38" fmla="*/ 41 w 211"/>
                <a:gd name="T39" fmla="*/ 48 h 212"/>
                <a:gd name="T40" fmla="*/ 19 w 211"/>
                <a:gd name="T41" fmla="*/ 43 h 212"/>
                <a:gd name="T42" fmla="*/ 10 w 211"/>
                <a:gd name="T43" fmla="*/ 61 h 212"/>
                <a:gd name="T44" fmla="*/ 23 w 211"/>
                <a:gd name="T45" fmla="*/ 77 h 212"/>
                <a:gd name="T46" fmla="*/ 0 w 211"/>
                <a:gd name="T47" fmla="*/ 95 h 212"/>
                <a:gd name="T48" fmla="*/ 1 w 211"/>
                <a:gd name="T49" fmla="*/ 115 h 212"/>
                <a:gd name="T50" fmla="*/ 20 w 211"/>
                <a:gd name="T51" fmla="*/ 122 h 212"/>
                <a:gd name="T52" fmla="*/ 8 w 211"/>
                <a:gd name="T53" fmla="*/ 149 h 212"/>
                <a:gd name="T54" fmla="*/ 19 w 211"/>
                <a:gd name="T55" fmla="*/ 166 h 212"/>
                <a:gd name="T56" fmla="*/ 39 w 211"/>
                <a:gd name="T57" fmla="*/ 163 h 212"/>
                <a:gd name="T58" fmla="*/ 42 w 211"/>
                <a:gd name="T59" fmla="*/ 192 h 212"/>
                <a:gd name="T60" fmla="*/ 60 w 211"/>
                <a:gd name="T61" fmla="*/ 201 h 212"/>
                <a:gd name="T62" fmla="*/ 76 w 211"/>
                <a:gd name="T63" fmla="*/ 189 h 212"/>
                <a:gd name="T64" fmla="*/ 94 w 211"/>
                <a:gd name="T65" fmla="*/ 212 h 212"/>
                <a:gd name="T66" fmla="*/ 114 w 211"/>
                <a:gd name="T67" fmla="*/ 211 h 212"/>
                <a:gd name="T68" fmla="*/ 121 w 211"/>
                <a:gd name="T69" fmla="*/ 192 h 212"/>
                <a:gd name="T70" fmla="*/ 116 w 211"/>
                <a:gd name="T71" fmla="*/ 167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1" h="212">
                  <a:moveTo>
                    <a:pt x="116" y="167"/>
                  </a:moveTo>
                  <a:cubicBezTo>
                    <a:pt x="113" y="167"/>
                    <a:pt x="111" y="167"/>
                    <a:pt x="108" y="167"/>
                  </a:cubicBezTo>
                  <a:cubicBezTo>
                    <a:pt x="75" y="169"/>
                    <a:pt x="46" y="143"/>
                    <a:pt x="45" y="109"/>
                  </a:cubicBezTo>
                  <a:cubicBezTo>
                    <a:pt x="44" y="93"/>
                    <a:pt x="49" y="77"/>
                    <a:pt x="60" y="65"/>
                  </a:cubicBezTo>
                  <a:cubicBezTo>
                    <a:pt x="71" y="53"/>
                    <a:pt x="86" y="46"/>
                    <a:pt x="102" y="45"/>
                  </a:cubicBezTo>
                  <a:cubicBezTo>
                    <a:pt x="103" y="45"/>
                    <a:pt x="104" y="45"/>
                    <a:pt x="105" y="45"/>
                  </a:cubicBezTo>
                  <a:cubicBezTo>
                    <a:pt x="137" y="45"/>
                    <a:pt x="164" y="70"/>
                    <a:pt x="166" y="103"/>
                  </a:cubicBezTo>
                  <a:cubicBezTo>
                    <a:pt x="166" y="107"/>
                    <a:pt x="166" y="111"/>
                    <a:pt x="165" y="115"/>
                  </a:cubicBezTo>
                  <a:cubicBezTo>
                    <a:pt x="187" y="136"/>
                    <a:pt x="187" y="136"/>
                    <a:pt x="187" y="136"/>
                  </a:cubicBezTo>
                  <a:cubicBezTo>
                    <a:pt x="188" y="132"/>
                    <a:pt x="190" y="127"/>
                    <a:pt x="191" y="122"/>
                  </a:cubicBezTo>
                  <a:cubicBezTo>
                    <a:pt x="211" y="118"/>
                    <a:pt x="211" y="118"/>
                    <a:pt x="211" y="118"/>
                  </a:cubicBezTo>
                  <a:cubicBezTo>
                    <a:pt x="211" y="112"/>
                    <a:pt x="211" y="112"/>
                    <a:pt x="211" y="112"/>
                  </a:cubicBezTo>
                  <a:cubicBezTo>
                    <a:pt x="210" y="97"/>
                    <a:pt x="210" y="97"/>
                    <a:pt x="210" y="97"/>
                  </a:cubicBezTo>
                  <a:cubicBezTo>
                    <a:pt x="209" y="92"/>
                    <a:pt x="209" y="92"/>
                    <a:pt x="209" y="92"/>
                  </a:cubicBezTo>
                  <a:cubicBezTo>
                    <a:pt x="190" y="90"/>
                    <a:pt x="190" y="90"/>
                    <a:pt x="190" y="90"/>
                  </a:cubicBezTo>
                  <a:cubicBezTo>
                    <a:pt x="190" y="85"/>
                    <a:pt x="188" y="81"/>
                    <a:pt x="187" y="77"/>
                  </a:cubicBezTo>
                  <a:cubicBezTo>
                    <a:pt x="202" y="63"/>
                    <a:pt x="202" y="63"/>
                    <a:pt x="202" y="63"/>
                  </a:cubicBezTo>
                  <a:cubicBezTo>
                    <a:pt x="199" y="58"/>
                    <a:pt x="199" y="58"/>
                    <a:pt x="199" y="58"/>
                  </a:cubicBezTo>
                  <a:cubicBezTo>
                    <a:pt x="191" y="46"/>
                    <a:pt x="191" y="46"/>
                    <a:pt x="191" y="46"/>
                  </a:cubicBezTo>
                  <a:cubicBezTo>
                    <a:pt x="188" y="42"/>
                    <a:pt x="188" y="42"/>
                    <a:pt x="188" y="42"/>
                  </a:cubicBezTo>
                  <a:cubicBezTo>
                    <a:pt x="171" y="49"/>
                    <a:pt x="171" y="49"/>
                    <a:pt x="171" y="49"/>
                  </a:cubicBezTo>
                  <a:cubicBezTo>
                    <a:pt x="168" y="46"/>
                    <a:pt x="165" y="43"/>
                    <a:pt x="162" y="40"/>
                  </a:cubicBezTo>
                  <a:cubicBezTo>
                    <a:pt x="168" y="20"/>
                    <a:pt x="168" y="20"/>
                    <a:pt x="168" y="20"/>
                  </a:cubicBezTo>
                  <a:cubicBezTo>
                    <a:pt x="163" y="18"/>
                    <a:pt x="163" y="18"/>
                    <a:pt x="163" y="18"/>
                  </a:cubicBezTo>
                  <a:cubicBezTo>
                    <a:pt x="150" y="11"/>
                    <a:pt x="150" y="11"/>
                    <a:pt x="150" y="11"/>
                  </a:cubicBezTo>
                  <a:cubicBezTo>
                    <a:pt x="145" y="9"/>
                    <a:pt x="145" y="9"/>
                    <a:pt x="145" y="9"/>
                  </a:cubicBezTo>
                  <a:cubicBezTo>
                    <a:pt x="134" y="23"/>
                    <a:pt x="134" y="23"/>
                    <a:pt x="134" y="23"/>
                  </a:cubicBezTo>
                  <a:cubicBezTo>
                    <a:pt x="130" y="22"/>
                    <a:pt x="125" y="21"/>
                    <a:pt x="121" y="20"/>
                  </a:cubicBezTo>
                  <a:cubicBezTo>
                    <a:pt x="117" y="0"/>
                    <a:pt x="117" y="0"/>
                    <a:pt x="117" y="0"/>
                  </a:cubicBezTo>
                  <a:cubicBezTo>
                    <a:pt x="111" y="1"/>
                    <a:pt x="111" y="1"/>
                    <a:pt x="111" y="1"/>
                  </a:cubicBezTo>
                  <a:cubicBezTo>
                    <a:pt x="97" y="1"/>
                    <a:pt x="97" y="1"/>
                    <a:pt x="97" y="1"/>
                  </a:cubicBezTo>
                  <a:cubicBezTo>
                    <a:pt x="91" y="2"/>
                    <a:pt x="91" y="2"/>
                    <a:pt x="91" y="2"/>
                  </a:cubicBezTo>
                  <a:cubicBezTo>
                    <a:pt x="89" y="20"/>
                    <a:pt x="89" y="20"/>
                    <a:pt x="89" y="20"/>
                  </a:cubicBezTo>
                  <a:cubicBezTo>
                    <a:pt x="84" y="21"/>
                    <a:pt x="80" y="22"/>
                    <a:pt x="76" y="24"/>
                  </a:cubicBezTo>
                  <a:cubicBezTo>
                    <a:pt x="62" y="9"/>
                    <a:pt x="62" y="9"/>
                    <a:pt x="62" y="9"/>
                  </a:cubicBezTo>
                  <a:cubicBezTo>
                    <a:pt x="58" y="12"/>
                    <a:pt x="58" y="12"/>
                    <a:pt x="58" y="12"/>
                  </a:cubicBezTo>
                  <a:cubicBezTo>
                    <a:pt x="45" y="20"/>
                    <a:pt x="45" y="20"/>
                    <a:pt x="45" y="20"/>
                  </a:cubicBezTo>
                  <a:cubicBezTo>
                    <a:pt x="41" y="23"/>
                    <a:pt x="41" y="23"/>
                    <a:pt x="41" y="23"/>
                  </a:cubicBezTo>
                  <a:cubicBezTo>
                    <a:pt x="48" y="40"/>
                    <a:pt x="48" y="40"/>
                    <a:pt x="48" y="40"/>
                  </a:cubicBezTo>
                  <a:cubicBezTo>
                    <a:pt x="46" y="42"/>
                    <a:pt x="43" y="45"/>
                    <a:pt x="41" y="48"/>
                  </a:cubicBezTo>
                  <a:cubicBezTo>
                    <a:pt x="40" y="48"/>
                    <a:pt x="39" y="49"/>
                    <a:pt x="39" y="50"/>
                  </a:cubicBezTo>
                  <a:cubicBezTo>
                    <a:pt x="19" y="43"/>
                    <a:pt x="19" y="43"/>
                    <a:pt x="19" y="43"/>
                  </a:cubicBezTo>
                  <a:cubicBezTo>
                    <a:pt x="17" y="48"/>
                    <a:pt x="17" y="48"/>
                    <a:pt x="17" y="48"/>
                  </a:cubicBezTo>
                  <a:cubicBezTo>
                    <a:pt x="10" y="61"/>
                    <a:pt x="10" y="61"/>
                    <a:pt x="10" y="61"/>
                  </a:cubicBezTo>
                  <a:cubicBezTo>
                    <a:pt x="8" y="66"/>
                    <a:pt x="8" y="66"/>
                    <a:pt x="8" y="66"/>
                  </a:cubicBezTo>
                  <a:cubicBezTo>
                    <a:pt x="23" y="77"/>
                    <a:pt x="23" y="77"/>
                    <a:pt x="23" y="77"/>
                  </a:cubicBezTo>
                  <a:cubicBezTo>
                    <a:pt x="22" y="82"/>
                    <a:pt x="21" y="86"/>
                    <a:pt x="20" y="90"/>
                  </a:cubicBezTo>
                  <a:cubicBezTo>
                    <a:pt x="0" y="95"/>
                    <a:pt x="0" y="95"/>
                    <a:pt x="0" y="95"/>
                  </a:cubicBezTo>
                  <a:cubicBezTo>
                    <a:pt x="0" y="100"/>
                    <a:pt x="0" y="100"/>
                    <a:pt x="0" y="100"/>
                  </a:cubicBezTo>
                  <a:cubicBezTo>
                    <a:pt x="1" y="115"/>
                    <a:pt x="1" y="115"/>
                    <a:pt x="1" y="115"/>
                  </a:cubicBezTo>
                  <a:cubicBezTo>
                    <a:pt x="1" y="120"/>
                    <a:pt x="1" y="120"/>
                    <a:pt x="1" y="120"/>
                  </a:cubicBezTo>
                  <a:cubicBezTo>
                    <a:pt x="20" y="122"/>
                    <a:pt x="20" y="122"/>
                    <a:pt x="20" y="122"/>
                  </a:cubicBezTo>
                  <a:cubicBezTo>
                    <a:pt x="21" y="127"/>
                    <a:pt x="22" y="131"/>
                    <a:pt x="23" y="135"/>
                  </a:cubicBezTo>
                  <a:cubicBezTo>
                    <a:pt x="8" y="149"/>
                    <a:pt x="8" y="149"/>
                    <a:pt x="8" y="149"/>
                  </a:cubicBezTo>
                  <a:cubicBezTo>
                    <a:pt x="11" y="154"/>
                    <a:pt x="11" y="154"/>
                    <a:pt x="11" y="154"/>
                  </a:cubicBezTo>
                  <a:cubicBezTo>
                    <a:pt x="19" y="166"/>
                    <a:pt x="19" y="166"/>
                    <a:pt x="19" y="166"/>
                  </a:cubicBezTo>
                  <a:cubicBezTo>
                    <a:pt x="22" y="171"/>
                    <a:pt x="22" y="171"/>
                    <a:pt x="22" y="171"/>
                  </a:cubicBezTo>
                  <a:cubicBezTo>
                    <a:pt x="39" y="163"/>
                    <a:pt x="39" y="163"/>
                    <a:pt x="39" y="163"/>
                  </a:cubicBezTo>
                  <a:cubicBezTo>
                    <a:pt x="42" y="166"/>
                    <a:pt x="45" y="170"/>
                    <a:pt x="49" y="173"/>
                  </a:cubicBezTo>
                  <a:cubicBezTo>
                    <a:pt x="42" y="192"/>
                    <a:pt x="42" y="192"/>
                    <a:pt x="42" y="192"/>
                  </a:cubicBezTo>
                  <a:cubicBezTo>
                    <a:pt x="47" y="194"/>
                    <a:pt x="47" y="194"/>
                    <a:pt x="47" y="194"/>
                  </a:cubicBezTo>
                  <a:cubicBezTo>
                    <a:pt x="60" y="201"/>
                    <a:pt x="60" y="201"/>
                    <a:pt x="60" y="201"/>
                  </a:cubicBezTo>
                  <a:cubicBezTo>
                    <a:pt x="65" y="204"/>
                    <a:pt x="65" y="204"/>
                    <a:pt x="65" y="204"/>
                  </a:cubicBezTo>
                  <a:cubicBezTo>
                    <a:pt x="76" y="189"/>
                    <a:pt x="76" y="189"/>
                    <a:pt x="76" y="189"/>
                  </a:cubicBezTo>
                  <a:cubicBezTo>
                    <a:pt x="81" y="190"/>
                    <a:pt x="85" y="191"/>
                    <a:pt x="90" y="192"/>
                  </a:cubicBezTo>
                  <a:cubicBezTo>
                    <a:pt x="94" y="212"/>
                    <a:pt x="94" y="212"/>
                    <a:pt x="94" y="212"/>
                  </a:cubicBezTo>
                  <a:cubicBezTo>
                    <a:pt x="99" y="211"/>
                    <a:pt x="99" y="211"/>
                    <a:pt x="99" y="211"/>
                  </a:cubicBezTo>
                  <a:cubicBezTo>
                    <a:pt x="114" y="211"/>
                    <a:pt x="114" y="211"/>
                    <a:pt x="114" y="211"/>
                  </a:cubicBezTo>
                  <a:cubicBezTo>
                    <a:pt x="120" y="210"/>
                    <a:pt x="120" y="210"/>
                    <a:pt x="120" y="210"/>
                  </a:cubicBezTo>
                  <a:cubicBezTo>
                    <a:pt x="121" y="192"/>
                    <a:pt x="121" y="192"/>
                    <a:pt x="121" y="192"/>
                  </a:cubicBezTo>
                  <a:cubicBezTo>
                    <a:pt x="127" y="191"/>
                    <a:pt x="132" y="190"/>
                    <a:pt x="136" y="188"/>
                  </a:cubicBezTo>
                  <a:lnTo>
                    <a:pt x="116" y="167"/>
                  </a:lnTo>
                  <a:close/>
                </a:path>
              </a:pathLst>
            </a:custGeom>
            <a:grpFill/>
            <a:ln>
              <a:noFill/>
            </a:ln>
          </p:spPr>
          <p:txBody>
            <a:bodyPr vert="horz" wrap="square" lIns="91440" tIns="45720" rIns="91440" bIns="45720" numCol="1" anchor="t" anchorCtr="0" compatLnSpc="1"/>
            <a:lstStyle/>
            <a:p>
              <a:endParaRPr lang="en-US"/>
            </a:p>
          </p:txBody>
        </p:sp>
        <p:sp>
          <p:nvSpPr>
            <p:cNvPr id="34" name="Freeform 237"/>
            <p:cNvSpPr/>
            <p:nvPr/>
          </p:nvSpPr>
          <p:spPr bwMode="auto">
            <a:xfrm>
              <a:off x="8453346" y="5870257"/>
              <a:ext cx="329259" cy="329259"/>
            </a:xfrm>
            <a:custGeom>
              <a:avLst/>
              <a:gdLst>
                <a:gd name="T0" fmla="*/ 158 w 158"/>
                <a:gd name="T1" fmla="*/ 131 h 158"/>
                <a:gd name="T2" fmla="*/ 154 w 158"/>
                <a:gd name="T3" fmla="*/ 121 h 158"/>
                <a:gd name="T4" fmla="*/ 86 w 158"/>
                <a:gd name="T5" fmla="*/ 55 h 158"/>
                <a:gd name="T6" fmla="*/ 75 w 158"/>
                <a:gd name="T7" fmla="*/ 16 h 158"/>
                <a:gd name="T8" fmla="*/ 29 w 158"/>
                <a:gd name="T9" fmla="*/ 7 h 158"/>
                <a:gd name="T10" fmla="*/ 53 w 158"/>
                <a:gd name="T11" fmla="*/ 30 h 158"/>
                <a:gd name="T12" fmla="*/ 53 w 158"/>
                <a:gd name="T13" fmla="*/ 37 h 158"/>
                <a:gd name="T14" fmla="*/ 37 w 158"/>
                <a:gd name="T15" fmla="*/ 53 h 158"/>
                <a:gd name="T16" fmla="*/ 29 w 158"/>
                <a:gd name="T17" fmla="*/ 53 h 158"/>
                <a:gd name="T18" fmla="*/ 6 w 158"/>
                <a:gd name="T19" fmla="*/ 30 h 158"/>
                <a:gd name="T20" fmla="*/ 15 w 158"/>
                <a:gd name="T21" fmla="*/ 75 h 158"/>
                <a:gd name="T22" fmla="*/ 55 w 158"/>
                <a:gd name="T23" fmla="*/ 86 h 158"/>
                <a:gd name="T24" fmla="*/ 121 w 158"/>
                <a:gd name="T25" fmla="*/ 155 h 158"/>
                <a:gd name="T26" fmla="*/ 131 w 158"/>
                <a:gd name="T27" fmla="*/ 158 h 158"/>
                <a:gd name="T28" fmla="*/ 158 w 158"/>
                <a:gd name="T29" fmla="*/ 131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8" h="158">
                  <a:moveTo>
                    <a:pt x="158" y="131"/>
                  </a:moveTo>
                  <a:cubicBezTo>
                    <a:pt x="158" y="128"/>
                    <a:pt x="156" y="123"/>
                    <a:pt x="154" y="121"/>
                  </a:cubicBezTo>
                  <a:cubicBezTo>
                    <a:pt x="132" y="99"/>
                    <a:pt x="109" y="77"/>
                    <a:pt x="86" y="55"/>
                  </a:cubicBezTo>
                  <a:cubicBezTo>
                    <a:pt x="89" y="42"/>
                    <a:pt x="86" y="26"/>
                    <a:pt x="75" y="16"/>
                  </a:cubicBezTo>
                  <a:cubicBezTo>
                    <a:pt x="63" y="3"/>
                    <a:pt x="45" y="0"/>
                    <a:pt x="29" y="7"/>
                  </a:cubicBezTo>
                  <a:cubicBezTo>
                    <a:pt x="53" y="30"/>
                    <a:pt x="53" y="30"/>
                    <a:pt x="53" y="30"/>
                  </a:cubicBezTo>
                  <a:cubicBezTo>
                    <a:pt x="55" y="32"/>
                    <a:pt x="55" y="35"/>
                    <a:pt x="53" y="37"/>
                  </a:cubicBezTo>
                  <a:cubicBezTo>
                    <a:pt x="37" y="53"/>
                    <a:pt x="37" y="53"/>
                    <a:pt x="37" y="53"/>
                  </a:cubicBezTo>
                  <a:cubicBezTo>
                    <a:pt x="35" y="55"/>
                    <a:pt x="31" y="55"/>
                    <a:pt x="29" y="53"/>
                  </a:cubicBezTo>
                  <a:cubicBezTo>
                    <a:pt x="6" y="30"/>
                    <a:pt x="6" y="30"/>
                    <a:pt x="6" y="30"/>
                  </a:cubicBezTo>
                  <a:cubicBezTo>
                    <a:pt x="0" y="45"/>
                    <a:pt x="3" y="63"/>
                    <a:pt x="15" y="75"/>
                  </a:cubicBezTo>
                  <a:cubicBezTo>
                    <a:pt x="26" y="86"/>
                    <a:pt x="41" y="90"/>
                    <a:pt x="55" y="86"/>
                  </a:cubicBezTo>
                  <a:cubicBezTo>
                    <a:pt x="77" y="109"/>
                    <a:pt x="99" y="132"/>
                    <a:pt x="121" y="155"/>
                  </a:cubicBezTo>
                  <a:cubicBezTo>
                    <a:pt x="123" y="157"/>
                    <a:pt x="127" y="158"/>
                    <a:pt x="131" y="158"/>
                  </a:cubicBezTo>
                  <a:cubicBezTo>
                    <a:pt x="144" y="156"/>
                    <a:pt x="155" y="144"/>
                    <a:pt x="158" y="131"/>
                  </a:cubicBezTo>
                  <a:close/>
                </a:path>
              </a:pathLst>
            </a:custGeom>
            <a:grpFill/>
            <a:ln>
              <a:noFill/>
            </a:ln>
          </p:spPr>
          <p:txBody>
            <a:bodyPr vert="horz" wrap="square" lIns="91440" tIns="45720" rIns="91440" bIns="45720" numCol="1" anchor="t" anchorCtr="0" compatLnSpc="1"/>
            <a:lstStyle/>
            <a:p>
              <a:endParaRPr lang="en-US"/>
            </a:p>
          </p:txBody>
        </p:sp>
      </p:grpSp>
      <p:grpSp>
        <p:nvGrpSpPr>
          <p:cNvPr id="43" name="组合 42"/>
          <p:cNvGrpSpPr/>
          <p:nvPr/>
        </p:nvGrpSpPr>
        <p:grpSpPr>
          <a:xfrm>
            <a:off x="455796" y="2901567"/>
            <a:ext cx="326261" cy="238939"/>
            <a:chOff x="7147950" y="1910835"/>
            <a:chExt cx="565394" cy="414069"/>
          </a:xfrm>
          <a:solidFill>
            <a:schemeClr val="bg1"/>
          </a:solidFill>
        </p:grpSpPr>
        <p:sp>
          <p:nvSpPr>
            <p:cNvPr id="55" name="Freeform 248"/>
            <p:cNvSpPr/>
            <p:nvPr/>
          </p:nvSpPr>
          <p:spPr bwMode="auto">
            <a:xfrm>
              <a:off x="7147950" y="1910835"/>
              <a:ext cx="394114" cy="377484"/>
            </a:xfrm>
            <a:custGeom>
              <a:avLst/>
              <a:gdLst>
                <a:gd name="T0" fmla="*/ 79 w 189"/>
                <a:gd name="T1" fmla="*/ 136 h 181"/>
                <a:gd name="T2" fmla="*/ 69 w 189"/>
                <a:gd name="T3" fmla="*/ 134 h 181"/>
                <a:gd name="T4" fmla="*/ 68 w 189"/>
                <a:gd name="T5" fmla="*/ 133 h 181"/>
                <a:gd name="T6" fmla="*/ 66 w 189"/>
                <a:gd name="T7" fmla="*/ 133 h 181"/>
                <a:gd name="T8" fmla="*/ 43 w 189"/>
                <a:gd name="T9" fmla="*/ 143 h 181"/>
                <a:gd name="T10" fmla="*/ 49 w 189"/>
                <a:gd name="T11" fmla="*/ 125 h 181"/>
                <a:gd name="T12" fmla="*/ 43 w 189"/>
                <a:gd name="T13" fmla="*/ 122 h 181"/>
                <a:gd name="T14" fmla="*/ 17 w 189"/>
                <a:gd name="T15" fmla="*/ 78 h 181"/>
                <a:gd name="T16" fmla="*/ 102 w 189"/>
                <a:gd name="T17" fmla="*/ 17 h 181"/>
                <a:gd name="T18" fmla="*/ 166 w 189"/>
                <a:gd name="T19" fmla="*/ 38 h 181"/>
                <a:gd name="T20" fmla="*/ 177 w 189"/>
                <a:gd name="T21" fmla="*/ 37 h 181"/>
                <a:gd name="T22" fmla="*/ 189 w 189"/>
                <a:gd name="T23" fmla="*/ 38 h 181"/>
                <a:gd name="T24" fmla="*/ 102 w 189"/>
                <a:gd name="T25" fmla="*/ 0 h 181"/>
                <a:gd name="T26" fmla="*/ 0 w 189"/>
                <a:gd name="T27" fmla="*/ 78 h 181"/>
                <a:gd name="T28" fmla="*/ 28 w 189"/>
                <a:gd name="T29" fmla="*/ 132 h 181"/>
                <a:gd name="T30" fmla="*/ 11 w 189"/>
                <a:gd name="T31" fmla="*/ 181 h 181"/>
                <a:gd name="T32" fmla="*/ 31 w 189"/>
                <a:gd name="T33" fmla="*/ 169 h 181"/>
                <a:gd name="T34" fmla="*/ 66 w 189"/>
                <a:gd name="T35" fmla="*/ 151 h 181"/>
                <a:gd name="T36" fmla="*/ 90 w 189"/>
                <a:gd name="T37" fmla="*/ 155 h 181"/>
                <a:gd name="T38" fmla="*/ 79 w 189"/>
                <a:gd name="T39" fmla="*/ 13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9" h="181">
                  <a:moveTo>
                    <a:pt x="79" y="136"/>
                  </a:moveTo>
                  <a:cubicBezTo>
                    <a:pt x="76" y="136"/>
                    <a:pt x="72" y="135"/>
                    <a:pt x="69" y="134"/>
                  </a:cubicBezTo>
                  <a:cubicBezTo>
                    <a:pt x="68" y="133"/>
                    <a:pt x="68" y="133"/>
                    <a:pt x="68" y="133"/>
                  </a:cubicBezTo>
                  <a:cubicBezTo>
                    <a:pt x="66" y="133"/>
                    <a:pt x="66" y="133"/>
                    <a:pt x="66" y="133"/>
                  </a:cubicBezTo>
                  <a:cubicBezTo>
                    <a:pt x="65" y="133"/>
                    <a:pt x="61" y="133"/>
                    <a:pt x="43" y="143"/>
                  </a:cubicBezTo>
                  <a:cubicBezTo>
                    <a:pt x="49" y="125"/>
                    <a:pt x="49" y="125"/>
                    <a:pt x="49" y="125"/>
                  </a:cubicBezTo>
                  <a:cubicBezTo>
                    <a:pt x="43" y="122"/>
                    <a:pt x="43" y="122"/>
                    <a:pt x="43" y="122"/>
                  </a:cubicBezTo>
                  <a:cubicBezTo>
                    <a:pt x="26" y="110"/>
                    <a:pt x="17" y="94"/>
                    <a:pt x="17" y="78"/>
                  </a:cubicBezTo>
                  <a:cubicBezTo>
                    <a:pt x="17" y="44"/>
                    <a:pt x="55" y="17"/>
                    <a:pt x="102" y="17"/>
                  </a:cubicBezTo>
                  <a:cubicBezTo>
                    <a:pt x="127" y="17"/>
                    <a:pt x="150" y="25"/>
                    <a:pt x="166" y="38"/>
                  </a:cubicBezTo>
                  <a:cubicBezTo>
                    <a:pt x="169" y="37"/>
                    <a:pt x="173" y="37"/>
                    <a:pt x="177" y="37"/>
                  </a:cubicBezTo>
                  <a:cubicBezTo>
                    <a:pt x="181" y="37"/>
                    <a:pt x="185" y="37"/>
                    <a:pt x="189" y="38"/>
                  </a:cubicBezTo>
                  <a:cubicBezTo>
                    <a:pt x="172" y="15"/>
                    <a:pt x="139" y="0"/>
                    <a:pt x="102" y="0"/>
                  </a:cubicBezTo>
                  <a:cubicBezTo>
                    <a:pt x="45" y="0"/>
                    <a:pt x="0" y="35"/>
                    <a:pt x="0" y="78"/>
                  </a:cubicBezTo>
                  <a:cubicBezTo>
                    <a:pt x="0" y="98"/>
                    <a:pt x="10" y="117"/>
                    <a:pt x="28" y="132"/>
                  </a:cubicBezTo>
                  <a:cubicBezTo>
                    <a:pt x="11" y="181"/>
                    <a:pt x="11" y="181"/>
                    <a:pt x="11" y="181"/>
                  </a:cubicBezTo>
                  <a:cubicBezTo>
                    <a:pt x="31" y="169"/>
                    <a:pt x="31" y="169"/>
                    <a:pt x="31" y="169"/>
                  </a:cubicBezTo>
                  <a:cubicBezTo>
                    <a:pt x="44" y="162"/>
                    <a:pt x="61" y="153"/>
                    <a:pt x="66" y="151"/>
                  </a:cubicBezTo>
                  <a:cubicBezTo>
                    <a:pt x="74" y="153"/>
                    <a:pt x="82" y="154"/>
                    <a:pt x="90" y="155"/>
                  </a:cubicBezTo>
                  <a:cubicBezTo>
                    <a:pt x="85" y="149"/>
                    <a:pt x="81" y="143"/>
                    <a:pt x="79" y="136"/>
                  </a:cubicBezTo>
                  <a:close/>
                </a:path>
              </a:pathLst>
            </a:custGeom>
            <a:grpFill/>
            <a:ln>
              <a:noFill/>
            </a:ln>
          </p:spPr>
          <p:txBody>
            <a:bodyPr vert="horz" wrap="square" lIns="91440" tIns="45720" rIns="91440" bIns="45720" numCol="1" anchor="t" anchorCtr="0" compatLnSpc="1"/>
            <a:lstStyle/>
            <a:p>
              <a:endParaRPr lang="en-US"/>
            </a:p>
          </p:txBody>
        </p:sp>
        <p:sp>
          <p:nvSpPr>
            <p:cNvPr id="56" name="Freeform 249"/>
            <p:cNvSpPr>
              <a:spLocks noEditPoints="1"/>
            </p:cNvSpPr>
            <p:nvPr/>
          </p:nvSpPr>
          <p:spPr bwMode="auto">
            <a:xfrm>
              <a:off x="7324220" y="2007285"/>
              <a:ext cx="389124" cy="317619"/>
            </a:xfrm>
            <a:custGeom>
              <a:avLst/>
              <a:gdLst>
                <a:gd name="T0" fmla="*/ 187 w 187"/>
                <a:gd name="T1" fmla="*/ 69 h 153"/>
                <a:gd name="T2" fmla="*/ 93 w 187"/>
                <a:gd name="T3" fmla="*/ 0 h 153"/>
                <a:gd name="T4" fmla="*/ 0 w 187"/>
                <a:gd name="T5" fmla="*/ 69 h 153"/>
                <a:gd name="T6" fmla="*/ 93 w 187"/>
                <a:gd name="T7" fmla="*/ 139 h 153"/>
                <a:gd name="T8" fmla="*/ 128 w 187"/>
                <a:gd name="T9" fmla="*/ 134 h 153"/>
                <a:gd name="T10" fmla="*/ 168 w 187"/>
                <a:gd name="T11" fmla="*/ 153 h 153"/>
                <a:gd name="T12" fmla="*/ 156 w 187"/>
                <a:gd name="T13" fmla="*/ 120 h 153"/>
                <a:gd name="T14" fmla="*/ 187 w 187"/>
                <a:gd name="T15" fmla="*/ 69 h 153"/>
                <a:gd name="T16" fmla="*/ 57 w 187"/>
                <a:gd name="T17" fmla="*/ 79 h 153"/>
                <a:gd name="T18" fmla="*/ 49 w 187"/>
                <a:gd name="T19" fmla="*/ 75 h 153"/>
                <a:gd name="T20" fmla="*/ 40 w 187"/>
                <a:gd name="T21" fmla="*/ 79 h 153"/>
                <a:gd name="T22" fmla="*/ 42 w 187"/>
                <a:gd name="T23" fmla="*/ 70 h 153"/>
                <a:gd name="T24" fmla="*/ 35 w 187"/>
                <a:gd name="T25" fmla="*/ 63 h 153"/>
                <a:gd name="T26" fmla="*/ 45 w 187"/>
                <a:gd name="T27" fmla="*/ 62 h 153"/>
                <a:gd name="T28" fmla="*/ 49 w 187"/>
                <a:gd name="T29" fmla="*/ 53 h 153"/>
                <a:gd name="T30" fmla="*/ 53 w 187"/>
                <a:gd name="T31" fmla="*/ 62 h 153"/>
                <a:gd name="T32" fmla="*/ 62 w 187"/>
                <a:gd name="T33" fmla="*/ 63 h 153"/>
                <a:gd name="T34" fmla="*/ 56 w 187"/>
                <a:gd name="T35" fmla="*/ 70 h 153"/>
                <a:gd name="T36" fmla="*/ 57 w 187"/>
                <a:gd name="T37" fmla="*/ 79 h 153"/>
                <a:gd name="T38" fmla="*/ 106 w 187"/>
                <a:gd name="T39" fmla="*/ 83 h 153"/>
                <a:gd name="T40" fmla="*/ 93 w 187"/>
                <a:gd name="T41" fmla="*/ 76 h 153"/>
                <a:gd name="T42" fmla="*/ 80 w 187"/>
                <a:gd name="T43" fmla="*/ 83 h 153"/>
                <a:gd name="T44" fmla="*/ 82 w 187"/>
                <a:gd name="T45" fmla="*/ 68 h 153"/>
                <a:gd name="T46" fmla="*/ 72 w 187"/>
                <a:gd name="T47" fmla="*/ 58 h 153"/>
                <a:gd name="T48" fmla="*/ 86 w 187"/>
                <a:gd name="T49" fmla="*/ 56 h 153"/>
                <a:gd name="T50" fmla="*/ 93 w 187"/>
                <a:gd name="T51" fmla="*/ 43 h 153"/>
                <a:gd name="T52" fmla="*/ 100 w 187"/>
                <a:gd name="T53" fmla="*/ 56 h 153"/>
                <a:gd name="T54" fmla="*/ 114 w 187"/>
                <a:gd name="T55" fmla="*/ 58 h 153"/>
                <a:gd name="T56" fmla="*/ 104 w 187"/>
                <a:gd name="T57" fmla="*/ 68 h 153"/>
                <a:gd name="T58" fmla="*/ 106 w 187"/>
                <a:gd name="T59" fmla="*/ 83 h 153"/>
                <a:gd name="T60" fmla="*/ 145 w 187"/>
                <a:gd name="T61" fmla="*/ 79 h 153"/>
                <a:gd name="T62" fmla="*/ 137 w 187"/>
                <a:gd name="T63" fmla="*/ 75 h 153"/>
                <a:gd name="T64" fmla="*/ 129 w 187"/>
                <a:gd name="T65" fmla="*/ 79 h 153"/>
                <a:gd name="T66" fmla="*/ 130 w 187"/>
                <a:gd name="T67" fmla="*/ 70 h 153"/>
                <a:gd name="T68" fmla="*/ 123 w 187"/>
                <a:gd name="T69" fmla="*/ 63 h 153"/>
                <a:gd name="T70" fmla="*/ 133 w 187"/>
                <a:gd name="T71" fmla="*/ 62 h 153"/>
                <a:gd name="T72" fmla="*/ 137 w 187"/>
                <a:gd name="T73" fmla="*/ 53 h 153"/>
                <a:gd name="T74" fmla="*/ 141 w 187"/>
                <a:gd name="T75" fmla="*/ 62 h 153"/>
                <a:gd name="T76" fmla="*/ 151 w 187"/>
                <a:gd name="T77" fmla="*/ 63 h 153"/>
                <a:gd name="T78" fmla="*/ 144 w 187"/>
                <a:gd name="T79" fmla="*/ 70 h 153"/>
                <a:gd name="T80" fmla="*/ 145 w 187"/>
                <a:gd name="T81" fmla="*/ 7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7" h="153">
                  <a:moveTo>
                    <a:pt x="187" y="69"/>
                  </a:moveTo>
                  <a:cubicBezTo>
                    <a:pt x="187" y="31"/>
                    <a:pt x="145" y="0"/>
                    <a:pt x="93" y="0"/>
                  </a:cubicBezTo>
                  <a:cubicBezTo>
                    <a:pt x="42" y="0"/>
                    <a:pt x="0" y="31"/>
                    <a:pt x="0" y="69"/>
                  </a:cubicBezTo>
                  <a:cubicBezTo>
                    <a:pt x="0" y="108"/>
                    <a:pt x="42" y="139"/>
                    <a:pt x="93" y="139"/>
                  </a:cubicBezTo>
                  <a:cubicBezTo>
                    <a:pt x="106" y="139"/>
                    <a:pt x="118" y="137"/>
                    <a:pt x="128" y="134"/>
                  </a:cubicBezTo>
                  <a:cubicBezTo>
                    <a:pt x="132" y="133"/>
                    <a:pt x="168" y="153"/>
                    <a:pt x="168" y="153"/>
                  </a:cubicBezTo>
                  <a:cubicBezTo>
                    <a:pt x="156" y="120"/>
                    <a:pt x="156" y="120"/>
                    <a:pt x="156" y="120"/>
                  </a:cubicBezTo>
                  <a:cubicBezTo>
                    <a:pt x="175" y="108"/>
                    <a:pt x="187" y="90"/>
                    <a:pt x="187" y="69"/>
                  </a:cubicBezTo>
                  <a:close/>
                  <a:moveTo>
                    <a:pt x="57" y="79"/>
                  </a:moveTo>
                  <a:cubicBezTo>
                    <a:pt x="49" y="75"/>
                    <a:pt x="49" y="75"/>
                    <a:pt x="49" y="75"/>
                  </a:cubicBezTo>
                  <a:cubicBezTo>
                    <a:pt x="40" y="79"/>
                    <a:pt x="40" y="79"/>
                    <a:pt x="40" y="79"/>
                  </a:cubicBezTo>
                  <a:cubicBezTo>
                    <a:pt x="42" y="70"/>
                    <a:pt x="42" y="70"/>
                    <a:pt x="42" y="70"/>
                  </a:cubicBezTo>
                  <a:cubicBezTo>
                    <a:pt x="35" y="63"/>
                    <a:pt x="35" y="63"/>
                    <a:pt x="35" y="63"/>
                  </a:cubicBezTo>
                  <a:cubicBezTo>
                    <a:pt x="45" y="62"/>
                    <a:pt x="45" y="62"/>
                    <a:pt x="45" y="62"/>
                  </a:cubicBezTo>
                  <a:cubicBezTo>
                    <a:pt x="49" y="53"/>
                    <a:pt x="49" y="53"/>
                    <a:pt x="49" y="53"/>
                  </a:cubicBezTo>
                  <a:cubicBezTo>
                    <a:pt x="53" y="62"/>
                    <a:pt x="53" y="62"/>
                    <a:pt x="53" y="62"/>
                  </a:cubicBezTo>
                  <a:cubicBezTo>
                    <a:pt x="62" y="63"/>
                    <a:pt x="62" y="63"/>
                    <a:pt x="62" y="63"/>
                  </a:cubicBezTo>
                  <a:cubicBezTo>
                    <a:pt x="56" y="70"/>
                    <a:pt x="56" y="70"/>
                    <a:pt x="56" y="70"/>
                  </a:cubicBezTo>
                  <a:lnTo>
                    <a:pt x="57" y="79"/>
                  </a:lnTo>
                  <a:close/>
                  <a:moveTo>
                    <a:pt x="106" y="83"/>
                  </a:moveTo>
                  <a:cubicBezTo>
                    <a:pt x="93" y="76"/>
                    <a:pt x="93" y="76"/>
                    <a:pt x="93" y="76"/>
                  </a:cubicBezTo>
                  <a:cubicBezTo>
                    <a:pt x="80" y="83"/>
                    <a:pt x="80" y="83"/>
                    <a:pt x="80" y="83"/>
                  </a:cubicBezTo>
                  <a:cubicBezTo>
                    <a:pt x="82" y="68"/>
                    <a:pt x="82" y="68"/>
                    <a:pt x="82" y="68"/>
                  </a:cubicBezTo>
                  <a:cubicBezTo>
                    <a:pt x="72" y="58"/>
                    <a:pt x="72" y="58"/>
                    <a:pt x="72" y="58"/>
                  </a:cubicBezTo>
                  <a:cubicBezTo>
                    <a:pt x="86" y="56"/>
                    <a:pt x="86" y="56"/>
                    <a:pt x="86" y="56"/>
                  </a:cubicBezTo>
                  <a:cubicBezTo>
                    <a:pt x="93" y="43"/>
                    <a:pt x="93" y="43"/>
                    <a:pt x="93" y="43"/>
                  </a:cubicBezTo>
                  <a:cubicBezTo>
                    <a:pt x="100" y="56"/>
                    <a:pt x="100" y="56"/>
                    <a:pt x="100" y="56"/>
                  </a:cubicBezTo>
                  <a:cubicBezTo>
                    <a:pt x="114" y="58"/>
                    <a:pt x="114" y="58"/>
                    <a:pt x="114" y="58"/>
                  </a:cubicBezTo>
                  <a:cubicBezTo>
                    <a:pt x="104" y="68"/>
                    <a:pt x="104" y="68"/>
                    <a:pt x="104" y="68"/>
                  </a:cubicBezTo>
                  <a:lnTo>
                    <a:pt x="106" y="83"/>
                  </a:lnTo>
                  <a:close/>
                  <a:moveTo>
                    <a:pt x="145" y="79"/>
                  </a:moveTo>
                  <a:cubicBezTo>
                    <a:pt x="137" y="75"/>
                    <a:pt x="137" y="75"/>
                    <a:pt x="137" y="75"/>
                  </a:cubicBezTo>
                  <a:cubicBezTo>
                    <a:pt x="129" y="79"/>
                    <a:pt x="129" y="79"/>
                    <a:pt x="129" y="79"/>
                  </a:cubicBezTo>
                  <a:cubicBezTo>
                    <a:pt x="130" y="70"/>
                    <a:pt x="130" y="70"/>
                    <a:pt x="130" y="70"/>
                  </a:cubicBezTo>
                  <a:cubicBezTo>
                    <a:pt x="123" y="63"/>
                    <a:pt x="123" y="63"/>
                    <a:pt x="123" y="63"/>
                  </a:cubicBezTo>
                  <a:cubicBezTo>
                    <a:pt x="133" y="62"/>
                    <a:pt x="133" y="62"/>
                    <a:pt x="133" y="62"/>
                  </a:cubicBezTo>
                  <a:cubicBezTo>
                    <a:pt x="137" y="53"/>
                    <a:pt x="137" y="53"/>
                    <a:pt x="137" y="53"/>
                  </a:cubicBezTo>
                  <a:cubicBezTo>
                    <a:pt x="141" y="62"/>
                    <a:pt x="141" y="62"/>
                    <a:pt x="141" y="62"/>
                  </a:cubicBezTo>
                  <a:cubicBezTo>
                    <a:pt x="151" y="63"/>
                    <a:pt x="151" y="63"/>
                    <a:pt x="151" y="63"/>
                  </a:cubicBezTo>
                  <a:cubicBezTo>
                    <a:pt x="144" y="70"/>
                    <a:pt x="144" y="70"/>
                    <a:pt x="144" y="70"/>
                  </a:cubicBezTo>
                  <a:lnTo>
                    <a:pt x="145" y="79"/>
                  </a:lnTo>
                  <a:close/>
                </a:path>
              </a:pathLst>
            </a:custGeom>
            <a:grpFill/>
            <a:ln>
              <a:noFill/>
            </a:ln>
          </p:spPr>
          <p:txBody>
            <a:bodyPr vert="horz" wrap="square" lIns="91440" tIns="45720" rIns="91440" bIns="45720" numCol="1" anchor="t" anchorCtr="0" compatLnSpc="1"/>
            <a:lstStyle/>
            <a:p>
              <a:endParaRPr lang="en-US"/>
            </a:p>
          </p:txBody>
        </p:sp>
      </p:grpSp>
      <p:grpSp>
        <p:nvGrpSpPr>
          <p:cNvPr id="57" name="组合 56"/>
          <p:cNvGrpSpPr/>
          <p:nvPr/>
        </p:nvGrpSpPr>
        <p:grpSpPr>
          <a:xfrm>
            <a:off x="483340" y="4082471"/>
            <a:ext cx="271173" cy="270179"/>
            <a:chOff x="8328626" y="5747201"/>
            <a:chExt cx="453979" cy="452315"/>
          </a:xfrm>
          <a:solidFill>
            <a:schemeClr val="bg1"/>
          </a:solidFill>
        </p:grpSpPr>
        <p:sp>
          <p:nvSpPr>
            <p:cNvPr id="58" name="Freeform 236"/>
            <p:cNvSpPr/>
            <p:nvPr/>
          </p:nvSpPr>
          <p:spPr bwMode="auto">
            <a:xfrm>
              <a:off x="8328626" y="5747201"/>
              <a:ext cx="440675" cy="442338"/>
            </a:xfrm>
            <a:custGeom>
              <a:avLst/>
              <a:gdLst>
                <a:gd name="T0" fmla="*/ 108 w 211"/>
                <a:gd name="T1" fmla="*/ 167 h 212"/>
                <a:gd name="T2" fmla="*/ 60 w 211"/>
                <a:gd name="T3" fmla="*/ 65 h 212"/>
                <a:gd name="T4" fmla="*/ 105 w 211"/>
                <a:gd name="T5" fmla="*/ 45 h 212"/>
                <a:gd name="T6" fmla="*/ 165 w 211"/>
                <a:gd name="T7" fmla="*/ 115 h 212"/>
                <a:gd name="T8" fmla="*/ 191 w 211"/>
                <a:gd name="T9" fmla="*/ 122 h 212"/>
                <a:gd name="T10" fmla="*/ 211 w 211"/>
                <a:gd name="T11" fmla="*/ 112 h 212"/>
                <a:gd name="T12" fmla="*/ 209 w 211"/>
                <a:gd name="T13" fmla="*/ 92 h 212"/>
                <a:gd name="T14" fmla="*/ 187 w 211"/>
                <a:gd name="T15" fmla="*/ 77 h 212"/>
                <a:gd name="T16" fmla="*/ 199 w 211"/>
                <a:gd name="T17" fmla="*/ 58 h 212"/>
                <a:gd name="T18" fmla="*/ 188 w 211"/>
                <a:gd name="T19" fmla="*/ 42 h 212"/>
                <a:gd name="T20" fmla="*/ 162 w 211"/>
                <a:gd name="T21" fmla="*/ 40 h 212"/>
                <a:gd name="T22" fmla="*/ 163 w 211"/>
                <a:gd name="T23" fmla="*/ 18 h 212"/>
                <a:gd name="T24" fmla="*/ 145 w 211"/>
                <a:gd name="T25" fmla="*/ 9 h 212"/>
                <a:gd name="T26" fmla="*/ 121 w 211"/>
                <a:gd name="T27" fmla="*/ 20 h 212"/>
                <a:gd name="T28" fmla="*/ 111 w 211"/>
                <a:gd name="T29" fmla="*/ 1 h 212"/>
                <a:gd name="T30" fmla="*/ 91 w 211"/>
                <a:gd name="T31" fmla="*/ 2 h 212"/>
                <a:gd name="T32" fmla="*/ 76 w 211"/>
                <a:gd name="T33" fmla="*/ 24 h 212"/>
                <a:gd name="T34" fmla="*/ 58 w 211"/>
                <a:gd name="T35" fmla="*/ 12 h 212"/>
                <a:gd name="T36" fmla="*/ 41 w 211"/>
                <a:gd name="T37" fmla="*/ 23 h 212"/>
                <a:gd name="T38" fmla="*/ 41 w 211"/>
                <a:gd name="T39" fmla="*/ 48 h 212"/>
                <a:gd name="T40" fmla="*/ 19 w 211"/>
                <a:gd name="T41" fmla="*/ 43 h 212"/>
                <a:gd name="T42" fmla="*/ 10 w 211"/>
                <a:gd name="T43" fmla="*/ 61 h 212"/>
                <a:gd name="T44" fmla="*/ 23 w 211"/>
                <a:gd name="T45" fmla="*/ 77 h 212"/>
                <a:gd name="T46" fmla="*/ 0 w 211"/>
                <a:gd name="T47" fmla="*/ 95 h 212"/>
                <a:gd name="T48" fmla="*/ 1 w 211"/>
                <a:gd name="T49" fmla="*/ 115 h 212"/>
                <a:gd name="T50" fmla="*/ 20 w 211"/>
                <a:gd name="T51" fmla="*/ 122 h 212"/>
                <a:gd name="T52" fmla="*/ 8 w 211"/>
                <a:gd name="T53" fmla="*/ 149 h 212"/>
                <a:gd name="T54" fmla="*/ 19 w 211"/>
                <a:gd name="T55" fmla="*/ 166 h 212"/>
                <a:gd name="T56" fmla="*/ 39 w 211"/>
                <a:gd name="T57" fmla="*/ 163 h 212"/>
                <a:gd name="T58" fmla="*/ 42 w 211"/>
                <a:gd name="T59" fmla="*/ 192 h 212"/>
                <a:gd name="T60" fmla="*/ 60 w 211"/>
                <a:gd name="T61" fmla="*/ 201 h 212"/>
                <a:gd name="T62" fmla="*/ 76 w 211"/>
                <a:gd name="T63" fmla="*/ 189 h 212"/>
                <a:gd name="T64" fmla="*/ 94 w 211"/>
                <a:gd name="T65" fmla="*/ 212 h 212"/>
                <a:gd name="T66" fmla="*/ 114 w 211"/>
                <a:gd name="T67" fmla="*/ 211 h 212"/>
                <a:gd name="T68" fmla="*/ 121 w 211"/>
                <a:gd name="T69" fmla="*/ 192 h 212"/>
                <a:gd name="T70" fmla="*/ 116 w 211"/>
                <a:gd name="T71" fmla="*/ 167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1" h="212">
                  <a:moveTo>
                    <a:pt x="116" y="167"/>
                  </a:moveTo>
                  <a:cubicBezTo>
                    <a:pt x="113" y="167"/>
                    <a:pt x="111" y="167"/>
                    <a:pt x="108" y="167"/>
                  </a:cubicBezTo>
                  <a:cubicBezTo>
                    <a:pt x="75" y="169"/>
                    <a:pt x="46" y="143"/>
                    <a:pt x="45" y="109"/>
                  </a:cubicBezTo>
                  <a:cubicBezTo>
                    <a:pt x="44" y="93"/>
                    <a:pt x="49" y="77"/>
                    <a:pt x="60" y="65"/>
                  </a:cubicBezTo>
                  <a:cubicBezTo>
                    <a:pt x="71" y="53"/>
                    <a:pt x="86" y="46"/>
                    <a:pt x="102" y="45"/>
                  </a:cubicBezTo>
                  <a:cubicBezTo>
                    <a:pt x="103" y="45"/>
                    <a:pt x="104" y="45"/>
                    <a:pt x="105" y="45"/>
                  </a:cubicBezTo>
                  <a:cubicBezTo>
                    <a:pt x="137" y="45"/>
                    <a:pt x="164" y="70"/>
                    <a:pt x="166" y="103"/>
                  </a:cubicBezTo>
                  <a:cubicBezTo>
                    <a:pt x="166" y="107"/>
                    <a:pt x="166" y="111"/>
                    <a:pt x="165" y="115"/>
                  </a:cubicBezTo>
                  <a:cubicBezTo>
                    <a:pt x="187" y="136"/>
                    <a:pt x="187" y="136"/>
                    <a:pt x="187" y="136"/>
                  </a:cubicBezTo>
                  <a:cubicBezTo>
                    <a:pt x="188" y="132"/>
                    <a:pt x="190" y="127"/>
                    <a:pt x="191" y="122"/>
                  </a:cubicBezTo>
                  <a:cubicBezTo>
                    <a:pt x="211" y="118"/>
                    <a:pt x="211" y="118"/>
                    <a:pt x="211" y="118"/>
                  </a:cubicBezTo>
                  <a:cubicBezTo>
                    <a:pt x="211" y="112"/>
                    <a:pt x="211" y="112"/>
                    <a:pt x="211" y="112"/>
                  </a:cubicBezTo>
                  <a:cubicBezTo>
                    <a:pt x="210" y="97"/>
                    <a:pt x="210" y="97"/>
                    <a:pt x="210" y="97"/>
                  </a:cubicBezTo>
                  <a:cubicBezTo>
                    <a:pt x="209" y="92"/>
                    <a:pt x="209" y="92"/>
                    <a:pt x="209" y="92"/>
                  </a:cubicBezTo>
                  <a:cubicBezTo>
                    <a:pt x="190" y="90"/>
                    <a:pt x="190" y="90"/>
                    <a:pt x="190" y="90"/>
                  </a:cubicBezTo>
                  <a:cubicBezTo>
                    <a:pt x="190" y="85"/>
                    <a:pt x="188" y="81"/>
                    <a:pt x="187" y="77"/>
                  </a:cubicBezTo>
                  <a:cubicBezTo>
                    <a:pt x="202" y="63"/>
                    <a:pt x="202" y="63"/>
                    <a:pt x="202" y="63"/>
                  </a:cubicBezTo>
                  <a:cubicBezTo>
                    <a:pt x="199" y="58"/>
                    <a:pt x="199" y="58"/>
                    <a:pt x="199" y="58"/>
                  </a:cubicBezTo>
                  <a:cubicBezTo>
                    <a:pt x="191" y="46"/>
                    <a:pt x="191" y="46"/>
                    <a:pt x="191" y="46"/>
                  </a:cubicBezTo>
                  <a:cubicBezTo>
                    <a:pt x="188" y="42"/>
                    <a:pt x="188" y="42"/>
                    <a:pt x="188" y="42"/>
                  </a:cubicBezTo>
                  <a:cubicBezTo>
                    <a:pt x="171" y="49"/>
                    <a:pt x="171" y="49"/>
                    <a:pt x="171" y="49"/>
                  </a:cubicBezTo>
                  <a:cubicBezTo>
                    <a:pt x="168" y="46"/>
                    <a:pt x="165" y="43"/>
                    <a:pt x="162" y="40"/>
                  </a:cubicBezTo>
                  <a:cubicBezTo>
                    <a:pt x="168" y="20"/>
                    <a:pt x="168" y="20"/>
                    <a:pt x="168" y="20"/>
                  </a:cubicBezTo>
                  <a:cubicBezTo>
                    <a:pt x="163" y="18"/>
                    <a:pt x="163" y="18"/>
                    <a:pt x="163" y="18"/>
                  </a:cubicBezTo>
                  <a:cubicBezTo>
                    <a:pt x="150" y="11"/>
                    <a:pt x="150" y="11"/>
                    <a:pt x="150" y="11"/>
                  </a:cubicBezTo>
                  <a:cubicBezTo>
                    <a:pt x="145" y="9"/>
                    <a:pt x="145" y="9"/>
                    <a:pt x="145" y="9"/>
                  </a:cubicBezTo>
                  <a:cubicBezTo>
                    <a:pt x="134" y="23"/>
                    <a:pt x="134" y="23"/>
                    <a:pt x="134" y="23"/>
                  </a:cubicBezTo>
                  <a:cubicBezTo>
                    <a:pt x="130" y="22"/>
                    <a:pt x="125" y="21"/>
                    <a:pt x="121" y="20"/>
                  </a:cubicBezTo>
                  <a:cubicBezTo>
                    <a:pt x="117" y="0"/>
                    <a:pt x="117" y="0"/>
                    <a:pt x="117" y="0"/>
                  </a:cubicBezTo>
                  <a:cubicBezTo>
                    <a:pt x="111" y="1"/>
                    <a:pt x="111" y="1"/>
                    <a:pt x="111" y="1"/>
                  </a:cubicBezTo>
                  <a:cubicBezTo>
                    <a:pt x="97" y="1"/>
                    <a:pt x="97" y="1"/>
                    <a:pt x="97" y="1"/>
                  </a:cubicBezTo>
                  <a:cubicBezTo>
                    <a:pt x="91" y="2"/>
                    <a:pt x="91" y="2"/>
                    <a:pt x="91" y="2"/>
                  </a:cubicBezTo>
                  <a:cubicBezTo>
                    <a:pt x="89" y="20"/>
                    <a:pt x="89" y="20"/>
                    <a:pt x="89" y="20"/>
                  </a:cubicBezTo>
                  <a:cubicBezTo>
                    <a:pt x="84" y="21"/>
                    <a:pt x="80" y="22"/>
                    <a:pt x="76" y="24"/>
                  </a:cubicBezTo>
                  <a:cubicBezTo>
                    <a:pt x="62" y="9"/>
                    <a:pt x="62" y="9"/>
                    <a:pt x="62" y="9"/>
                  </a:cubicBezTo>
                  <a:cubicBezTo>
                    <a:pt x="58" y="12"/>
                    <a:pt x="58" y="12"/>
                    <a:pt x="58" y="12"/>
                  </a:cubicBezTo>
                  <a:cubicBezTo>
                    <a:pt x="45" y="20"/>
                    <a:pt x="45" y="20"/>
                    <a:pt x="45" y="20"/>
                  </a:cubicBezTo>
                  <a:cubicBezTo>
                    <a:pt x="41" y="23"/>
                    <a:pt x="41" y="23"/>
                    <a:pt x="41" y="23"/>
                  </a:cubicBezTo>
                  <a:cubicBezTo>
                    <a:pt x="48" y="40"/>
                    <a:pt x="48" y="40"/>
                    <a:pt x="48" y="40"/>
                  </a:cubicBezTo>
                  <a:cubicBezTo>
                    <a:pt x="46" y="42"/>
                    <a:pt x="43" y="45"/>
                    <a:pt x="41" y="48"/>
                  </a:cubicBezTo>
                  <a:cubicBezTo>
                    <a:pt x="40" y="48"/>
                    <a:pt x="39" y="49"/>
                    <a:pt x="39" y="50"/>
                  </a:cubicBezTo>
                  <a:cubicBezTo>
                    <a:pt x="19" y="43"/>
                    <a:pt x="19" y="43"/>
                    <a:pt x="19" y="43"/>
                  </a:cubicBezTo>
                  <a:cubicBezTo>
                    <a:pt x="17" y="48"/>
                    <a:pt x="17" y="48"/>
                    <a:pt x="17" y="48"/>
                  </a:cubicBezTo>
                  <a:cubicBezTo>
                    <a:pt x="10" y="61"/>
                    <a:pt x="10" y="61"/>
                    <a:pt x="10" y="61"/>
                  </a:cubicBezTo>
                  <a:cubicBezTo>
                    <a:pt x="8" y="66"/>
                    <a:pt x="8" y="66"/>
                    <a:pt x="8" y="66"/>
                  </a:cubicBezTo>
                  <a:cubicBezTo>
                    <a:pt x="23" y="77"/>
                    <a:pt x="23" y="77"/>
                    <a:pt x="23" y="77"/>
                  </a:cubicBezTo>
                  <a:cubicBezTo>
                    <a:pt x="22" y="82"/>
                    <a:pt x="21" y="86"/>
                    <a:pt x="20" y="90"/>
                  </a:cubicBezTo>
                  <a:cubicBezTo>
                    <a:pt x="0" y="95"/>
                    <a:pt x="0" y="95"/>
                    <a:pt x="0" y="95"/>
                  </a:cubicBezTo>
                  <a:cubicBezTo>
                    <a:pt x="0" y="100"/>
                    <a:pt x="0" y="100"/>
                    <a:pt x="0" y="100"/>
                  </a:cubicBezTo>
                  <a:cubicBezTo>
                    <a:pt x="1" y="115"/>
                    <a:pt x="1" y="115"/>
                    <a:pt x="1" y="115"/>
                  </a:cubicBezTo>
                  <a:cubicBezTo>
                    <a:pt x="1" y="120"/>
                    <a:pt x="1" y="120"/>
                    <a:pt x="1" y="120"/>
                  </a:cubicBezTo>
                  <a:cubicBezTo>
                    <a:pt x="20" y="122"/>
                    <a:pt x="20" y="122"/>
                    <a:pt x="20" y="122"/>
                  </a:cubicBezTo>
                  <a:cubicBezTo>
                    <a:pt x="21" y="127"/>
                    <a:pt x="22" y="131"/>
                    <a:pt x="23" y="135"/>
                  </a:cubicBezTo>
                  <a:cubicBezTo>
                    <a:pt x="8" y="149"/>
                    <a:pt x="8" y="149"/>
                    <a:pt x="8" y="149"/>
                  </a:cubicBezTo>
                  <a:cubicBezTo>
                    <a:pt x="11" y="154"/>
                    <a:pt x="11" y="154"/>
                    <a:pt x="11" y="154"/>
                  </a:cubicBezTo>
                  <a:cubicBezTo>
                    <a:pt x="19" y="166"/>
                    <a:pt x="19" y="166"/>
                    <a:pt x="19" y="166"/>
                  </a:cubicBezTo>
                  <a:cubicBezTo>
                    <a:pt x="22" y="171"/>
                    <a:pt x="22" y="171"/>
                    <a:pt x="22" y="171"/>
                  </a:cubicBezTo>
                  <a:cubicBezTo>
                    <a:pt x="39" y="163"/>
                    <a:pt x="39" y="163"/>
                    <a:pt x="39" y="163"/>
                  </a:cubicBezTo>
                  <a:cubicBezTo>
                    <a:pt x="42" y="166"/>
                    <a:pt x="45" y="170"/>
                    <a:pt x="49" y="173"/>
                  </a:cubicBezTo>
                  <a:cubicBezTo>
                    <a:pt x="42" y="192"/>
                    <a:pt x="42" y="192"/>
                    <a:pt x="42" y="192"/>
                  </a:cubicBezTo>
                  <a:cubicBezTo>
                    <a:pt x="47" y="194"/>
                    <a:pt x="47" y="194"/>
                    <a:pt x="47" y="194"/>
                  </a:cubicBezTo>
                  <a:cubicBezTo>
                    <a:pt x="60" y="201"/>
                    <a:pt x="60" y="201"/>
                    <a:pt x="60" y="201"/>
                  </a:cubicBezTo>
                  <a:cubicBezTo>
                    <a:pt x="65" y="204"/>
                    <a:pt x="65" y="204"/>
                    <a:pt x="65" y="204"/>
                  </a:cubicBezTo>
                  <a:cubicBezTo>
                    <a:pt x="76" y="189"/>
                    <a:pt x="76" y="189"/>
                    <a:pt x="76" y="189"/>
                  </a:cubicBezTo>
                  <a:cubicBezTo>
                    <a:pt x="81" y="190"/>
                    <a:pt x="85" y="191"/>
                    <a:pt x="90" y="192"/>
                  </a:cubicBezTo>
                  <a:cubicBezTo>
                    <a:pt x="94" y="212"/>
                    <a:pt x="94" y="212"/>
                    <a:pt x="94" y="212"/>
                  </a:cubicBezTo>
                  <a:cubicBezTo>
                    <a:pt x="99" y="211"/>
                    <a:pt x="99" y="211"/>
                    <a:pt x="99" y="211"/>
                  </a:cubicBezTo>
                  <a:cubicBezTo>
                    <a:pt x="114" y="211"/>
                    <a:pt x="114" y="211"/>
                    <a:pt x="114" y="211"/>
                  </a:cubicBezTo>
                  <a:cubicBezTo>
                    <a:pt x="120" y="210"/>
                    <a:pt x="120" y="210"/>
                    <a:pt x="120" y="210"/>
                  </a:cubicBezTo>
                  <a:cubicBezTo>
                    <a:pt x="121" y="192"/>
                    <a:pt x="121" y="192"/>
                    <a:pt x="121" y="192"/>
                  </a:cubicBezTo>
                  <a:cubicBezTo>
                    <a:pt x="127" y="191"/>
                    <a:pt x="132" y="190"/>
                    <a:pt x="136" y="188"/>
                  </a:cubicBezTo>
                  <a:lnTo>
                    <a:pt x="116" y="167"/>
                  </a:lnTo>
                  <a:close/>
                </a:path>
              </a:pathLst>
            </a:custGeom>
            <a:grpFill/>
            <a:ln>
              <a:noFill/>
            </a:ln>
          </p:spPr>
          <p:txBody>
            <a:bodyPr vert="horz" wrap="square" lIns="91440" tIns="45720" rIns="91440" bIns="45720" numCol="1" anchor="t" anchorCtr="0" compatLnSpc="1"/>
            <a:lstStyle/>
            <a:p>
              <a:endParaRPr lang="en-US"/>
            </a:p>
          </p:txBody>
        </p:sp>
        <p:sp>
          <p:nvSpPr>
            <p:cNvPr id="59" name="Freeform 237"/>
            <p:cNvSpPr/>
            <p:nvPr/>
          </p:nvSpPr>
          <p:spPr bwMode="auto">
            <a:xfrm>
              <a:off x="8453346" y="5870257"/>
              <a:ext cx="329259" cy="329259"/>
            </a:xfrm>
            <a:custGeom>
              <a:avLst/>
              <a:gdLst>
                <a:gd name="T0" fmla="*/ 158 w 158"/>
                <a:gd name="T1" fmla="*/ 131 h 158"/>
                <a:gd name="T2" fmla="*/ 154 w 158"/>
                <a:gd name="T3" fmla="*/ 121 h 158"/>
                <a:gd name="T4" fmla="*/ 86 w 158"/>
                <a:gd name="T5" fmla="*/ 55 h 158"/>
                <a:gd name="T6" fmla="*/ 75 w 158"/>
                <a:gd name="T7" fmla="*/ 16 h 158"/>
                <a:gd name="T8" fmla="*/ 29 w 158"/>
                <a:gd name="T9" fmla="*/ 7 h 158"/>
                <a:gd name="T10" fmla="*/ 53 w 158"/>
                <a:gd name="T11" fmla="*/ 30 h 158"/>
                <a:gd name="T12" fmla="*/ 53 w 158"/>
                <a:gd name="T13" fmla="*/ 37 h 158"/>
                <a:gd name="T14" fmla="*/ 37 w 158"/>
                <a:gd name="T15" fmla="*/ 53 h 158"/>
                <a:gd name="T16" fmla="*/ 29 w 158"/>
                <a:gd name="T17" fmla="*/ 53 h 158"/>
                <a:gd name="T18" fmla="*/ 6 w 158"/>
                <a:gd name="T19" fmla="*/ 30 h 158"/>
                <a:gd name="T20" fmla="*/ 15 w 158"/>
                <a:gd name="T21" fmla="*/ 75 h 158"/>
                <a:gd name="T22" fmla="*/ 55 w 158"/>
                <a:gd name="T23" fmla="*/ 86 h 158"/>
                <a:gd name="T24" fmla="*/ 121 w 158"/>
                <a:gd name="T25" fmla="*/ 155 h 158"/>
                <a:gd name="T26" fmla="*/ 131 w 158"/>
                <a:gd name="T27" fmla="*/ 158 h 158"/>
                <a:gd name="T28" fmla="*/ 158 w 158"/>
                <a:gd name="T29" fmla="*/ 131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8" h="158">
                  <a:moveTo>
                    <a:pt x="158" y="131"/>
                  </a:moveTo>
                  <a:cubicBezTo>
                    <a:pt x="158" y="128"/>
                    <a:pt x="156" y="123"/>
                    <a:pt x="154" y="121"/>
                  </a:cubicBezTo>
                  <a:cubicBezTo>
                    <a:pt x="132" y="99"/>
                    <a:pt x="109" y="77"/>
                    <a:pt x="86" y="55"/>
                  </a:cubicBezTo>
                  <a:cubicBezTo>
                    <a:pt x="89" y="42"/>
                    <a:pt x="86" y="26"/>
                    <a:pt x="75" y="16"/>
                  </a:cubicBezTo>
                  <a:cubicBezTo>
                    <a:pt x="63" y="3"/>
                    <a:pt x="45" y="0"/>
                    <a:pt x="29" y="7"/>
                  </a:cubicBezTo>
                  <a:cubicBezTo>
                    <a:pt x="53" y="30"/>
                    <a:pt x="53" y="30"/>
                    <a:pt x="53" y="30"/>
                  </a:cubicBezTo>
                  <a:cubicBezTo>
                    <a:pt x="55" y="32"/>
                    <a:pt x="55" y="35"/>
                    <a:pt x="53" y="37"/>
                  </a:cubicBezTo>
                  <a:cubicBezTo>
                    <a:pt x="37" y="53"/>
                    <a:pt x="37" y="53"/>
                    <a:pt x="37" y="53"/>
                  </a:cubicBezTo>
                  <a:cubicBezTo>
                    <a:pt x="35" y="55"/>
                    <a:pt x="31" y="55"/>
                    <a:pt x="29" y="53"/>
                  </a:cubicBezTo>
                  <a:cubicBezTo>
                    <a:pt x="6" y="30"/>
                    <a:pt x="6" y="30"/>
                    <a:pt x="6" y="30"/>
                  </a:cubicBezTo>
                  <a:cubicBezTo>
                    <a:pt x="0" y="45"/>
                    <a:pt x="3" y="63"/>
                    <a:pt x="15" y="75"/>
                  </a:cubicBezTo>
                  <a:cubicBezTo>
                    <a:pt x="26" y="86"/>
                    <a:pt x="41" y="90"/>
                    <a:pt x="55" y="86"/>
                  </a:cubicBezTo>
                  <a:cubicBezTo>
                    <a:pt x="77" y="109"/>
                    <a:pt x="99" y="132"/>
                    <a:pt x="121" y="155"/>
                  </a:cubicBezTo>
                  <a:cubicBezTo>
                    <a:pt x="123" y="157"/>
                    <a:pt x="127" y="158"/>
                    <a:pt x="131" y="158"/>
                  </a:cubicBezTo>
                  <a:cubicBezTo>
                    <a:pt x="144" y="156"/>
                    <a:pt x="155" y="144"/>
                    <a:pt x="158" y="131"/>
                  </a:cubicBezTo>
                  <a:close/>
                </a:path>
              </a:pathLst>
            </a:custGeom>
            <a:grpFill/>
            <a:ln>
              <a:noFill/>
            </a:ln>
          </p:spPr>
          <p:txBody>
            <a:bodyPr vert="horz" wrap="square" lIns="91440" tIns="45720" rIns="91440" bIns="45720" numCol="1" anchor="t" anchorCtr="0" compatLnSpc="1"/>
            <a:lstStyle/>
            <a:p>
              <a:endParaRPr lang="en-US"/>
            </a:p>
          </p:txBody>
        </p:sp>
      </p:grpSp>
      <p:sp>
        <p:nvSpPr>
          <p:cNvPr id="37" name="文本框 40"/>
          <p:cNvSpPr txBox="1"/>
          <p:nvPr/>
        </p:nvSpPr>
        <p:spPr>
          <a:xfrm>
            <a:off x="813846" y="91322"/>
            <a:ext cx="7242018" cy="461665"/>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400" b="1" dirty="0">
                <a:latin typeface="微软雅黑" panose="020B0503020204020204" pitchFamily="34" charset="-122"/>
                <a:ea typeface="微软雅黑" panose="020B0503020204020204" pitchFamily="34" charset="-122"/>
              </a:rPr>
              <a:t>3.1.2 </a:t>
            </a:r>
            <a:r>
              <a:rPr lang="zh-CN" altLang="en-US" sz="2400" b="1" dirty="0">
                <a:latin typeface="微软雅黑" panose="020B0503020204020204" pitchFamily="34" charset="-122"/>
                <a:ea typeface="微软雅黑" panose="020B0503020204020204" pitchFamily="34" charset="-122"/>
              </a:rPr>
              <a:t>专业层面：嵌入专业教学资源库建设工作</a:t>
            </a:r>
          </a:p>
        </p:txBody>
      </p:sp>
      <p:sp>
        <p:nvSpPr>
          <p:cNvPr id="2" name="矩形 1"/>
          <p:cNvSpPr/>
          <p:nvPr/>
        </p:nvSpPr>
        <p:spPr>
          <a:xfrm>
            <a:off x="1057144" y="697984"/>
            <a:ext cx="2270256" cy="369332"/>
          </a:xfrm>
          <a:prstGeom prst="rect">
            <a:avLst/>
          </a:prstGeom>
        </p:spPr>
        <p:txBody>
          <a:bodyPr wrap="square">
            <a:spAutoFit/>
          </a:bodyPr>
          <a:lstStyle/>
          <a:p>
            <a:pPr algn="ctr"/>
            <a:r>
              <a:rPr lang="zh-CN" altLang="en-US" b="1" dirty="0">
                <a:solidFill>
                  <a:srgbClr val="C00000"/>
                </a:solidFill>
                <a:latin typeface="微软雅黑" panose="020B0503020204020204" pitchFamily="34" charset="-122"/>
                <a:ea typeface="微软雅黑" panose="020B0503020204020204" pitchFamily="34" charset="-122"/>
              </a:rPr>
              <a:t>专业教学资源库</a:t>
            </a:r>
          </a:p>
        </p:txBody>
      </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93" y="1040314"/>
            <a:ext cx="5735638" cy="4103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组合 2"/>
          <p:cNvGrpSpPr/>
          <p:nvPr/>
        </p:nvGrpSpPr>
        <p:grpSpPr>
          <a:xfrm>
            <a:off x="2889712" y="698500"/>
            <a:ext cx="6058646" cy="4381500"/>
            <a:chOff x="2889712" y="698500"/>
            <a:chExt cx="6058646" cy="4381500"/>
          </a:xfrm>
        </p:grpSpPr>
        <p:sp>
          <p:nvSpPr>
            <p:cNvPr id="45" name="矩形 44"/>
            <p:cNvSpPr/>
            <p:nvPr/>
          </p:nvSpPr>
          <p:spPr>
            <a:xfrm>
              <a:off x="3683000" y="698500"/>
              <a:ext cx="5265358" cy="369332"/>
            </a:xfrm>
            <a:prstGeom prst="rect">
              <a:avLst/>
            </a:prstGeom>
          </p:spPr>
          <p:txBody>
            <a:bodyPr wrap="square">
              <a:spAutoFit/>
            </a:bodyPr>
            <a:lstStyle/>
            <a:p>
              <a:pPr algn="ctr"/>
              <a:r>
                <a:rPr lang="zh-CN" altLang="en-US" b="1" dirty="0">
                  <a:solidFill>
                    <a:srgbClr val="C00000"/>
                  </a:solidFill>
                  <a:latin typeface="微软雅黑" panose="020B0503020204020204" pitchFamily="34" charset="-122"/>
                  <a:ea typeface="微软雅黑" panose="020B0503020204020204" pitchFamily="34" charset="-122"/>
                </a:rPr>
                <a:t>依托检索平台实现专业教学资源统一知识发现</a:t>
              </a:r>
            </a:p>
          </p:txBody>
        </p:sp>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9712" y="1460500"/>
              <a:ext cx="6058646" cy="3619500"/>
            </a:xfrm>
            <a:prstGeom prst="rect">
              <a:avLst/>
            </a:prstGeom>
            <a:noFill/>
            <a:ln w="9525">
              <a:solidFill>
                <a:schemeClr val="bg2"/>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pSp>
    </p:spTree>
    <p:custDataLst>
      <p:tags r:id="rId1"/>
    </p:custDataLst>
    <p:extLst>
      <p:ext uri="{BB962C8B-B14F-4D97-AF65-F5344CB8AC3E}">
        <p14:creationId xmlns:p14="http://schemas.microsoft.com/office/powerpoint/2010/main" val="2975550222"/>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接连接符 25"/>
          <p:cNvCxnSpPr/>
          <p:nvPr/>
        </p:nvCxnSpPr>
        <p:spPr>
          <a:xfrm>
            <a:off x="359350" y="584186"/>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27" name="组合 26"/>
          <p:cNvGrpSpPr/>
          <p:nvPr/>
        </p:nvGrpSpPr>
        <p:grpSpPr>
          <a:xfrm>
            <a:off x="334233" y="14305"/>
            <a:ext cx="479614" cy="479614"/>
            <a:chOff x="1278794" y="3334906"/>
            <a:chExt cx="914014" cy="914014"/>
          </a:xfrm>
        </p:grpSpPr>
        <p:grpSp>
          <p:nvGrpSpPr>
            <p:cNvPr id="35" name="组合 34"/>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41" name="同心圆 4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2" name="椭圆 41"/>
              <p:cNvSpPr/>
              <p:nvPr/>
            </p:nvSpPr>
            <p:spPr>
              <a:xfrm>
                <a:off x="392112" y="760411"/>
                <a:ext cx="3825872" cy="382587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6" name="TextBox 61"/>
            <p:cNvSpPr txBox="1"/>
            <p:nvPr/>
          </p:nvSpPr>
          <p:spPr>
            <a:xfrm>
              <a:off x="1443719" y="3591858"/>
              <a:ext cx="59026" cy="127845"/>
            </a:xfrm>
            <a:prstGeom prst="rect">
              <a:avLst/>
            </a:prstGeom>
            <a:noFill/>
          </p:spPr>
          <p:txBody>
            <a:bodyPr wrap="none" rtlCol="0">
              <a:spAutoFit/>
            </a:bodyPr>
            <a:lstStyle/>
            <a:p>
              <a:endParaRPr lang="zh-CN" altLang="en-US" sz="2000" dirty="0">
                <a:latin typeface="Watford DB" pitchFamily="2" charset="0"/>
                <a:ea typeface="造字工房劲黑（非商用）常规体" pitchFamily="50" charset="-122"/>
              </a:endParaRPr>
            </a:p>
          </p:txBody>
        </p:sp>
      </p:grpSp>
      <p:grpSp>
        <p:nvGrpSpPr>
          <p:cNvPr id="29" name="组合 28"/>
          <p:cNvGrpSpPr/>
          <p:nvPr/>
        </p:nvGrpSpPr>
        <p:grpSpPr>
          <a:xfrm>
            <a:off x="730883" y="3014085"/>
            <a:ext cx="326261" cy="238939"/>
            <a:chOff x="7147950" y="1910835"/>
            <a:chExt cx="565394" cy="414069"/>
          </a:xfrm>
          <a:solidFill>
            <a:schemeClr val="bg1"/>
          </a:solidFill>
        </p:grpSpPr>
        <p:sp>
          <p:nvSpPr>
            <p:cNvPr id="30" name="Freeform 248"/>
            <p:cNvSpPr/>
            <p:nvPr/>
          </p:nvSpPr>
          <p:spPr bwMode="auto">
            <a:xfrm>
              <a:off x="7147950" y="1910835"/>
              <a:ext cx="394114" cy="377484"/>
            </a:xfrm>
            <a:custGeom>
              <a:avLst/>
              <a:gdLst>
                <a:gd name="T0" fmla="*/ 79 w 189"/>
                <a:gd name="T1" fmla="*/ 136 h 181"/>
                <a:gd name="T2" fmla="*/ 69 w 189"/>
                <a:gd name="T3" fmla="*/ 134 h 181"/>
                <a:gd name="T4" fmla="*/ 68 w 189"/>
                <a:gd name="T5" fmla="*/ 133 h 181"/>
                <a:gd name="T6" fmla="*/ 66 w 189"/>
                <a:gd name="T7" fmla="*/ 133 h 181"/>
                <a:gd name="T8" fmla="*/ 43 w 189"/>
                <a:gd name="T9" fmla="*/ 143 h 181"/>
                <a:gd name="T10" fmla="*/ 49 w 189"/>
                <a:gd name="T11" fmla="*/ 125 h 181"/>
                <a:gd name="T12" fmla="*/ 43 w 189"/>
                <a:gd name="T13" fmla="*/ 122 h 181"/>
                <a:gd name="T14" fmla="*/ 17 w 189"/>
                <a:gd name="T15" fmla="*/ 78 h 181"/>
                <a:gd name="T16" fmla="*/ 102 w 189"/>
                <a:gd name="T17" fmla="*/ 17 h 181"/>
                <a:gd name="T18" fmla="*/ 166 w 189"/>
                <a:gd name="T19" fmla="*/ 38 h 181"/>
                <a:gd name="T20" fmla="*/ 177 w 189"/>
                <a:gd name="T21" fmla="*/ 37 h 181"/>
                <a:gd name="T22" fmla="*/ 189 w 189"/>
                <a:gd name="T23" fmla="*/ 38 h 181"/>
                <a:gd name="T24" fmla="*/ 102 w 189"/>
                <a:gd name="T25" fmla="*/ 0 h 181"/>
                <a:gd name="T26" fmla="*/ 0 w 189"/>
                <a:gd name="T27" fmla="*/ 78 h 181"/>
                <a:gd name="T28" fmla="*/ 28 w 189"/>
                <a:gd name="T29" fmla="*/ 132 h 181"/>
                <a:gd name="T30" fmla="*/ 11 w 189"/>
                <a:gd name="T31" fmla="*/ 181 h 181"/>
                <a:gd name="T32" fmla="*/ 31 w 189"/>
                <a:gd name="T33" fmla="*/ 169 h 181"/>
                <a:gd name="T34" fmla="*/ 66 w 189"/>
                <a:gd name="T35" fmla="*/ 151 h 181"/>
                <a:gd name="T36" fmla="*/ 90 w 189"/>
                <a:gd name="T37" fmla="*/ 155 h 181"/>
                <a:gd name="T38" fmla="*/ 79 w 189"/>
                <a:gd name="T39" fmla="*/ 13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9" h="181">
                  <a:moveTo>
                    <a:pt x="79" y="136"/>
                  </a:moveTo>
                  <a:cubicBezTo>
                    <a:pt x="76" y="136"/>
                    <a:pt x="72" y="135"/>
                    <a:pt x="69" y="134"/>
                  </a:cubicBezTo>
                  <a:cubicBezTo>
                    <a:pt x="68" y="133"/>
                    <a:pt x="68" y="133"/>
                    <a:pt x="68" y="133"/>
                  </a:cubicBezTo>
                  <a:cubicBezTo>
                    <a:pt x="66" y="133"/>
                    <a:pt x="66" y="133"/>
                    <a:pt x="66" y="133"/>
                  </a:cubicBezTo>
                  <a:cubicBezTo>
                    <a:pt x="65" y="133"/>
                    <a:pt x="61" y="133"/>
                    <a:pt x="43" y="143"/>
                  </a:cubicBezTo>
                  <a:cubicBezTo>
                    <a:pt x="49" y="125"/>
                    <a:pt x="49" y="125"/>
                    <a:pt x="49" y="125"/>
                  </a:cubicBezTo>
                  <a:cubicBezTo>
                    <a:pt x="43" y="122"/>
                    <a:pt x="43" y="122"/>
                    <a:pt x="43" y="122"/>
                  </a:cubicBezTo>
                  <a:cubicBezTo>
                    <a:pt x="26" y="110"/>
                    <a:pt x="17" y="94"/>
                    <a:pt x="17" y="78"/>
                  </a:cubicBezTo>
                  <a:cubicBezTo>
                    <a:pt x="17" y="44"/>
                    <a:pt x="55" y="17"/>
                    <a:pt x="102" y="17"/>
                  </a:cubicBezTo>
                  <a:cubicBezTo>
                    <a:pt x="127" y="17"/>
                    <a:pt x="150" y="25"/>
                    <a:pt x="166" y="38"/>
                  </a:cubicBezTo>
                  <a:cubicBezTo>
                    <a:pt x="169" y="37"/>
                    <a:pt x="173" y="37"/>
                    <a:pt x="177" y="37"/>
                  </a:cubicBezTo>
                  <a:cubicBezTo>
                    <a:pt x="181" y="37"/>
                    <a:pt x="185" y="37"/>
                    <a:pt x="189" y="38"/>
                  </a:cubicBezTo>
                  <a:cubicBezTo>
                    <a:pt x="172" y="15"/>
                    <a:pt x="139" y="0"/>
                    <a:pt x="102" y="0"/>
                  </a:cubicBezTo>
                  <a:cubicBezTo>
                    <a:pt x="45" y="0"/>
                    <a:pt x="0" y="35"/>
                    <a:pt x="0" y="78"/>
                  </a:cubicBezTo>
                  <a:cubicBezTo>
                    <a:pt x="0" y="98"/>
                    <a:pt x="10" y="117"/>
                    <a:pt x="28" y="132"/>
                  </a:cubicBezTo>
                  <a:cubicBezTo>
                    <a:pt x="11" y="181"/>
                    <a:pt x="11" y="181"/>
                    <a:pt x="11" y="181"/>
                  </a:cubicBezTo>
                  <a:cubicBezTo>
                    <a:pt x="31" y="169"/>
                    <a:pt x="31" y="169"/>
                    <a:pt x="31" y="169"/>
                  </a:cubicBezTo>
                  <a:cubicBezTo>
                    <a:pt x="44" y="162"/>
                    <a:pt x="61" y="153"/>
                    <a:pt x="66" y="151"/>
                  </a:cubicBezTo>
                  <a:cubicBezTo>
                    <a:pt x="74" y="153"/>
                    <a:pt x="82" y="154"/>
                    <a:pt x="90" y="155"/>
                  </a:cubicBezTo>
                  <a:cubicBezTo>
                    <a:pt x="85" y="149"/>
                    <a:pt x="81" y="143"/>
                    <a:pt x="79" y="136"/>
                  </a:cubicBezTo>
                  <a:close/>
                </a:path>
              </a:pathLst>
            </a:custGeom>
            <a:grpFill/>
            <a:ln>
              <a:noFill/>
            </a:ln>
          </p:spPr>
          <p:txBody>
            <a:bodyPr vert="horz" wrap="square" lIns="91440" tIns="45720" rIns="91440" bIns="45720" numCol="1" anchor="t" anchorCtr="0" compatLnSpc="1"/>
            <a:lstStyle/>
            <a:p>
              <a:endParaRPr lang="en-US"/>
            </a:p>
          </p:txBody>
        </p:sp>
        <p:sp>
          <p:nvSpPr>
            <p:cNvPr id="31" name="Freeform 249"/>
            <p:cNvSpPr>
              <a:spLocks noEditPoints="1"/>
            </p:cNvSpPr>
            <p:nvPr/>
          </p:nvSpPr>
          <p:spPr bwMode="auto">
            <a:xfrm>
              <a:off x="7324220" y="2007285"/>
              <a:ext cx="389124" cy="317619"/>
            </a:xfrm>
            <a:custGeom>
              <a:avLst/>
              <a:gdLst>
                <a:gd name="T0" fmla="*/ 187 w 187"/>
                <a:gd name="T1" fmla="*/ 69 h 153"/>
                <a:gd name="T2" fmla="*/ 93 w 187"/>
                <a:gd name="T3" fmla="*/ 0 h 153"/>
                <a:gd name="T4" fmla="*/ 0 w 187"/>
                <a:gd name="T5" fmla="*/ 69 h 153"/>
                <a:gd name="T6" fmla="*/ 93 w 187"/>
                <a:gd name="T7" fmla="*/ 139 h 153"/>
                <a:gd name="T8" fmla="*/ 128 w 187"/>
                <a:gd name="T9" fmla="*/ 134 h 153"/>
                <a:gd name="T10" fmla="*/ 168 w 187"/>
                <a:gd name="T11" fmla="*/ 153 h 153"/>
                <a:gd name="T12" fmla="*/ 156 w 187"/>
                <a:gd name="T13" fmla="*/ 120 h 153"/>
                <a:gd name="T14" fmla="*/ 187 w 187"/>
                <a:gd name="T15" fmla="*/ 69 h 153"/>
                <a:gd name="T16" fmla="*/ 57 w 187"/>
                <a:gd name="T17" fmla="*/ 79 h 153"/>
                <a:gd name="T18" fmla="*/ 49 w 187"/>
                <a:gd name="T19" fmla="*/ 75 h 153"/>
                <a:gd name="T20" fmla="*/ 40 w 187"/>
                <a:gd name="T21" fmla="*/ 79 h 153"/>
                <a:gd name="T22" fmla="*/ 42 w 187"/>
                <a:gd name="T23" fmla="*/ 70 h 153"/>
                <a:gd name="T24" fmla="*/ 35 w 187"/>
                <a:gd name="T25" fmla="*/ 63 h 153"/>
                <a:gd name="T26" fmla="*/ 45 w 187"/>
                <a:gd name="T27" fmla="*/ 62 h 153"/>
                <a:gd name="T28" fmla="*/ 49 w 187"/>
                <a:gd name="T29" fmla="*/ 53 h 153"/>
                <a:gd name="T30" fmla="*/ 53 w 187"/>
                <a:gd name="T31" fmla="*/ 62 h 153"/>
                <a:gd name="T32" fmla="*/ 62 w 187"/>
                <a:gd name="T33" fmla="*/ 63 h 153"/>
                <a:gd name="T34" fmla="*/ 56 w 187"/>
                <a:gd name="T35" fmla="*/ 70 h 153"/>
                <a:gd name="T36" fmla="*/ 57 w 187"/>
                <a:gd name="T37" fmla="*/ 79 h 153"/>
                <a:gd name="T38" fmla="*/ 106 w 187"/>
                <a:gd name="T39" fmla="*/ 83 h 153"/>
                <a:gd name="T40" fmla="*/ 93 w 187"/>
                <a:gd name="T41" fmla="*/ 76 h 153"/>
                <a:gd name="T42" fmla="*/ 80 w 187"/>
                <a:gd name="T43" fmla="*/ 83 h 153"/>
                <a:gd name="T44" fmla="*/ 82 w 187"/>
                <a:gd name="T45" fmla="*/ 68 h 153"/>
                <a:gd name="T46" fmla="*/ 72 w 187"/>
                <a:gd name="T47" fmla="*/ 58 h 153"/>
                <a:gd name="T48" fmla="*/ 86 w 187"/>
                <a:gd name="T49" fmla="*/ 56 h 153"/>
                <a:gd name="T50" fmla="*/ 93 w 187"/>
                <a:gd name="T51" fmla="*/ 43 h 153"/>
                <a:gd name="T52" fmla="*/ 100 w 187"/>
                <a:gd name="T53" fmla="*/ 56 h 153"/>
                <a:gd name="T54" fmla="*/ 114 w 187"/>
                <a:gd name="T55" fmla="*/ 58 h 153"/>
                <a:gd name="T56" fmla="*/ 104 w 187"/>
                <a:gd name="T57" fmla="*/ 68 h 153"/>
                <a:gd name="T58" fmla="*/ 106 w 187"/>
                <a:gd name="T59" fmla="*/ 83 h 153"/>
                <a:gd name="T60" fmla="*/ 145 w 187"/>
                <a:gd name="T61" fmla="*/ 79 h 153"/>
                <a:gd name="T62" fmla="*/ 137 w 187"/>
                <a:gd name="T63" fmla="*/ 75 h 153"/>
                <a:gd name="T64" fmla="*/ 129 w 187"/>
                <a:gd name="T65" fmla="*/ 79 h 153"/>
                <a:gd name="T66" fmla="*/ 130 w 187"/>
                <a:gd name="T67" fmla="*/ 70 h 153"/>
                <a:gd name="T68" fmla="*/ 123 w 187"/>
                <a:gd name="T69" fmla="*/ 63 h 153"/>
                <a:gd name="T70" fmla="*/ 133 w 187"/>
                <a:gd name="T71" fmla="*/ 62 h 153"/>
                <a:gd name="T72" fmla="*/ 137 w 187"/>
                <a:gd name="T73" fmla="*/ 53 h 153"/>
                <a:gd name="T74" fmla="*/ 141 w 187"/>
                <a:gd name="T75" fmla="*/ 62 h 153"/>
                <a:gd name="T76" fmla="*/ 151 w 187"/>
                <a:gd name="T77" fmla="*/ 63 h 153"/>
                <a:gd name="T78" fmla="*/ 144 w 187"/>
                <a:gd name="T79" fmla="*/ 70 h 153"/>
                <a:gd name="T80" fmla="*/ 145 w 187"/>
                <a:gd name="T81" fmla="*/ 7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7" h="153">
                  <a:moveTo>
                    <a:pt x="187" y="69"/>
                  </a:moveTo>
                  <a:cubicBezTo>
                    <a:pt x="187" y="31"/>
                    <a:pt x="145" y="0"/>
                    <a:pt x="93" y="0"/>
                  </a:cubicBezTo>
                  <a:cubicBezTo>
                    <a:pt x="42" y="0"/>
                    <a:pt x="0" y="31"/>
                    <a:pt x="0" y="69"/>
                  </a:cubicBezTo>
                  <a:cubicBezTo>
                    <a:pt x="0" y="108"/>
                    <a:pt x="42" y="139"/>
                    <a:pt x="93" y="139"/>
                  </a:cubicBezTo>
                  <a:cubicBezTo>
                    <a:pt x="106" y="139"/>
                    <a:pt x="118" y="137"/>
                    <a:pt x="128" y="134"/>
                  </a:cubicBezTo>
                  <a:cubicBezTo>
                    <a:pt x="132" y="133"/>
                    <a:pt x="168" y="153"/>
                    <a:pt x="168" y="153"/>
                  </a:cubicBezTo>
                  <a:cubicBezTo>
                    <a:pt x="156" y="120"/>
                    <a:pt x="156" y="120"/>
                    <a:pt x="156" y="120"/>
                  </a:cubicBezTo>
                  <a:cubicBezTo>
                    <a:pt x="175" y="108"/>
                    <a:pt x="187" y="90"/>
                    <a:pt x="187" y="69"/>
                  </a:cubicBezTo>
                  <a:close/>
                  <a:moveTo>
                    <a:pt x="57" y="79"/>
                  </a:moveTo>
                  <a:cubicBezTo>
                    <a:pt x="49" y="75"/>
                    <a:pt x="49" y="75"/>
                    <a:pt x="49" y="75"/>
                  </a:cubicBezTo>
                  <a:cubicBezTo>
                    <a:pt x="40" y="79"/>
                    <a:pt x="40" y="79"/>
                    <a:pt x="40" y="79"/>
                  </a:cubicBezTo>
                  <a:cubicBezTo>
                    <a:pt x="42" y="70"/>
                    <a:pt x="42" y="70"/>
                    <a:pt x="42" y="70"/>
                  </a:cubicBezTo>
                  <a:cubicBezTo>
                    <a:pt x="35" y="63"/>
                    <a:pt x="35" y="63"/>
                    <a:pt x="35" y="63"/>
                  </a:cubicBezTo>
                  <a:cubicBezTo>
                    <a:pt x="45" y="62"/>
                    <a:pt x="45" y="62"/>
                    <a:pt x="45" y="62"/>
                  </a:cubicBezTo>
                  <a:cubicBezTo>
                    <a:pt x="49" y="53"/>
                    <a:pt x="49" y="53"/>
                    <a:pt x="49" y="53"/>
                  </a:cubicBezTo>
                  <a:cubicBezTo>
                    <a:pt x="53" y="62"/>
                    <a:pt x="53" y="62"/>
                    <a:pt x="53" y="62"/>
                  </a:cubicBezTo>
                  <a:cubicBezTo>
                    <a:pt x="62" y="63"/>
                    <a:pt x="62" y="63"/>
                    <a:pt x="62" y="63"/>
                  </a:cubicBezTo>
                  <a:cubicBezTo>
                    <a:pt x="56" y="70"/>
                    <a:pt x="56" y="70"/>
                    <a:pt x="56" y="70"/>
                  </a:cubicBezTo>
                  <a:lnTo>
                    <a:pt x="57" y="79"/>
                  </a:lnTo>
                  <a:close/>
                  <a:moveTo>
                    <a:pt x="106" y="83"/>
                  </a:moveTo>
                  <a:cubicBezTo>
                    <a:pt x="93" y="76"/>
                    <a:pt x="93" y="76"/>
                    <a:pt x="93" y="76"/>
                  </a:cubicBezTo>
                  <a:cubicBezTo>
                    <a:pt x="80" y="83"/>
                    <a:pt x="80" y="83"/>
                    <a:pt x="80" y="83"/>
                  </a:cubicBezTo>
                  <a:cubicBezTo>
                    <a:pt x="82" y="68"/>
                    <a:pt x="82" y="68"/>
                    <a:pt x="82" y="68"/>
                  </a:cubicBezTo>
                  <a:cubicBezTo>
                    <a:pt x="72" y="58"/>
                    <a:pt x="72" y="58"/>
                    <a:pt x="72" y="58"/>
                  </a:cubicBezTo>
                  <a:cubicBezTo>
                    <a:pt x="86" y="56"/>
                    <a:pt x="86" y="56"/>
                    <a:pt x="86" y="56"/>
                  </a:cubicBezTo>
                  <a:cubicBezTo>
                    <a:pt x="93" y="43"/>
                    <a:pt x="93" y="43"/>
                    <a:pt x="93" y="43"/>
                  </a:cubicBezTo>
                  <a:cubicBezTo>
                    <a:pt x="100" y="56"/>
                    <a:pt x="100" y="56"/>
                    <a:pt x="100" y="56"/>
                  </a:cubicBezTo>
                  <a:cubicBezTo>
                    <a:pt x="114" y="58"/>
                    <a:pt x="114" y="58"/>
                    <a:pt x="114" y="58"/>
                  </a:cubicBezTo>
                  <a:cubicBezTo>
                    <a:pt x="104" y="68"/>
                    <a:pt x="104" y="68"/>
                    <a:pt x="104" y="68"/>
                  </a:cubicBezTo>
                  <a:lnTo>
                    <a:pt x="106" y="83"/>
                  </a:lnTo>
                  <a:close/>
                  <a:moveTo>
                    <a:pt x="145" y="79"/>
                  </a:moveTo>
                  <a:cubicBezTo>
                    <a:pt x="137" y="75"/>
                    <a:pt x="137" y="75"/>
                    <a:pt x="137" y="75"/>
                  </a:cubicBezTo>
                  <a:cubicBezTo>
                    <a:pt x="129" y="79"/>
                    <a:pt x="129" y="79"/>
                    <a:pt x="129" y="79"/>
                  </a:cubicBezTo>
                  <a:cubicBezTo>
                    <a:pt x="130" y="70"/>
                    <a:pt x="130" y="70"/>
                    <a:pt x="130" y="70"/>
                  </a:cubicBezTo>
                  <a:cubicBezTo>
                    <a:pt x="123" y="63"/>
                    <a:pt x="123" y="63"/>
                    <a:pt x="123" y="63"/>
                  </a:cubicBezTo>
                  <a:cubicBezTo>
                    <a:pt x="133" y="62"/>
                    <a:pt x="133" y="62"/>
                    <a:pt x="133" y="62"/>
                  </a:cubicBezTo>
                  <a:cubicBezTo>
                    <a:pt x="137" y="53"/>
                    <a:pt x="137" y="53"/>
                    <a:pt x="137" y="53"/>
                  </a:cubicBezTo>
                  <a:cubicBezTo>
                    <a:pt x="141" y="62"/>
                    <a:pt x="141" y="62"/>
                    <a:pt x="141" y="62"/>
                  </a:cubicBezTo>
                  <a:cubicBezTo>
                    <a:pt x="151" y="63"/>
                    <a:pt x="151" y="63"/>
                    <a:pt x="151" y="63"/>
                  </a:cubicBezTo>
                  <a:cubicBezTo>
                    <a:pt x="144" y="70"/>
                    <a:pt x="144" y="70"/>
                    <a:pt x="144" y="70"/>
                  </a:cubicBezTo>
                  <a:lnTo>
                    <a:pt x="145" y="79"/>
                  </a:lnTo>
                  <a:close/>
                </a:path>
              </a:pathLst>
            </a:custGeom>
            <a:grpFill/>
            <a:ln>
              <a:noFill/>
            </a:ln>
          </p:spPr>
          <p:txBody>
            <a:bodyPr vert="horz" wrap="square" lIns="91440" tIns="45720" rIns="91440" bIns="45720" numCol="1" anchor="t" anchorCtr="0" compatLnSpc="1"/>
            <a:lstStyle/>
            <a:p>
              <a:endParaRPr lang="en-US"/>
            </a:p>
          </p:txBody>
        </p:sp>
      </p:grpSp>
      <p:grpSp>
        <p:nvGrpSpPr>
          <p:cNvPr id="32" name="组合 31"/>
          <p:cNvGrpSpPr/>
          <p:nvPr/>
        </p:nvGrpSpPr>
        <p:grpSpPr>
          <a:xfrm>
            <a:off x="758427" y="4194989"/>
            <a:ext cx="271173" cy="270179"/>
            <a:chOff x="8328626" y="5747201"/>
            <a:chExt cx="453979" cy="452315"/>
          </a:xfrm>
          <a:solidFill>
            <a:schemeClr val="bg1"/>
          </a:solidFill>
        </p:grpSpPr>
        <p:sp>
          <p:nvSpPr>
            <p:cNvPr id="33" name="Freeform 236"/>
            <p:cNvSpPr/>
            <p:nvPr/>
          </p:nvSpPr>
          <p:spPr bwMode="auto">
            <a:xfrm>
              <a:off x="8328626" y="5747201"/>
              <a:ext cx="440675" cy="442338"/>
            </a:xfrm>
            <a:custGeom>
              <a:avLst/>
              <a:gdLst>
                <a:gd name="T0" fmla="*/ 108 w 211"/>
                <a:gd name="T1" fmla="*/ 167 h 212"/>
                <a:gd name="T2" fmla="*/ 60 w 211"/>
                <a:gd name="T3" fmla="*/ 65 h 212"/>
                <a:gd name="T4" fmla="*/ 105 w 211"/>
                <a:gd name="T5" fmla="*/ 45 h 212"/>
                <a:gd name="T6" fmla="*/ 165 w 211"/>
                <a:gd name="T7" fmla="*/ 115 h 212"/>
                <a:gd name="T8" fmla="*/ 191 w 211"/>
                <a:gd name="T9" fmla="*/ 122 h 212"/>
                <a:gd name="T10" fmla="*/ 211 w 211"/>
                <a:gd name="T11" fmla="*/ 112 h 212"/>
                <a:gd name="T12" fmla="*/ 209 w 211"/>
                <a:gd name="T13" fmla="*/ 92 h 212"/>
                <a:gd name="T14" fmla="*/ 187 w 211"/>
                <a:gd name="T15" fmla="*/ 77 h 212"/>
                <a:gd name="T16" fmla="*/ 199 w 211"/>
                <a:gd name="T17" fmla="*/ 58 h 212"/>
                <a:gd name="T18" fmla="*/ 188 w 211"/>
                <a:gd name="T19" fmla="*/ 42 h 212"/>
                <a:gd name="T20" fmla="*/ 162 w 211"/>
                <a:gd name="T21" fmla="*/ 40 h 212"/>
                <a:gd name="T22" fmla="*/ 163 w 211"/>
                <a:gd name="T23" fmla="*/ 18 h 212"/>
                <a:gd name="T24" fmla="*/ 145 w 211"/>
                <a:gd name="T25" fmla="*/ 9 h 212"/>
                <a:gd name="T26" fmla="*/ 121 w 211"/>
                <a:gd name="T27" fmla="*/ 20 h 212"/>
                <a:gd name="T28" fmla="*/ 111 w 211"/>
                <a:gd name="T29" fmla="*/ 1 h 212"/>
                <a:gd name="T30" fmla="*/ 91 w 211"/>
                <a:gd name="T31" fmla="*/ 2 h 212"/>
                <a:gd name="T32" fmla="*/ 76 w 211"/>
                <a:gd name="T33" fmla="*/ 24 h 212"/>
                <a:gd name="T34" fmla="*/ 58 w 211"/>
                <a:gd name="T35" fmla="*/ 12 h 212"/>
                <a:gd name="T36" fmla="*/ 41 w 211"/>
                <a:gd name="T37" fmla="*/ 23 h 212"/>
                <a:gd name="T38" fmla="*/ 41 w 211"/>
                <a:gd name="T39" fmla="*/ 48 h 212"/>
                <a:gd name="T40" fmla="*/ 19 w 211"/>
                <a:gd name="T41" fmla="*/ 43 h 212"/>
                <a:gd name="T42" fmla="*/ 10 w 211"/>
                <a:gd name="T43" fmla="*/ 61 h 212"/>
                <a:gd name="T44" fmla="*/ 23 w 211"/>
                <a:gd name="T45" fmla="*/ 77 h 212"/>
                <a:gd name="T46" fmla="*/ 0 w 211"/>
                <a:gd name="T47" fmla="*/ 95 h 212"/>
                <a:gd name="T48" fmla="*/ 1 w 211"/>
                <a:gd name="T49" fmla="*/ 115 h 212"/>
                <a:gd name="T50" fmla="*/ 20 w 211"/>
                <a:gd name="T51" fmla="*/ 122 h 212"/>
                <a:gd name="T52" fmla="*/ 8 w 211"/>
                <a:gd name="T53" fmla="*/ 149 h 212"/>
                <a:gd name="T54" fmla="*/ 19 w 211"/>
                <a:gd name="T55" fmla="*/ 166 h 212"/>
                <a:gd name="T56" fmla="*/ 39 w 211"/>
                <a:gd name="T57" fmla="*/ 163 h 212"/>
                <a:gd name="T58" fmla="*/ 42 w 211"/>
                <a:gd name="T59" fmla="*/ 192 h 212"/>
                <a:gd name="T60" fmla="*/ 60 w 211"/>
                <a:gd name="T61" fmla="*/ 201 h 212"/>
                <a:gd name="T62" fmla="*/ 76 w 211"/>
                <a:gd name="T63" fmla="*/ 189 h 212"/>
                <a:gd name="T64" fmla="*/ 94 w 211"/>
                <a:gd name="T65" fmla="*/ 212 h 212"/>
                <a:gd name="T66" fmla="*/ 114 w 211"/>
                <a:gd name="T67" fmla="*/ 211 h 212"/>
                <a:gd name="T68" fmla="*/ 121 w 211"/>
                <a:gd name="T69" fmla="*/ 192 h 212"/>
                <a:gd name="T70" fmla="*/ 116 w 211"/>
                <a:gd name="T71" fmla="*/ 167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1" h="212">
                  <a:moveTo>
                    <a:pt x="116" y="167"/>
                  </a:moveTo>
                  <a:cubicBezTo>
                    <a:pt x="113" y="167"/>
                    <a:pt x="111" y="167"/>
                    <a:pt x="108" y="167"/>
                  </a:cubicBezTo>
                  <a:cubicBezTo>
                    <a:pt x="75" y="169"/>
                    <a:pt x="46" y="143"/>
                    <a:pt x="45" y="109"/>
                  </a:cubicBezTo>
                  <a:cubicBezTo>
                    <a:pt x="44" y="93"/>
                    <a:pt x="49" y="77"/>
                    <a:pt x="60" y="65"/>
                  </a:cubicBezTo>
                  <a:cubicBezTo>
                    <a:pt x="71" y="53"/>
                    <a:pt x="86" y="46"/>
                    <a:pt x="102" y="45"/>
                  </a:cubicBezTo>
                  <a:cubicBezTo>
                    <a:pt x="103" y="45"/>
                    <a:pt x="104" y="45"/>
                    <a:pt x="105" y="45"/>
                  </a:cubicBezTo>
                  <a:cubicBezTo>
                    <a:pt x="137" y="45"/>
                    <a:pt x="164" y="70"/>
                    <a:pt x="166" y="103"/>
                  </a:cubicBezTo>
                  <a:cubicBezTo>
                    <a:pt x="166" y="107"/>
                    <a:pt x="166" y="111"/>
                    <a:pt x="165" y="115"/>
                  </a:cubicBezTo>
                  <a:cubicBezTo>
                    <a:pt x="187" y="136"/>
                    <a:pt x="187" y="136"/>
                    <a:pt x="187" y="136"/>
                  </a:cubicBezTo>
                  <a:cubicBezTo>
                    <a:pt x="188" y="132"/>
                    <a:pt x="190" y="127"/>
                    <a:pt x="191" y="122"/>
                  </a:cubicBezTo>
                  <a:cubicBezTo>
                    <a:pt x="211" y="118"/>
                    <a:pt x="211" y="118"/>
                    <a:pt x="211" y="118"/>
                  </a:cubicBezTo>
                  <a:cubicBezTo>
                    <a:pt x="211" y="112"/>
                    <a:pt x="211" y="112"/>
                    <a:pt x="211" y="112"/>
                  </a:cubicBezTo>
                  <a:cubicBezTo>
                    <a:pt x="210" y="97"/>
                    <a:pt x="210" y="97"/>
                    <a:pt x="210" y="97"/>
                  </a:cubicBezTo>
                  <a:cubicBezTo>
                    <a:pt x="209" y="92"/>
                    <a:pt x="209" y="92"/>
                    <a:pt x="209" y="92"/>
                  </a:cubicBezTo>
                  <a:cubicBezTo>
                    <a:pt x="190" y="90"/>
                    <a:pt x="190" y="90"/>
                    <a:pt x="190" y="90"/>
                  </a:cubicBezTo>
                  <a:cubicBezTo>
                    <a:pt x="190" y="85"/>
                    <a:pt x="188" y="81"/>
                    <a:pt x="187" y="77"/>
                  </a:cubicBezTo>
                  <a:cubicBezTo>
                    <a:pt x="202" y="63"/>
                    <a:pt x="202" y="63"/>
                    <a:pt x="202" y="63"/>
                  </a:cubicBezTo>
                  <a:cubicBezTo>
                    <a:pt x="199" y="58"/>
                    <a:pt x="199" y="58"/>
                    <a:pt x="199" y="58"/>
                  </a:cubicBezTo>
                  <a:cubicBezTo>
                    <a:pt x="191" y="46"/>
                    <a:pt x="191" y="46"/>
                    <a:pt x="191" y="46"/>
                  </a:cubicBezTo>
                  <a:cubicBezTo>
                    <a:pt x="188" y="42"/>
                    <a:pt x="188" y="42"/>
                    <a:pt x="188" y="42"/>
                  </a:cubicBezTo>
                  <a:cubicBezTo>
                    <a:pt x="171" y="49"/>
                    <a:pt x="171" y="49"/>
                    <a:pt x="171" y="49"/>
                  </a:cubicBezTo>
                  <a:cubicBezTo>
                    <a:pt x="168" y="46"/>
                    <a:pt x="165" y="43"/>
                    <a:pt x="162" y="40"/>
                  </a:cubicBezTo>
                  <a:cubicBezTo>
                    <a:pt x="168" y="20"/>
                    <a:pt x="168" y="20"/>
                    <a:pt x="168" y="20"/>
                  </a:cubicBezTo>
                  <a:cubicBezTo>
                    <a:pt x="163" y="18"/>
                    <a:pt x="163" y="18"/>
                    <a:pt x="163" y="18"/>
                  </a:cubicBezTo>
                  <a:cubicBezTo>
                    <a:pt x="150" y="11"/>
                    <a:pt x="150" y="11"/>
                    <a:pt x="150" y="11"/>
                  </a:cubicBezTo>
                  <a:cubicBezTo>
                    <a:pt x="145" y="9"/>
                    <a:pt x="145" y="9"/>
                    <a:pt x="145" y="9"/>
                  </a:cubicBezTo>
                  <a:cubicBezTo>
                    <a:pt x="134" y="23"/>
                    <a:pt x="134" y="23"/>
                    <a:pt x="134" y="23"/>
                  </a:cubicBezTo>
                  <a:cubicBezTo>
                    <a:pt x="130" y="22"/>
                    <a:pt x="125" y="21"/>
                    <a:pt x="121" y="20"/>
                  </a:cubicBezTo>
                  <a:cubicBezTo>
                    <a:pt x="117" y="0"/>
                    <a:pt x="117" y="0"/>
                    <a:pt x="117" y="0"/>
                  </a:cubicBezTo>
                  <a:cubicBezTo>
                    <a:pt x="111" y="1"/>
                    <a:pt x="111" y="1"/>
                    <a:pt x="111" y="1"/>
                  </a:cubicBezTo>
                  <a:cubicBezTo>
                    <a:pt x="97" y="1"/>
                    <a:pt x="97" y="1"/>
                    <a:pt x="97" y="1"/>
                  </a:cubicBezTo>
                  <a:cubicBezTo>
                    <a:pt x="91" y="2"/>
                    <a:pt x="91" y="2"/>
                    <a:pt x="91" y="2"/>
                  </a:cubicBezTo>
                  <a:cubicBezTo>
                    <a:pt x="89" y="20"/>
                    <a:pt x="89" y="20"/>
                    <a:pt x="89" y="20"/>
                  </a:cubicBezTo>
                  <a:cubicBezTo>
                    <a:pt x="84" y="21"/>
                    <a:pt x="80" y="22"/>
                    <a:pt x="76" y="24"/>
                  </a:cubicBezTo>
                  <a:cubicBezTo>
                    <a:pt x="62" y="9"/>
                    <a:pt x="62" y="9"/>
                    <a:pt x="62" y="9"/>
                  </a:cubicBezTo>
                  <a:cubicBezTo>
                    <a:pt x="58" y="12"/>
                    <a:pt x="58" y="12"/>
                    <a:pt x="58" y="12"/>
                  </a:cubicBezTo>
                  <a:cubicBezTo>
                    <a:pt x="45" y="20"/>
                    <a:pt x="45" y="20"/>
                    <a:pt x="45" y="20"/>
                  </a:cubicBezTo>
                  <a:cubicBezTo>
                    <a:pt x="41" y="23"/>
                    <a:pt x="41" y="23"/>
                    <a:pt x="41" y="23"/>
                  </a:cubicBezTo>
                  <a:cubicBezTo>
                    <a:pt x="48" y="40"/>
                    <a:pt x="48" y="40"/>
                    <a:pt x="48" y="40"/>
                  </a:cubicBezTo>
                  <a:cubicBezTo>
                    <a:pt x="46" y="42"/>
                    <a:pt x="43" y="45"/>
                    <a:pt x="41" y="48"/>
                  </a:cubicBezTo>
                  <a:cubicBezTo>
                    <a:pt x="40" y="48"/>
                    <a:pt x="39" y="49"/>
                    <a:pt x="39" y="50"/>
                  </a:cubicBezTo>
                  <a:cubicBezTo>
                    <a:pt x="19" y="43"/>
                    <a:pt x="19" y="43"/>
                    <a:pt x="19" y="43"/>
                  </a:cubicBezTo>
                  <a:cubicBezTo>
                    <a:pt x="17" y="48"/>
                    <a:pt x="17" y="48"/>
                    <a:pt x="17" y="48"/>
                  </a:cubicBezTo>
                  <a:cubicBezTo>
                    <a:pt x="10" y="61"/>
                    <a:pt x="10" y="61"/>
                    <a:pt x="10" y="61"/>
                  </a:cubicBezTo>
                  <a:cubicBezTo>
                    <a:pt x="8" y="66"/>
                    <a:pt x="8" y="66"/>
                    <a:pt x="8" y="66"/>
                  </a:cubicBezTo>
                  <a:cubicBezTo>
                    <a:pt x="23" y="77"/>
                    <a:pt x="23" y="77"/>
                    <a:pt x="23" y="77"/>
                  </a:cubicBezTo>
                  <a:cubicBezTo>
                    <a:pt x="22" y="82"/>
                    <a:pt x="21" y="86"/>
                    <a:pt x="20" y="90"/>
                  </a:cubicBezTo>
                  <a:cubicBezTo>
                    <a:pt x="0" y="95"/>
                    <a:pt x="0" y="95"/>
                    <a:pt x="0" y="95"/>
                  </a:cubicBezTo>
                  <a:cubicBezTo>
                    <a:pt x="0" y="100"/>
                    <a:pt x="0" y="100"/>
                    <a:pt x="0" y="100"/>
                  </a:cubicBezTo>
                  <a:cubicBezTo>
                    <a:pt x="1" y="115"/>
                    <a:pt x="1" y="115"/>
                    <a:pt x="1" y="115"/>
                  </a:cubicBezTo>
                  <a:cubicBezTo>
                    <a:pt x="1" y="120"/>
                    <a:pt x="1" y="120"/>
                    <a:pt x="1" y="120"/>
                  </a:cubicBezTo>
                  <a:cubicBezTo>
                    <a:pt x="20" y="122"/>
                    <a:pt x="20" y="122"/>
                    <a:pt x="20" y="122"/>
                  </a:cubicBezTo>
                  <a:cubicBezTo>
                    <a:pt x="21" y="127"/>
                    <a:pt x="22" y="131"/>
                    <a:pt x="23" y="135"/>
                  </a:cubicBezTo>
                  <a:cubicBezTo>
                    <a:pt x="8" y="149"/>
                    <a:pt x="8" y="149"/>
                    <a:pt x="8" y="149"/>
                  </a:cubicBezTo>
                  <a:cubicBezTo>
                    <a:pt x="11" y="154"/>
                    <a:pt x="11" y="154"/>
                    <a:pt x="11" y="154"/>
                  </a:cubicBezTo>
                  <a:cubicBezTo>
                    <a:pt x="19" y="166"/>
                    <a:pt x="19" y="166"/>
                    <a:pt x="19" y="166"/>
                  </a:cubicBezTo>
                  <a:cubicBezTo>
                    <a:pt x="22" y="171"/>
                    <a:pt x="22" y="171"/>
                    <a:pt x="22" y="171"/>
                  </a:cubicBezTo>
                  <a:cubicBezTo>
                    <a:pt x="39" y="163"/>
                    <a:pt x="39" y="163"/>
                    <a:pt x="39" y="163"/>
                  </a:cubicBezTo>
                  <a:cubicBezTo>
                    <a:pt x="42" y="166"/>
                    <a:pt x="45" y="170"/>
                    <a:pt x="49" y="173"/>
                  </a:cubicBezTo>
                  <a:cubicBezTo>
                    <a:pt x="42" y="192"/>
                    <a:pt x="42" y="192"/>
                    <a:pt x="42" y="192"/>
                  </a:cubicBezTo>
                  <a:cubicBezTo>
                    <a:pt x="47" y="194"/>
                    <a:pt x="47" y="194"/>
                    <a:pt x="47" y="194"/>
                  </a:cubicBezTo>
                  <a:cubicBezTo>
                    <a:pt x="60" y="201"/>
                    <a:pt x="60" y="201"/>
                    <a:pt x="60" y="201"/>
                  </a:cubicBezTo>
                  <a:cubicBezTo>
                    <a:pt x="65" y="204"/>
                    <a:pt x="65" y="204"/>
                    <a:pt x="65" y="204"/>
                  </a:cubicBezTo>
                  <a:cubicBezTo>
                    <a:pt x="76" y="189"/>
                    <a:pt x="76" y="189"/>
                    <a:pt x="76" y="189"/>
                  </a:cubicBezTo>
                  <a:cubicBezTo>
                    <a:pt x="81" y="190"/>
                    <a:pt x="85" y="191"/>
                    <a:pt x="90" y="192"/>
                  </a:cubicBezTo>
                  <a:cubicBezTo>
                    <a:pt x="94" y="212"/>
                    <a:pt x="94" y="212"/>
                    <a:pt x="94" y="212"/>
                  </a:cubicBezTo>
                  <a:cubicBezTo>
                    <a:pt x="99" y="211"/>
                    <a:pt x="99" y="211"/>
                    <a:pt x="99" y="211"/>
                  </a:cubicBezTo>
                  <a:cubicBezTo>
                    <a:pt x="114" y="211"/>
                    <a:pt x="114" y="211"/>
                    <a:pt x="114" y="211"/>
                  </a:cubicBezTo>
                  <a:cubicBezTo>
                    <a:pt x="120" y="210"/>
                    <a:pt x="120" y="210"/>
                    <a:pt x="120" y="210"/>
                  </a:cubicBezTo>
                  <a:cubicBezTo>
                    <a:pt x="121" y="192"/>
                    <a:pt x="121" y="192"/>
                    <a:pt x="121" y="192"/>
                  </a:cubicBezTo>
                  <a:cubicBezTo>
                    <a:pt x="127" y="191"/>
                    <a:pt x="132" y="190"/>
                    <a:pt x="136" y="188"/>
                  </a:cubicBezTo>
                  <a:lnTo>
                    <a:pt x="116" y="167"/>
                  </a:lnTo>
                  <a:close/>
                </a:path>
              </a:pathLst>
            </a:custGeom>
            <a:grpFill/>
            <a:ln>
              <a:noFill/>
            </a:ln>
          </p:spPr>
          <p:txBody>
            <a:bodyPr vert="horz" wrap="square" lIns="91440" tIns="45720" rIns="91440" bIns="45720" numCol="1" anchor="t" anchorCtr="0" compatLnSpc="1"/>
            <a:lstStyle/>
            <a:p>
              <a:endParaRPr lang="en-US"/>
            </a:p>
          </p:txBody>
        </p:sp>
        <p:sp>
          <p:nvSpPr>
            <p:cNvPr id="34" name="Freeform 237"/>
            <p:cNvSpPr/>
            <p:nvPr/>
          </p:nvSpPr>
          <p:spPr bwMode="auto">
            <a:xfrm>
              <a:off x="8453346" y="5870257"/>
              <a:ext cx="329259" cy="329259"/>
            </a:xfrm>
            <a:custGeom>
              <a:avLst/>
              <a:gdLst>
                <a:gd name="T0" fmla="*/ 158 w 158"/>
                <a:gd name="T1" fmla="*/ 131 h 158"/>
                <a:gd name="T2" fmla="*/ 154 w 158"/>
                <a:gd name="T3" fmla="*/ 121 h 158"/>
                <a:gd name="T4" fmla="*/ 86 w 158"/>
                <a:gd name="T5" fmla="*/ 55 h 158"/>
                <a:gd name="T6" fmla="*/ 75 w 158"/>
                <a:gd name="T7" fmla="*/ 16 h 158"/>
                <a:gd name="T8" fmla="*/ 29 w 158"/>
                <a:gd name="T9" fmla="*/ 7 h 158"/>
                <a:gd name="T10" fmla="*/ 53 w 158"/>
                <a:gd name="T11" fmla="*/ 30 h 158"/>
                <a:gd name="T12" fmla="*/ 53 w 158"/>
                <a:gd name="T13" fmla="*/ 37 h 158"/>
                <a:gd name="T14" fmla="*/ 37 w 158"/>
                <a:gd name="T15" fmla="*/ 53 h 158"/>
                <a:gd name="T16" fmla="*/ 29 w 158"/>
                <a:gd name="T17" fmla="*/ 53 h 158"/>
                <a:gd name="T18" fmla="*/ 6 w 158"/>
                <a:gd name="T19" fmla="*/ 30 h 158"/>
                <a:gd name="T20" fmla="*/ 15 w 158"/>
                <a:gd name="T21" fmla="*/ 75 h 158"/>
                <a:gd name="T22" fmla="*/ 55 w 158"/>
                <a:gd name="T23" fmla="*/ 86 h 158"/>
                <a:gd name="T24" fmla="*/ 121 w 158"/>
                <a:gd name="T25" fmla="*/ 155 h 158"/>
                <a:gd name="T26" fmla="*/ 131 w 158"/>
                <a:gd name="T27" fmla="*/ 158 h 158"/>
                <a:gd name="T28" fmla="*/ 158 w 158"/>
                <a:gd name="T29" fmla="*/ 131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8" h="158">
                  <a:moveTo>
                    <a:pt x="158" y="131"/>
                  </a:moveTo>
                  <a:cubicBezTo>
                    <a:pt x="158" y="128"/>
                    <a:pt x="156" y="123"/>
                    <a:pt x="154" y="121"/>
                  </a:cubicBezTo>
                  <a:cubicBezTo>
                    <a:pt x="132" y="99"/>
                    <a:pt x="109" y="77"/>
                    <a:pt x="86" y="55"/>
                  </a:cubicBezTo>
                  <a:cubicBezTo>
                    <a:pt x="89" y="42"/>
                    <a:pt x="86" y="26"/>
                    <a:pt x="75" y="16"/>
                  </a:cubicBezTo>
                  <a:cubicBezTo>
                    <a:pt x="63" y="3"/>
                    <a:pt x="45" y="0"/>
                    <a:pt x="29" y="7"/>
                  </a:cubicBezTo>
                  <a:cubicBezTo>
                    <a:pt x="53" y="30"/>
                    <a:pt x="53" y="30"/>
                    <a:pt x="53" y="30"/>
                  </a:cubicBezTo>
                  <a:cubicBezTo>
                    <a:pt x="55" y="32"/>
                    <a:pt x="55" y="35"/>
                    <a:pt x="53" y="37"/>
                  </a:cubicBezTo>
                  <a:cubicBezTo>
                    <a:pt x="37" y="53"/>
                    <a:pt x="37" y="53"/>
                    <a:pt x="37" y="53"/>
                  </a:cubicBezTo>
                  <a:cubicBezTo>
                    <a:pt x="35" y="55"/>
                    <a:pt x="31" y="55"/>
                    <a:pt x="29" y="53"/>
                  </a:cubicBezTo>
                  <a:cubicBezTo>
                    <a:pt x="6" y="30"/>
                    <a:pt x="6" y="30"/>
                    <a:pt x="6" y="30"/>
                  </a:cubicBezTo>
                  <a:cubicBezTo>
                    <a:pt x="0" y="45"/>
                    <a:pt x="3" y="63"/>
                    <a:pt x="15" y="75"/>
                  </a:cubicBezTo>
                  <a:cubicBezTo>
                    <a:pt x="26" y="86"/>
                    <a:pt x="41" y="90"/>
                    <a:pt x="55" y="86"/>
                  </a:cubicBezTo>
                  <a:cubicBezTo>
                    <a:pt x="77" y="109"/>
                    <a:pt x="99" y="132"/>
                    <a:pt x="121" y="155"/>
                  </a:cubicBezTo>
                  <a:cubicBezTo>
                    <a:pt x="123" y="157"/>
                    <a:pt x="127" y="158"/>
                    <a:pt x="131" y="158"/>
                  </a:cubicBezTo>
                  <a:cubicBezTo>
                    <a:pt x="144" y="156"/>
                    <a:pt x="155" y="144"/>
                    <a:pt x="158" y="131"/>
                  </a:cubicBezTo>
                  <a:close/>
                </a:path>
              </a:pathLst>
            </a:custGeom>
            <a:grpFill/>
            <a:ln>
              <a:noFill/>
            </a:ln>
          </p:spPr>
          <p:txBody>
            <a:bodyPr vert="horz" wrap="square" lIns="91440" tIns="45720" rIns="91440" bIns="45720" numCol="1" anchor="t" anchorCtr="0" compatLnSpc="1"/>
            <a:lstStyle/>
            <a:p>
              <a:endParaRPr lang="en-US"/>
            </a:p>
          </p:txBody>
        </p:sp>
      </p:grpSp>
      <p:grpSp>
        <p:nvGrpSpPr>
          <p:cNvPr id="43" name="组合 42"/>
          <p:cNvGrpSpPr/>
          <p:nvPr/>
        </p:nvGrpSpPr>
        <p:grpSpPr>
          <a:xfrm>
            <a:off x="455796" y="2901567"/>
            <a:ext cx="326261" cy="238939"/>
            <a:chOff x="7147950" y="1910835"/>
            <a:chExt cx="565394" cy="414069"/>
          </a:xfrm>
          <a:solidFill>
            <a:schemeClr val="bg1"/>
          </a:solidFill>
        </p:grpSpPr>
        <p:sp>
          <p:nvSpPr>
            <p:cNvPr id="55" name="Freeform 248"/>
            <p:cNvSpPr/>
            <p:nvPr/>
          </p:nvSpPr>
          <p:spPr bwMode="auto">
            <a:xfrm>
              <a:off x="7147950" y="1910835"/>
              <a:ext cx="394114" cy="377484"/>
            </a:xfrm>
            <a:custGeom>
              <a:avLst/>
              <a:gdLst>
                <a:gd name="T0" fmla="*/ 79 w 189"/>
                <a:gd name="T1" fmla="*/ 136 h 181"/>
                <a:gd name="T2" fmla="*/ 69 w 189"/>
                <a:gd name="T3" fmla="*/ 134 h 181"/>
                <a:gd name="T4" fmla="*/ 68 w 189"/>
                <a:gd name="T5" fmla="*/ 133 h 181"/>
                <a:gd name="T6" fmla="*/ 66 w 189"/>
                <a:gd name="T7" fmla="*/ 133 h 181"/>
                <a:gd name="T8" fmla="*/ 43 w 189"/>
                <a:gd name="T9" fmla="*/ 143 h 181"/>
                <a:gd name="T10" fmla="*/ 49 w 189"/>
                <a:gd name="T11" fmla="*/ 125 h 181"/>
                <a:gd name="T12" fmla="*/ 43 w 189"/>
                <a:gd name="T13" fmla="*/ 122 h 181"/>
                <a:gd name="T14" fmla="*/ 17 w 189"/>
                <a:gd name="T15" fmla="*/ 78 h 181"/>
                <a:gd name="T16" fmla="*/ 102 w 189"/>
                <a:gd name="T17" fmla="*/ 17 h 181"/>
                <a:gd name="T18" fmla="*/ 166 w 189"/>
                <a:gd name="T19" fmla="*/ 38 h 181"/>
                <a:gd name="T20" fmla="*/ 177 w 189"/>
                <a:gd name="T21" fmla="*/ 37 h 181"/>
                <a:gd name="T22" fmla="*/ 189 w 189"/>
                <a:gd name="T23" fmla="*/ 38 h 181"/>
                <a:gd name="T24" fmla="*/ 102 w 189"/>
                <a:gd name="T25" fmla="*/ 0 h 181"/>
                <a:gd name="T26" fmla="*/ 0 w 189"/>
                <a:gd name="T27" fmla="*/ 78 h 181"/>
                <a:gd name="T28" fmla="*/ 28 w 189"/>
                <a:gd name="T29" fmla="*/ 132 h 181"/>
                <a:gd name="T30" fmla="*/ 11 w 189"/>
                <a:gd name="T31" fmla="*/ 181 h 181"/>
                <a:gd name="T32" fmla="*/ 31 w 189"/>
                <a:gd name="T33" fmla="*/ 169 h 181"/>
                <a:gd name="T34" fmla="*/ 66 w 189"/>
                <a:gd name="T35" fmla="*/ 151 h 181"/>
                <a:gd name="T36" fmla="*/ 90 w 189"/>
                <a:gd name="T37" fmla="*/ 155 h 181"/>
                <a:gd name="T38" fmla="*/ 79 w 189"/>
                <a:gd name="T39" fmla="*/ 13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9" h="181">
                  <a:moveTo>
                    <a:pt x="79" y="136"/>
                  </a:moveTo>
                  <a:cubicBezTo>
                    <a:pt x="76" y="136"/>
                    <a:pt x="72" y="135"/>
                    <a:pt x="69" y="134"/>
                  </a:cubicBezTo>
                  <a:cubicBezTo>
                    <a:pt x="68" y="133"/>
                    <a:pt x="68" y="133"/>
                    <a:pt x="68" y="133"/>
                  </a:cubicBezTo>
                  <a:cubicBezTo>
                    <a:pt x="66" y="133"/>
                    <a:pt x="66" y="133"/>
                    <a:pt x="66" y="133"/>
                  </a:cubicBezTo>
                  <a:cubicBezTo>
                    <a:pt x="65" y="133"/>
                    <a:pt x="61" y="133"/>
                    <a:pt x="43" y="143"/>
                  </a:cubicBezTo>
                  <a:cubicBezTo>
                    <a:pt x="49" y="125"/>
                    <a:pt x="49" y="125"/>
                    <a:pt x="49" y="125"/>
                  </a:cubicBezTo>
                  <a:cubicBezTo>
                    <a:pt x="43" y="122"/>
                    <a:pt x="43" y="122"/>
                    <a:pt x="43" y="122"/>
                  </a:cubicBezTo>
                  <a:cubicBezTo>
                    <a:pt x="26" y="110"/>
                    <a:pt x="17" y="94"/>
                    <a:pt x="17" y="78"/>
                  </a:cubicBezTo>
                  <a:cubicBezTo>
                    <a:pt x="17" y="44"/>
                    <a:pt x="55" y="17"/>
                    <a:pt x="102" y="17"/>
                  </a:cubicBezTo>
                  <a:cubicBezTo>
                    <a:pt x="127" y="17"/>
                    <a:pt x="150" y="25"/>
                    <a:pt x="166" y="38"/>
                  </a:cubicBezTo>
                  <a:cubicBezTo>
                    <a:pt x="169" y="37"/>
                    <a:pt x="173" y="37"/>
                    <a:pt x="177" y="37"/>
                  </a:cubicBezTo>
                  <a:cubicBezTo>
                    <a:pt x="181" y="37"/>
                    <a:pt x="185" y="37"/>
                    <a:pt x="189" y="38"/>
                  </a:cubicBezTo>
                  <a:cubicBezTo>
                    <a:pt x="172" y="15"/>
                    <a:pt x="139" y="0"/>
                    <a:pt x="102" y="0"/>
                  </a:cubicBezTo>
                  <a:cubicBezTo>
                    <a:pt x="45" y="0"/>
                    <a:pt x="0" y="35"/>
                    <a:pt x="0" y="78"/>
                  </a:cubicBezTo>
                  <a:cubicBezTo>
                    <a:pt x="0" y="98"/>
                    <a:pt x="10" y="117"/>
                    <a:pt x="28" y="132"/>
                  </a:cubicBezTo>
                  <a:cubicBezTo>
                    <a:pt x="11" y="181"/>
                    <a:pt x="11" y="181"/>
                    <a:pt x="11" y="181"/>
                  </a:cubicBezTo>
                  <a:cubicBezTo>
                    <a:pt x="31" y="169"/>
                    <a:pt x="31" y="169"/>
                    <a:pt x="31" y="169"/>
                  </a:cubicBezTo>
                  <a:cubicBezTo>
                    <a:pt x="44" y="162"/>
                    <a:pt x="61" y="153"/>
                    <a:pt x="66" y="151"/>
                  </a:cubicBezTo>
                  <a:cubicBezTo>
                    <a:pt x="74" y="153"/>
                    <a:pt x="82" y="154"/>
                    <a:pt x="90" y="155"/>
                  </a:cubicBezTo>
                  <a:cubicBezTo>
                    <a:pt x="85" y="149"/>
                    <a:pt x="81" y="143"/>
                    <a:pt x="79" y="136"/>
                  </a:cubicBezTo>
                  <a:close/>
                </a:path>
              </a:pathLst>
            </a:custGeom>
            <a:grpFill/>
            <a:ln>
              <a:noFill/>
            </a:ln>
          </p:spPr>
          <p:txBody>
            <a:bodyPr vert="horz" wrap="square" lIns="91440" tIns="45720" rIns="91440" bIns="45720" numCol="1" anchor="t" anchorCtr="0" compatLnSpc="1"/>
            <a:lstStyle/>
            <a:p>
              <a:endParaRPr lang="en-US"/>
            </a:p>
          </p:txBody>
        </p:sp>
        <p:sp>
          <p:nvSpPr>
            <p:cNvPr id="56" name="Freeform 249"/>
            <p:cNvSpPr>
              <a:spLocks noEditPoints="1"/>
            </p:cNvSpPr>
            <p:nvPr/>
          </p:nvSpPr>
          <p:spPr bwMode="auto">
            <a:xfrm>
              <a:off x="7324220" y="2007285"/>
              <a:ext cx="389124" cy="317619"/>
            </a:xfrm>
            <a:custGeom>
              <a:avLst/>
              <a:gdLst>
                <a:gd name="T0" fmla="*/ 187 w 187"/>
                <a:gd name="T1" fmla="*/ 69 h 153"/>
                <a:gd name="T2" fmla="*/ 93 w 187"/>
                <a:gd name="T3" fmla="*/ 0 h 153"/>
                <a:gd name="T4" fmla="*/ 0 w 187"/>
                <a:gd name="T5" fmla="*/ 69 h 153"/>
                <a:gd name="T6" fmla="*/ 93 w 187"/>
                <a:gd name="T7" fmla="*/ 139 h 153"/>
                <a:gd name="T8" fmla="*/ 128 w 187"/>
                <a:gd name="T9" fmla="*/ 134 h 153"/>
                <a:gd name="T10" fmla="*/ 168 w 187"/>
                <a:gd name="T11" fmla="*/ 153 h 153"/>
                <a:gd name="T12" fmla="*/ 156 w 187"/>
                <a:gd name="T13" fmla="*/ 120 h 153"/>
                <a:gd name="T14" fmla="*/ 187 w 187"/>
                <a:gd name="T15" fmla="*/ 69 h 153"/>
                <a:gd name="T16" fmla="*/ 57 w 187"/>
                <a:gd name="T17" fmla="*/ 79 h 153"/>
                <a:gd name="T18" fmla="*/ 49 w 187"/>
                <a:gd name="T19" fmla="*/ 75 h 153"/>
                <a:gd name="T20" fmla="*/ 40 w 187"/>
                <a:gd name="T21" fmla="*/ 79 h 153"/>
                <a:gd name="T22" fmla="*/ 42 w 187"/>
                <a:gd name="T23" fmla="*/ 70 h 153"/>
                <a:gd name="T24" fmla="*/ 35 w 187"/>
                <a:gd name="T25" fmla="*/ 63 h 153"/>
                <a:gd name="T26" fmla="*/ 45 w 187"/>
                <a:gd name="T27" fmla="*/ 62 h 153"/>
                <a:gd name="T28" fmla="*/ 49 w 187"/>
                <a:gd name="T29" fmla="*/ 53 h 153"/>
                <a:gd name="T30" fmla="*/ 53 w 187"/>
                <a:gd name="T31" fmla="*/ 62 h 153"/>
                <a:gd name="T32" fmla="*/ 62 w 187"/>
                <a:gd name="T33" fmla="*/ 63 h 153"/>
                <a:gd name="T34" fmla="*/ 56 w 187"/>
                <a:gd name="T35" fmla="*/ 70 h 153"/>
                <a:gd name="T36" fmla="*/ 57 w 187"/>
                <a:gd name="T37" fmla="*/ 79 h 153"/>
                <a:gd name="T38" fmla="*/ 106 w 187"/>
                <a:gd name="T39" fmla="*/ 83 h 153"/>
                <a:gd name="T40" fmla="*/ 93 w 187"/>
                <a:gd name="T41" fmla="*/ 76 h 153"/>
                <a:gd name="T42" fmla="*/ 80 w 187"/>
                <a:gd name="T43" fmla="*/ 83 h 153"/>
                <a:gd name="T44" fmla="*/ 82 w 187"/>
                <a:gd name="T45" fmla="*/ 68 h 153"/>
                <a:gd name="T46" fmla="*/ 72 w 187"/>
                <a:gd name="T47" fmla="*/ 58 h 153"/>
                <a:gd name="T48" fmla="*/ 86 w 187"/>
                <a:gd name="T49" fmla="*/ 56 h 153"/>
                <a:gd name="T50" fmla="*/ 93 w 187"/>
                <a:gd name="T51" fmla="*/ 43 h 153"/>
                <a:gd name="T52" fmla="*/ 100 w 187"/>
                <a:gd name="T53" fmla="*/ 56 h 153"/>
                <a:gd name="T54" fmla="*/ 114 w 187"/>
                <a:gd name="T55" fmla="*/ 58 h 153"/>
                <a:gd name="T56" fmla="*/ 104 w 187"/>
                <a:gd name="T57" fmla="*/ 68 h 153"/>
                <a:gd name="T58" fmla="*/ 106 w 187"/>
                <a:gd name="T59" fmla="*/ 83 h 153"/>
                <a:gd name="T60" fmla="*/ 145 w 187"/>
                <a:gd name="T61" fmla="*/ 79 h 153"/>
                <a:gd name="T62" fmla="*/ 137 w 187"/>
                <a:gd name="T63" fmla="*/ 75 h 153"/>
                <a:gd name="T64" fmla="*/ 129 w 187"/>
                <a:gd name="T65" fmla="*/ 79 h 153"/>
                <a:gd name="T66" fmla="*/ 130 w 187"/>
                <a:gd name="T67" fmla="*/ 70 h 153"/>
                <a:gd name="T68" fmla="*/ 123 w 187"/>
                <a:gd name="T69" fmla="*/ 63 h 153"/>
                <a:gd name="T70" fmla="*/ 133 w 187"/>
                <a:gd name="T71" fmla="*/ 62 h 153"/>
                <a:gd name="T72" fmla="*/ 137 w 187"/>
                <a:gd name="T73" fmla="*/ 53 h 153"/>
                <a:gd name="T74" fmla="*/ 141 w 187"/>
                <a:gd name="T75" fmla="*/ 62 h 153"/>
                <a:gd name="T76" fmla="*/ 151 w 187"/>
                <a:gd name="T77" fmla="*/ 63 h 153"/>
                <a:gd name="T78" fmla="*/ 144 w 187"/>
                <a:gd name="T79" fmla="*/ 70 h 153"/>
                <a:gd name="T80" fmla="*/ 145 w 187"/>
                <a:gd name="T81" fmla="*/ 7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7" h="153">
                  <a:moveTo>
                    <a:pt x="187" y="69"/>
                  </a:moveTo>
                  <a:cubicBezTo>
                    <a:pt x="187" y="31"/>
                    <a:pt x="145" y="0"/>
                    <a:pt x="93" y="0"/>
                  </a:cubicBezTo>
                  <a:cubicBezTo>
                    <a:pt x="42" y="0"/>
                    <a:pt x="0" y="31"/>
                    <a:pt x="0" y="69"/>
                  </a:cubicBezTo>
                  <a:cubicBezTo>
                    <a:pt x="0" y="108"/>
                    <a:pt x="42" y="139"/>
                    <a:pt x="93" y="139"/>
                  </a:cubicBezTo>
                  <a:cubicBezTo>
                    <a:pt x="106" y="139"/>
                    <a:pt x="118" y="137"/>
                    <a:pt x="128" y="134"/>
                  </a:cubicBezTo>
                  <a:cubicBezTo>
                    <a:pt x="132" y="133"/>
                    <a:pt x="168" y="153"/>
                    <a:pt x="168" y="153"/>
                  </a:cubicBezTo>
                  <a:cubicBezTo>
                    <a:pt x="156" y="120"/>
                    <a:pt x="156" y="120"/>
                    <a:pt x="156" y="120"/>
                  </a:cubicBezTo>
                  <a:cubicBezTo>
                    <a:pt x="175" y="108"/>
                    <a:pt x="187" y="90"/>
                    <a:pt x="187" y="69"/>
                  </a:cubicBezTo>
                  <a:close/>
                  <a:moveTo>
                    <a:pt x="57" y="79"/>
                  </a:moveTo>
                  <a:cubicBezTo>
                    <a:pt x="49" y="75"/>
                    <a:pt x="49" y="75"/>
                    <a:pt x="49" y="75"/>
                  </a:cubicBezTo>
                  <a:cubicBezTo>
                    <a:pt x="40" y="79"/>
                    <a:pt x="40" y="79"/>
                    <a:pt x="40" y="79"/>
                  </a:cubicBezTo>
                  <a:cubicBezTo>
                    <a:pt x="42" y="70"/>
                    <a:pt x="42" y="70"/>
                    <a:pt x="42" y="70"/>
                  </a:cubicBezTo>
                  <a:cubicBezTo>
                    <a:pt x="35" y="63"/>
                    <a:pt x="35" y="63"/>
                    <a:pt x="35" y="63"/>
                  </a:cubicBezTo>
                  <a:cubicBezTo>
                    <a:pt x="45" y="62"/>
                    <a:pt x="45" y="62"/>
                    <a:pt x="45" y="62"/>
                  </a:cubicBezTo>
                  <a:cubicBezTo>
                    <a:pt x="49" y="53"/>
                    <a:pt x="49" y="53"/>
                    <a:pt x="49" y="53"/>
                  </a:cubicBezTo>
                  <a:cubicBezTo>
                    <a:pt x="53" y="62"/>
                    <a:pt x="53" y="62"/>
                    <a:pt x="53" y="62"/>
                  </a:cubicBezTo>
                  <a:cubicBezTo>
                    <a:pt x="62" y="63"/>
                    <a:pt x="62" y="63"/>
                    <a:pt x="62" y="63"/>
                  </a:cubicBezTo>
                  <a:cubicBezTo>
                    <a:pt x="56" y="70"/>
                    <a:pt x="56" y="70"/>
                    <a:pt x="56" y="70"/>
                  </a:cubicBezTo>
                  <a:lnTo>
                    <a:pt x="57" y="79"/>
                  </a:lnTo>
                  <a:close/>
                  <a:moveTo>
                    <a:pt x="106" y="83"/>
                  </a:moveTo>
                  <a:cubicBezTo>
                    <a:pt x="93" y="76"/>
                    <a:pt x="93" y="76"/>
                    <a:pt x="93" y="76"/>
                  </a:cubicBezTo>
                  <a:cubicBezTo>
                    <a:pt x="80" y="83"/>
                    <a:pt x="80" y="83"/>
                    <a:pt x="80" y="83"/>
                  </a:cubicBezTo>
                  <a:cubicBezTo>
                    <a:pt x="82" y="68"/>
                    <a:pt x="82" y="68"/>
                    <a:pt x="82" y="68"/>
                  </a:cubicBezTo>
                  <a:cubicBezTo>
                    <a:pt x="72" y="58"/>
                    <a:pt x="72" y="58"/>
                    <a:pt x="72" y="58"/>
                  </a:cubicBezTo>
                  <a:cubicBezTo>
                    <a:pt x="86" y="56"/>
                    <a:pt x="86" y="56"/>
                    <a:pt x="86" y="56"/>
                  </a:cubicBezTo>
                  <a:cubicBezTo>
                    <a:pt x="93" y="43"/>
                    <a:pt x="93" y="43"/>
                    <a:pt x="93" y="43"/>
                  </a:cubicBezTo>
                  <a:cubicBezTo>
                    <a:pt x="100" y="56"/>
                    <a:pt x="100" y="56"/>
                    <a:pt x="100" y="56"/>
                  </a:cubicBezTo>
                  <a:cubicBezTo>
                    <a:pt x="114" y="58"/>
                    <a:pt x="114" y="58"/>
                    <a:pt x="114" y="58"/>
                  </a:cubicBezTo>
                  <a:cubicBezTo>
                    <a:pt x="104" y="68"/>
                    <a:pt x="104" y="68"/>
                    <a:pt x="104" y="68"/>
                  </a:cubicBezTo>
                  <a:lnTo>
                    <a:pt x="106" y="83"/>
                  </a:lnTo>
                  <a:close/>
                  <a:moveTo>
                    <a:pt x="145" y="79"/>
                  </a:moveTo>
                  <a:cubicBezTo>
                    <a:pt x="137" y="75"/>
                    <a:pt x="137" y="75"/>
                    <a:pt x="137" y="75"/>
                  </a:cubicBezTo>
                  <a:cubicBezTo>
                    <a:pt x="129" y="79"/>
                    <a:pt x="129" y="79"/>
                    <a:pt x="129" y="79"/>
                  </a:cubicBezTo>
                  <a:cubicBezTo>
                    <a:pt x="130" y="70"/>
                    <a:pt x="130" y="70"/>
                    <a:pt x="130" y="70"/>
                  </a:cubicBezTo>
                  <a:cubicBezTo>
                    <a:pt x="123" y="63"/>
                    <a:pt x="123" y="63"/>
                    <a:pt x="123" y="63"/>
                  </a:cubicBezTo>
                  <a:cubicBezTo>
                    <a:pt x="133" y="62"/>
                    <a:pt x="133" y="62"/>
                    <a:pt x="133" y="62"/>
                  </a:cubicBezTo>
                  <a:cubicBezTo>
                    <a:pt x="137" y="53"/>
                    <a:pt x="137" y="53"/>
                    <a:pt x="137" y="53"/>
                  </a:cubicBezTo>
                  <a:cubicBezTo>
                    <a:pt x="141" y="62"/>
                    <a:pt x="141" y="62"/>
                    <a:pt x="141" y="62"/>
                  </a:cubicBezTo>
                  <a:cubicBezTo>
                    <a:pt x="151" y="63"/>
                    <a:pt x="151" y="63"/>
                    <a:pt x="151" y="63"/>
                  </a:cubicBezTo>
                  <a:cubicBezTo>
                    <a:pt x="144" y="70"/>
                    <a:pt x="144" y="70"/>
                    <a:pt x="144" y="70"/>
                  </a:cubicBezTo>
                  <a:lnTo>
                    <a:pt x="145" y="79"/>
                  </a:lnTo>
                  <a:close/>
                </a:path>
              </a:pathLst>
            </a:custGeom>
            <a:grpFill/>
            <a:ln>
              <a:noFill/>
            </a:ln>
          </p:spPr>
          <p:txBody>
            <a:bodyPr vert="horz" wrap="square" lIns="91440" tIns="45720" rIns="91440" bIns="45720" numCol="1" anchor="t" anchorCtr="0" compatLnSpc="1"/>
            <a:lstStyle/>
            <a:p>
              <a:endParaRPr lang="en-US"/>
            </a:p>
          </p:txBody>
        </p:sp>
      </p:grpSp>
      <p:grpSp>
        <p:nvGrpSpPr>
          <p:cNvPr id="57" name="组合 56"/>
          <p:cNvGrpSpPr/>
          <p:nvPr/>
        </p:nvGrpSpPr>
        <p:grpSpPr>
          <a:xfrm>
            <a:off x="483340" y="4082471"/>
            <a:ext cx="271173" cy="270179"/>
            <a:chOff x="8328626" y="5747201"/>
            <a:chExt cx="453979" cy="452315"/>
          </a:xfrm>
          <a:solidFill>
            <a:schemeClr val="bg1"/>
          </a:solidFill>
        </p:grpSpPr>
        <p:sp>
          <p:nvSpPr>
            <p:cNvPr id="58" name="Freeform 236"/>
            <p:cNvSpPr/>
            <p:nvPr/>
          </p:nvSpPr>
          <p:spPr bwMode="auto">
            <a:xfrm>
              <a:off x="8328626" y="5747201"/>
              <a:ext cx="440675" cy="442338"/>
            </a:xfrm>
            <a:custGeom>
              <a:avLst/>
              <a:gdLst>
                <a:gd name="T0" fmla="*/ 108 w 211"/>
                <a:gd name="T1" fmla="*/ 167 h 212"/>
                <a:gd name="T2" fmla="*/ 60 w 211"/>
                <a:gd name="T3" fmla="*/ 65 h 212"/>
                <a:gd name="T4" fmla="*/ 105 w 211"/>
                <a:gd name="T5" fmla="*/ 45 h 212"/>
                <a:gd name="T6" fmla="*/ 165 w 211"/>
                <a:gd name="T7" fmla="*/ 115 h 212"/>
                <a:gd name="T8" fmla="*/ 191 w 211"/>
                <a:gd name="T9" fmla="*/ 122 h 212"/>
                <a:gd name="T10" fmla="*/ 211 w 211"/>
                <a:gd name="T11" fmla="*/ 112 h 212"/>
                <a:gd name="T12" fmla="*/ 209 w 211"/>
                <a:gd name="T13" fmla="*/ 92 h 212"/>
                <a:gd name="T14" fmla="*/ 187 w 211"/>
                <a:gd name="T15" fmla="*/ 77 h 212"/>
                <a:gd name="T16" fmla="*/ 199 w 211"/>
                <a:gd name="T17" fmla="*/ 58 h 212"/>
                <a:gd name="T18" fmla="*/ 188 w 211"/>
                <a:gd name="T19" fmla="*/ 42 h 212"/>
                <a:gd name="T20" fmla="*/ 162 w 211"/>
                <a:gd name="T21" fmla="*/ 40 h 212"/>
                <a:gd name="T22" fmla="*/ 163 w 211"/>
                <a:gd name="T23" fmla="*/ 18 h 212"/>
                <a:gd name="T24" fmla="*/ 145 w 211"/>
                <a:gd name="T25" fmla="*/ 9 h 212"/>
                <a:gd name="T26" fmla="*/ 121 w 211"/>
                <a:gd name="T27" fmla="*/ 20 h 212"/>
                <a:gd name="T28" fmla="*/ 111 w 211"/>
                <a:gd name="T29" fmla="*/ 1 h 212"/>
                <a:gd name="T30" fmla="*/ 91 w 211"/>
                <a:gd name="T31" fmla="*/ 2 h 212"/>
                <a:gd name="T32" fmla="*/ 76 w 211"/>
                <a:gd name="T33" fmla="*/ 24 h 212"/>
                <a:gd name="T34" fmla="*/ 58 w 211"/>
                <a:gd name="T35" fmla="*/ 12 h 212"/>
                <a:gd name="T36" fmla="*/ 41 w 211"/>
                <a:gd name="T37" fmla="*/ 23 h 212"/>
                <a:gd name="T38" fmla="*/ 41 w 211"/>
                <a:gd name="T39" fmla="*/ 48 h 212"/>
                <a:gd name="T40" fmla="*/ 19 w 211"/>
                <a:gd name="T41" fmla="*/ 43 h 212"/>
                <a:gd name="T42" fmla="*/ 10 w 211"/>
                <a:gd name="T43" fmla="*/ 61 h 212"/>
                <a:gd name="T44" fmla="*/ 23 w 211"/>
                <a:gd name="T45" fmla="*/ 77 h 212"/>
                <a:gd name="T46" fmla="*/ 0 w 211"/>
                <a:gd name="T47" fmla="*/ 95 h 212"/>
                <a:gd name="T48" fmla="*/ 1 w 211"/>
                <a:gd name="T49" fmla="*/ 115 h 212"/>
                <a:gd name="T50" fmla="*/ 20 w 211"/>
                <a:gd name="T51" fmla="*/ 122 h 212"/>
                <a:gd name="T52" fmla="*/ 8 w 211"/>
                <a:gd name="T53" fmla="*/ 149 h 212"/>
                <a:gd name="T54" fmla="*/ 19 w 211"/>
                <a:gd name="T55" fmla="*/ 166 h 212"/>
                <a:gd name="T56" fmla="*/ 39 w 211"/>
                <a:gd name="T57" fmla="*/ 163 h 212"/>
                <a:gd name="T58" fmla="*/ 42 w 211"/>
                <a:gd name="T59" fmla="*/ 192 h 212"/>
                <a:gd name="T60" fmla="*/ 60 w 211"/>
                <a:gd name="T61" fmla="*/ 201 h 212"/>
                <a:gd name="T62" fmla="*/ 76 w 211"/>
                <a:gd name="T63" fmla="*/ 189 h 212"/>
                <a:gd name="T64" fmla="*/ 94 w 211"/>
                <a:gd name="T65" fmla="*/ 212 h 212"/>
                <a:gd name="T66" fmla="*/ 114 w 211"/>
                <a:gd name="T67" fmla="*/ 211 h 212"/>
                <a:gd name="T68" fmla="*/ 121 w 211"/>
                <a:gd name="T69" fmla="*/ 192 h 212"/>
                <a:gd name="T70" fmla="*/ 116 w 211"/>
                <a:gd name="T71" fmla="*/ 167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1" h="212">
                  <a:moveTo>
                    <a:pt x="116" y="167"/>
                  </a:moveTo>
                  <a:cubicBezTo>
                    <a:pt x="113" y="167"/>
                    <a:pt x="111" y="167"/>
                    <a:pt x="108" y="167"/>
                  </a:cubicBezTo>
                  <a:cubicBezTo>
                    <a:pt x="75" y="169"/>
                    <a:pt x="46" y="143"/>
                    <a:pt x="45" y="109"/>
                  </a:cubicBezTo>
                  <a:cubicBezTo>
                    <a:pt x="44" y="93"/>
                    <a:pt x="49" y="77"/>
                    <a:pt x="60" y="65"/>
                  </a:cubicBezTo>
                  <a:cubicBezTo>
                    <a:pt x="71" y="53"/>
                    <a:pt x="86" y="46"/>
                    <a:pt x="102" y="45"/>
                  </a:cubicBezTo>
                  <a:cubicBezTo>
                    <a:pt x="103" y="45"/>
                    <a:pt x="104" y="45"/>
                    <a:pt x="105" y="45"/>
                  </a:cubicBezTo>
                  <a:cubicBezTo>
                    <a:pt x="137" y="45"/>
                    <a:pt x="164" y="70"/>
                    <a:pt x="166" y="103"/>
                  </a:cubicBezTo>
                  <a:cubicBezTo>
                    <a:pt x="166" y="107"/>
                    <a:pt x="166" y="111"/>
                    <a:pt x="165" y="115"/>
                  </a:cubicBezTo>
                  <a:cubicBezTo>
                    <a:pt x="187" y="136"/>
                    <a:pt x="187" y="136"/>
                    <a:pt x="187" y="136"/>
                  </a:cubicBezTo>
                  <a:cubicBezTo>
                    <a:pt x="188" y="132"/>
                    <a:pt x="190" y="127"/>
                    <a:pt x="191" y="122"/>
                  </a:cubicBezTo>
                  <a:cubicBezTo>
                    <a:pt x="211" y="118"/>
                    <a:pt x="211" y="118"/>
                    <a:pt x="211" y="118"/>
                  </a:cubicBezTo>
                  <a:cubicBezTo>
                    <a:pt x="211" y="112"/>
                    <a:pt x="211" y="112"/>
                    <a:pt x="211" y="112"/>
                  </a:cubicBezTo>
                  <a:cubicBezTo>
                    <a:pt x="210" y="97"/>
                    <a:pt x="210" y="97"/>
                    <a:pt x="210" y="97"/>
                  </a:cubicBezTo>
                  <a:cubicBezTo>
                    <a:pt x="209" y="92"/>
                    <a:pt x="209" y="92"/>
                    <a:pt x="209" y="92"/>
                  </a:cubicBezTo>
                  <a:cubicBezTo>
                    <a:pt x="190" y="90"/>
                    <a:pt x="190" y="90"/>
                    <a:pt x="190" y="90"/>
                  </a:cubicBezTo>
                  <a:cubicBezTo>
                    <a:pt x="190" y="85"/>
                    <a:pt x="188" y="81"/>
                    <a:pt x="187" y="77"/>
                  </a:cubicBezTo>
                  <a:cubicBezTo>
                    <a:pt x="202" y="63"/>
                    <a:pt x="202" y="63"/>
                    <a:pt x="202" y="63"/>
                  </a:cubicBezTo>
                  <a:cubicBezTo>
                    <a:pt x="199" y="58"/>
                    <a:pt x="199" y="58"/>
                    <a:pt x="199" y="58"/>
                  </a:cubicBezTo>
                  <a:cubicBezTo>
                    <a:pt x="191" y="46"/>
                    <a:pt x="191" y="46"/>
                    <a:pt x="191" y="46"/>
                  </a:cubicBezTo>
                  <a:cubicBezTo>
                    <a:pt x="188" y="42"/>
                    <a:pt x="188" y="42"/>
                    <a:pt x="188" y="42"/>
                  </a:cubicBezTo>
                  <a:cubicBezTo>
                    <a:pt x="171" y="49"/>
                    <a:pt x="171" y="49"/>
                    <a:pt x="171" y="49"/>
                  </a:cubicBezTo>
                  <a:cubicBezTo>
                    <a:pt x="168" y="46"/>
                    <a:pt x="165" y="43"/>
                    <a:pt x="162" y="40"/>
                  </a:cubicBezTo>
                  <a:cubicBezTo>
                    <a:pt x="168" y="20"/>
                    <a:pt x="168" y="20"/>
                    <a:pt x="168" y="20"/>
                  </a:cubicBezTo>
                  <a:cubicBezTo>
                    <a:pt x="163" y="18"/>
                    <a:pt x="163" y="18"/>
                    <a:pt x="163" y="18"/>
                  </a:cubicBezTo>
                  <a:cubicBezTo>
                    <a:pt x="150" y="11"/>
                    <a:pt x="150" y="11"/>
                    <a:pt x="150" y="11"/>
                  </a:cubicBezTo>
                  <a:cubicBezTo>
                    <a:pt x="145" y="9"/>
                    <a:pt x="145" y="9"/>
                    <a:pt x="145" y="9"/>
                  </a:cubicBezTo>
                  <a:cubicBezTo>
                    <a:pt x="134" y="23"/>
                    <a:pt x="134" y="23"/>
                    <a:pt x="134" y="23"/>
                  </a:cubicBezTo>
                  <a:cubicBezTo>
                    <a:pt x="130" y="22"/>
                    <a:pt x="125" y="21"/>
                    <a:pt x="121" y="20"/>
                  </a:cubicBezTo>
                  <a:cubicBezTo>
                    <a:pt x="117" y="0"/>
                    <a:pt x="117" y="0"/>
                    <a:pt x="117" y="0"/>
                  </a:cubicBezTo>
                  <a:cubicBezTo>
                    <a:pt x="111" y="1"/>
                    <a:pt x="111" y="1"/>
                    <a:pt x="111" y="1"/>
                  </a:cubicBezTo>
                  <a:cubicBezTo>
                    <a:pt x="97" y="1"/>
                    <a:pt x="97" y="1"/>
                    <a:pt x="97" y="1"/>
                  </a:cubicBezTo>
                  <a:cubicBezTo>
                    <a:pt x="91" y="2"/>
                    <a:pt x="91" y="2"/>
                    <a:pt x="91" y="2"/>
                  </a:cubicBezTo>
                  <a:cubicBezTo>
                    <a:pt x="89" y="20"/>
                    <a:pt x="89" y="20"/>
                    <a:pt x="89" y="20"/>
                  </a:cubicBezTo>
                  <a:cubicBezTo>
                    <a:pt x="84" y="21"/>
                    <a:pt x="80" y="22"/>
                    <a:pt x="76" y="24"/>
                  </a:cubicBezTo>
                  <a:cubicBezTo>
                    <a:pt x="62" y="9"/>
                    <a:pt x="62" y="9"/>
                    <a:pt x="62" y="9"/>
                  </a:cubicBezTo>
                  <a:cubicBezTo>
                    <a:pt x="58" y="12"/>
                    <a:pt x="58" y="12"/>
                    <a:pt x="58" y="12"/>
                  </a:cubicBezTo>
                  <a:cubicBezTo>
                    <a:pt x="45" y="20"/>
                    <a:pt x="45" y="20"/>
                    <a:pt x="45" y="20"/>
                  </a:cubicBezTo>
                  <a:cubicBezTo>
                    <a:pt x="41" y="23"/>
                    <a:pt x="41" y="23"/>
                    <a:pt x="41" y="23"/>
                  </a:cubicBezTo>
                  <a:cubicBezTo>
                    <a:pt x="48" y="40"/>
                    <a:pt x="48" y="40"/>
                    <a:pt x="48" y="40"/>
                  </a:cubicBezTo>
                  <a:cubicBezTo>
                    <a:pt x="46" y="42"/>
                    <a:pt x="43" y="45"/>
                    <a:pt x="41" y="48"/>
                  </a:cubicBezTo>
                  <a:cubicBezTo>
                    <a:pt x="40" y="48"/>
                    <a:pt x="39" y="49"/>
                    <a:pt x="39" y="50"/>
                  </a:cubicBezTo>
                  <a:cubicBezTo>
                    <a:pt x="19" y="43"/>
                    <a:pt x="19" y="43"/>
                    <a:pt x="19" y="43"/>
                  </a:cubicBezTo>
                  <a:cubicBezTo>
                    <a:pt x="17" y="48"/>
                    <a:pt x="17" y="48"/>
                    <a:pt x="17" y="48"/>
                  </a:cubicBezTo>
                  <a:cubicBezTo>
                    <a:pt x="10" y="61"/>
                    <a:pt x="10" y="61"/>
                    <a:pt x="10" y="61"/>
                  </a:cubicBezTo>
                  <a:cubicBezTo>
                    <a:pt x="8" y="66"/>
                    <a:pt x="8" y="66"/>
                    <a:pt x="8" y="66"/>
                  </a:cubicBezTo>
                  <a:cubicBezTo>
                    <a:pt x="23" y="77"/>
                    <a:pt x="23" y="77"/>
                    <a:pt x="23" y="77"/>
                  </a:cubicBezTo>
                  <a:cubicBezTo>
                    <a:pt x="22" y="82"/>
                    <a:pt x="21" y="86"/>
                    <a:pt x="20" y="90"/>
                  </a:cubicBezTo>
                  <a:cubicBezTo>
                    <a:pt x="0" y="95"/>
                    <a:pt x="0" y="95"/>
                    <a:pt x="0" y="95"/>
                  </a:cubicBezTo>
                  <a:cubicBezTo>
                    <a:pt x="0" y="100"/>
                    <a:pt x="0" y="100"/>
                    <a:pt x="0" y="100"/>
                  </a:cubicBezTo>
                  <a:cubicBezTo>
                    <a:pt x="1" y="115"/>
                    <a:pt x="1" y="115"/>
                    <a:pt x="1" y="115"/>
                  </a:cubicBezTo>
                  <a:cubicBezTo>
                    <a:pt x="1" y="120"/>
                    <a:pt x="1" y="120"/>
                    <a:pt x="1" y="120"/>
                  </a:cubicBezTo>
                  <a:cubicBezTo>
                    <a:pt x="20" y="122"/>
                    <a:pt x="20" y="122"/>
                    <a:pt x="20" y="122"/>
                  </a:cubicBezTo>
                  <a:cubicBezTo>
                    <a:pt x="21" y="127"/>
                    <a:pt x="22" y="131"/>
                    <a:pt x="23" y="135"/>
                  </a:cubicBezTo>
                  <a:cubicBezTo>
                    <a:pt x="8" y="149"/>
                    <a:pt x="8" y="149"/>
                    <a:pt x="8" y="149"/>
                  </a:cubicBezTo>
                  <a:cubicBezTo>
                    <a:pt x="11" y="154"/>
                    <a:pt x="11" y="154"/>
                    <a:pt x="11" y="154"/>
                  </a:cubicBezTo>
                  <a:cubicBezTo>
                    <a:pt x="19" y="166"/>
                    <a:pt x="19" y="166"/>
                    <a:pt x="19" y="166"/>
                  </a:cubicBezTo>
                  <a:cubicBezTo>
                    <a:pt x="22" y="171"/>
                    <a:pt x="22" y="171"/>
                    <a:pt x="22" y="171"/>
                  </a:cubicBezTo>
                  <a:cubicBezTo>
                    <a:pt x="39" y="163"/>
                    <a:pt x="39" y="163"/>
                    <a:pt x="39" y="163"/>
                  </a:cubicBezTo>
                  <a:cubicBezTo>
                    <a:pt x="42" y="166"/>
                    <a:pt x="45" y="170"/>
                    <a:pt x="49" y="173"/>
                  </a:cubicBezTo>
                  <a:cubicBezTo>
                    <a:pt x="42" y="192"/>
                    <a:pt x="42" y="192"/>
                    <a:pt x="42" y="192"/>
                  </a:cubicBezTo>
                  <a:cubicBezTo>
                    <a:pt x="47" y="194"/>
                    <a:pt x="47" y="194"/>
                    <a:pt x="47" y="194"/>
                  </a:cubicBezTo>
                  <a:cubicBezTo>
                    <a:pt x="60" y="201"/>
                    <a:pt x="60" y="201"/>
                    <a:pt x="60" y="201"/>
                  </a:cubicBezTo>
                  <a:cubicBezTo>
                    <a:pt x="65" y="204"/>
                    <a:pt x="65" y="204"/>
                    <a:pt x="65" y="204"/>
                  </a:cubicBezTo>
                  <a:cubicBezTo>
                    <a:pt x="76" y="189"/>
                    <a:pt x="76" y="189"/>
                    <a:pt x="76" y="189"/>
                  </a:cubicBezTo>
                  <a:cubicBezTo>
                    <a:pt x="81" y="190"/>
                    <a:pt x="85" y="191"/>
                    <a:pt x="90" y="192"/>
                  </a:cubicBezTo>
                  <a:cubicBezTo>
                    <a:pt x="94" y="212"/>
                    <a:pt x="94" y="212"/>
                    <a:pt x="94" y="212"/>
                  </a:cubicBezTo>
                  <a:cubicBezTo>
                    <a:pt x="99" y="211"/>
                    <a:pt x="99" y="211"/>
                    <a:pt x="99" y="211"/>
                  </a:cubicBezTo>
                  <a:cubicBezTo>
                    <a:pt x="114" y="211"/>
                    <a:pt x="114" y="211"/>
                    <a:pt x="114" y="211"/>
                  </a:cubicBezTo>
                  <a:cubicBezTo>
                    <a:pt x="120" y="210"/>
                    <a:pt x="120" y="210"/>
                    <a:pt x="120" y="210"/>
                  </a:cubicBezTo>
                  <a:cubicBezTo>
                    <a:pt x="121" y="192"/>
                    <a:pt x="121" y="192"/>
                    <a:pt x="121" y="192"/>
                  </a:cubicBezTo>
                  <a:cubicBezTo>
                    <a:pt x="127" y="191"/>
                    <a:pt x="132" y="190"/>
                    <a:pt x="136" y="188"/>
                  </a:cubicBezTo>
                  <a:lnTo>
                    <a:pt x="116" y="167"/>
                  </a:lnTo>
                  <a:close/>
                </a:path>
              </a:pathLst>
            </a:custGeom>
            <a:grpFill/>
            <a:ln>
              <a:noFill/>
            </a:ln>
          </p:spPr>
          <p:txBody>
            <a:bodyPr vert="horz" wrap="square" lIns="91440" tIns="45720" rIns="91440" bIns="45720" numCol="1" anchor="t" anchorCtr="0" compatLnSpc="1"/>
            <a:lstStyle/>
            <a:p>
              <a:endParaRPr lang="en-US"/>
            </a:p>
          </p:txBody>
        </p:sp>
        <p:sp>
          <p:nvSpPr>
            <p:cNvPr id="59" name="Freeform 237"/>
            <p:cNvSpPr/>
            <p:nvPr/>
          </p:nvSpPr>
          <p:spPr bwMode="auto">
            <a:xfrm>
              <a:off x="8453346" y="5870257"/>
              <a:ext cx="329259" cy="329259"/>
            </a:xfrm>
            <a:custGeom>
              <a:avLst/>
              <a:gdLst>
                <a:gd name="T0" fmla="*/ 158 w 158"/>
                <a:gd name="T1" fmla="*/ 131 h 158"/>
                <a:gd name="T2" fmla="*/ 154 w 158"/>
                <a:gd name="T3" fmla="*/ 121 h 158"/>
                <a:gd name="T4" fmla="*/ 86 w 158"/>
                <a:gd name="T5" fmla="*/ 55 h 158"/>
                <a:gd name="T6" fmla="*/ 75 w 158"/>
                <a:gd name="T7" fmla="*/ 16 h 158"/>
                <a:gd name="T8" fmla="*/ 29 w 158"/>
                <a:gd name="T9" fmla="*/ 7 h 158"/>
                <a:gd name="T10" fmla="*/ 53 w 158"/>
                <a:gd name="T11" fmla="*/ 30 h 158"/>
                <a:gd name="T12" fmla="*/ 53 w 158"/>
                <a:gd name="T13" fmla="*/ 37 h 158"/>
                <a:gd name="T14" fmla="*/ 37 w 158"/>
                <a:gd name="T15" fmla="*/ 53 h 158"/>
                <a:gd name="T16" fmla="*/ 29 w 158"/>
                <a:gd name="T17" fmla="*/ 53 h 158"/>
                <a:gd name="T18" fmla="*/ 6 w 158"/>
                <a:gd name="T19" fmla="*/ 30 h 158"/>
                <a:gd name="T20" fmla="*/ 15 w 158"/>
                <a:gd name="T21" fmla="*/ 75 h 158"/>
                <a:gd name="T22" fmla="*/ 55 w 158"/>
                <a:gd name="T23" fmla="*/ 86 h 158"/>
                <a:gd name="T24" fmla="*/ 121 w 158"/>
                <a:gd name="T25" fmla="*/ 155 h 158"/>
                <a:gd name="T26" fmla="*/ 131 w 158"/>
                <a:gd name="T27" fmla="*/ 158 h 158"/>
                <a:gd name="T28" fmla="*/ 158 w 158"/>
                <a:gd name="T29" fmla="*/ 131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8" h="158">
                  <a:moveTo>
                    <a:pt x="158" y="131"/>
                  </a:moveTo>
                  <a:cubicBezTo>
                    <a:pt x="158" y="128"/>
                    <a:pt x="156" y="123"/>
                    <a:pt x="154" y="121"/>
                  </a:cubicBezTo>
                  <a:cubicBezTo>
                    <a:pt x="132" y="99"/>
                    <a:pt x="109" y="77"/>
                    <a:pt x="86" y="55"/>
                  </a:cubicBezTo>
                  <a:cubicBezTo>
                    <a:pt x="89" y="42"/>
                    <a:pt x="86" y="26"/>
                    <a:pt x="75" y="16"/>
                  </a:cubicBezTo>
                  <a:cubicBezTo>
                    <a:pt x="63" y="3"/>
                    <a:pt x="45" y="0"/>
                    <a:pt x="29" y="7"/>
                  </a:cubicBezTo>
                  <a:cubicBezTo>
                    <a:pt x="53" y="30"/>
                    <a:pt x="53" y="30"/>
                    <a:pt x="53" y="30"/>
                  </a:cubicBezTo>
                  <a:cubicBezTo>
                    <a:pt x="55" y="32"/>
                    <a:pt x="55" y="35"/>
                    <a:pt x="53" y="37"/>
                  </a:cubicBezTo>
                  <a:cubicBezTo>
                    <a:pt x="37" y="53"/>
                    <a:pt x="37" y="53"/>
                    <a:pt x="37" y="53"/>
                  </a:cubicBezTo>
                  <a:cubicBezTo>
                    <a:pt x="35" y="55"/>
                    <a:pt x="31" y="55"/>
                    <a:pt x="29" y="53"/>
                  </a:cubicBezTo>
                  <a:cubicBezTo>
                    <a:pt x="6" y="30"/>
                    <a:pt x="6" y="30"/>
                    <a:pt x="6" y="30"/>
                  </a:cubicBezTo>
                  <a:cubicBezTo>
                    <a:pt x="0" y="45"/>
                    <a:pt x="3" y="63"/>
                    <a:pt x="15" y="75"/>
                  </a:cubicBezTo>
                  <a:cubicBezTo>
                    <a:pt x="26" y="86"/>
                    <a:pt x="41" y="90"/>
                    <a:pt x="55" y="86"/>
                  </a:cubicBezTo>
                  <a:cubicBezTo>
                    <a:pt x="77" y="109"/>
                    <a:pt x="99" y="132"/>
                    <a:pt x="121" y="155"/>
                  </a:cubicBezTo>
                  <a:cubicBezTo>
                    <a:pt x="123" y="157"/>
                    <a:pt x="127" y="158"/>
                    <a:pt x="131" y="158"/>
                  </a:cubicBezTo>
                  <a:cubicBezTo>
                    <a:pt x="144" y="156"/>
                    <a:pt x="155" y="144"/>
                    <a:pt x="158" y="131"/>
                  </a:cubicBezTo>
                  <a:close/>
                </a:path>
              </a:pathLst>
            </a:custGeom>
            <a:grpFill/>
            <a:ln>
              <a:noFill/>
            </a:ln>
          </p:spPr>
          <p:txBody>
            <a:bodyPr vert="horz" wrap="square" lIns="91440" tIns="45720" rIns="91440" bIns="45720" numCol="1" anchor="t" anchorCtr="0" compatLnSpc="1"/>
            <a:lstStyle/>
            <a:p>
              <a:endParaRPr lang="en-US"/>
            </a:p>
          </p:txBody>
        </p:sp>
      </p:grpSp>
      <p:sp>
        <p:nvSpPr>
          <p:cNvPr id="28" name="文本框 37">
            <a:extLst>
              <a:ext uri="{FF2B5EF4-FFF2-40B4-BE49-F238E27FC236}">
                <a16:creationId xmlns:a16="http://schemas.microsoft.com/office/drawing/2014/main" xmlns="" id="{723BE28D-CEAB-4976-9A5C-02EDFEDAC51E}"/>
              </a:ext>
            </a:extLst>
          </p:cNvPr>
          <p:cNvSpPr txBox="1"/>
          <p:nvPr/>
        </p:nvSpPr>
        <p:spPr>
          <a:xfrm>
            <a:off x="574040" y="1032760"/>
            <a:ext cx="8264904" cy="307777"/>
          </a:xfrm>
          <a:prstGeom prst="rect">
            <a:avLst/>
          </a:prstGeom>
          <a:noFill/>
        </p:spPr>
        <p:txBody>
          <a:bodyPr wrap="square" rtlCol="0">
            <a:spAutoFit/>
          </a:bodyPr>
          <a:lstStyle/>
          <a:p>
            <a:pPr algn="ctr"/>
            <a:r>
              <a:rPr lang="zh-CN" altLang="en-US" sz="1400" dirty="0">
                <a:latin typeface="微软雅黑" panose="020B0503020204020204" pitchFamily="34" charset="-122"/>
                <a:ea typeface="微软雅黑" panose="020B0503020204020204" pitchFamily="34" charset="-122"/>
              </a:rPr>
              <a:t>职业路径课程</a:t>
            </a:r>
            <a:r>
              <a:rPr lang="en-US" altLang="zh-CN" sz="1400" dirty="0">
                <a:latin typeface="微软雅黑" panose="020B0503020204020204" pitchFamily="34" charset="-122"/>
                <a:ea typeface="微软雅黑" panose="020B0503020204020204" pitchFamily="34" charset="-122"/>
              </a:rPr>
              <a:t>(35</a:t>
            </a:r>
            <a:r>
              <a:rPr lang="zh-CN" altLang="en-US" sz="1400" dirty="0">
                <a:latin typeface="微软雅黑" panose="020B0503020204020204" pitchFamily="34" charset="-122"/>
                <a:ea typeface="微软雅黑" panose="020B0503020204020204" pitchFamily="34" charset="-122"/>
              </a:rPr>
              <a:t>门</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、岗位路径课程</a:t>
            </a:r>
            <a:r>
              <a:rPr lang="en-US" altLang="zh-CN" sz="1400" dirty="0">
                <a:latin typeface="微软雅黑" panose="020B0503020204020204" pitchFamily="34" charset="-122"/>
                <a:ea typeface="微软雅黑" panose="020B0503020204020204" pitchFamily="34" charset="-122"/>
              </a:rPr>
              <a:t>(45</a:t>
            </a:r>
            <a:r>
              <a:rPr lang="zh-CN" altLang="en-US" sz="1400" dirty="0">
                <a:latin typeface="微软雅黑" panose="020B0503020204020204" pitchFamily="34" charset="-122"/>
                <a:ea typeface="微软雅黑" panose="020B0503020204020204" pitchFamily="34" charset="-122"/>
              </a:rPr>
              <a:t>门</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、创新创业课程</a:t>
            </a:r>
            <a:r>
              <a:rPr lang="en-US" altLang="zh-CN" sz="1400" dirty="0">
                <a:latin typeface="微软雅黑" panose="020B0503020204020204" pitchFamily="34" charset="-122"/>
                <a:ea typeface="微软雅黑" panose="020B0503020204020204" pitchFamily="34" charset="-122"/>
              </a:rPr>
              <a:t>(40</a:t>
            </a:r>
            <a:r>
              <a:rPr lang="zh-CN" altLang="en-US" sz="1400" dirty="0">
                <a:latin typeface="微软雅黑" panose="020B0503020204020204" pitchFamily="34" charset="-122"/>
                <a:ea typeface="微软雅黑" panose="020B0503020204020204" pitchFamily="34" charset="-122"/>
              </a:rPr>
              <a:t>门</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、职业素养课程</a:t>
            </a:r>
            <a:r>
              <a:rPr lang="en-US" altLang="zh-CN" sz="1400" dirty="0">
                <a:latin typeface="微软雅黑" panose="020B0503020204020204" pitchFamily="34" charset="-122"/>
                <a:ea typeface="微软雅黑" panose="020B0503020204020204" pitchFamily="34" charset="-122"/>
              </a:rPr>
              <a:t>(25</a:t>
            </a:r>
            <a:r>
              <a:rPr lang="zh-CN" altLang="en-US" sz="1400" dirty="0">
                <a:latin typeface="微软雅黑" panose="020B0503020204020204" pitchFamily="34" charset="-122"/>
                <a:ea typeface="微软雅黑" panose="020B0503020204020204" pitchFamily="34" charset="-122"/>
              </a:rPr>
              <a:t>门</a:t>
            </a:r>
            <a:r>
              <a:rPr lang="en-US" altLang="zh-CN" sz="14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p:txBody>
      </p:sp>
      <p:pic>
        <p:nvPicPr>
          <p:cNvPr id="40" name="图片 39">
            <a:extLst>
              <a:ext uri="{FF2B5EF4-FFF2-40B4-BE49-F238E27FC236}">
                <a16:creationId xmlns:a16="http://schemas.microsoft.com/office/drawing/2014/main" xmlns="" id="{71C7F483-AD13-4E5F-BD09-6708C6442F51}"/>
              </a:ext>
            </a:extLst>
          </p:cNvPr>
          <p:cNvPicPr>
            <a:picLocks noChangeAspect="1"/>
          </p:cNvPicPr>
          <p:nvPr/>
        </p:nvPicPr>
        <p:blipFill>
          <a:blip r:embed="rId4"/>
          <a:stretch>
            <a:fillRect/>
          </a:stretch>
        </p:blipFill>
        <p:spPr>
          <a:xfrm>
            <a:off x="97342" y="1574694"/>
            <a:ext cx="4139844" cy="3348689"/>
          </a:xfrm>
          <a:prstGeom prst="rect">
            <a:avLst/>
          </a:prstGeom>
          <a:ln>
            <a:solidFill>
              <a:schemeClr val="bg1">
                <a:lumMod val="65000"/>
              </a:schemeClr>
            </a:solidFill>
          </a:ln>
          <a:effectLst>
            <a:outerShdw blurRad="50800" dist="38100" dir="8100000" algn="tr" rotWithShape="0">
              <a:prstClr val="black">
                <a:alpha val="40000"/>
              </a:prstClr>
            </a:outerShdw>
          </a:effectLst>
        </p:spPr>
      </p:pic>
      <p:pic>
        <p:nvPicPr>
          <p:cNvPr id="45" name="图片 44">
            <a:extLst>
              <a:ext uri="{FF2B5EF4-FFF2-40B4-BE49-F238E27FC236}">
                <a16:creationId xmlns:a16="http://schemas.microsoft.com/office/drawing/2014/main" xmlns="" id="{F0B17057-BB0F-42B1-8B80-942F52BB79E9}"/>
              </a:ext>
            </a:extLst>
          </p:cNvPr>
          <p:cNvPicPr>
            <a:picLocks noChangeAspect="1"/>
          </p:cNvPicPr>
          <p:nvPr/>
        </p:nvPicPr>
        <p:blipFill>
          <a:blip r:embed="rId5"/>
          <a:stretch>
            <a:fillRect/>
          </a:stretch>
        </p:blipFill>
        <p:spPr>
          <a:xfrm>
            <a:off x="1950184" y="1526723"/>
            <a:ext cx="4135612" cy="3396659"/>
          </a:xfrm>
          <a:prstGeom prst="rect">
            <a:avLst/>
          </a:prstGeom>
          <a:ln>
            <a:solidFill>
              <a:schemeClr val="bg1">
                <a:lumMod val="65000"/>
              </a:schemeClr>
            </a:solidFill>
          </a:ln>
          <a:effectLst>
            <a:outerShdw blurRad="50800" dist="38100" dir="8100000" algn="tr" rotWithShape="0">
              <a:prstClr val="black">
                <a:alpha val="40000"/>
              </a:prstClr>
            </a:outerShdw>
          </a:effectLst>
        </p:spPr>
      </p:pic>
      <p:pic>
        <p:nvPicPr>
          <p:cNvPr id="46" name="图片 45">
            <a:extLst>
              <a:ext uri="{FF2B5EF4-FFF2-40B4-BE49-F238E27FC236}">
                <a16:creationId xmlns:a16="http://schemas.microsoft.com/office/drawing/2014/main" xmlns="" id="{8EF599E3-7276-4ABE-8283-286C3AD7D5BD}"/>
              </a:ext>
            </a:extLst>
          </p:cNvPr>
          <p:cNvPicPr>
            <a:picLocks noChangeAspect="1"/>
          </p:cNvPicPr>
          <p:nvPr/>
        </p:nvPicPr>
        <p:blipFill>
          <a:blip r:embed="rId6"/>
          <a:stretch>
            <a:fillRect/>
          </a:stretch>
        </p:blipFill>
        <p:spPr>
          <a:xfrm>
            <a:off x="4742280" y="1526724"/>
            <a:ext cx="4401720" cy="3396658"/>
          </a:xfrm>
          <a:prstGeom prst="rect">
            <a:avLst/>
          </a:prstGeom>
          <a:ln>
            <a:solidFill>
              <a:schemeClr val="bg1">
                <a:lumMod val="65000"/>
              </a:schemeClr>
            </a:solidFill>
          </a:ln>
          <a:effectLst>
            <a:outerShdw blurRad="50800" dist="38100" dir="8100000" algn="tr" rotWithShape="0">
              <a:prstClr val="black">
                <a:alpha val="40000"/>
              </a:prstClr>
            </a:outerShdw>
          </a:effectLst>
        </p:spPr>
      </p:pic>
      <p:sp>
        <p:nvSpPr>
          <p:cNvPr id="39" name="文本框 37">
            <a:extLst>
              <a:ext uri="{FF2B5EF4-FFF2-40B4-BE49-F238E27FC236}">
                <a16:creationId xmlns:a16="http://schemas.microsoft.com/office/drawing/2014/main" xmlns="" id="{723BE28D-CEAB-4976-9A5C-02EDFEDAC51E}"/>
              </a:ext>
            </a:extLst>
          </p:cNvPr>
          <p:cNvSpPr txBox="1"/>
          <p:nvPr/>
        </p:nvSpPr>
        <p:spPr>
          <a:xfrm>
            <a:off x="730883" y="642174"/>
            <a:ext cx="7687517" cy="400110"/>
          </a:xfrm>
          <a:prstGeom prst="rect">
            <a:avLst/>
          </a:prstGeom>
          <a:noFill/>
        </p:spPr>
        <p:txBody>
          <a:bodyPr wrap="square" rtlCol="0">
            <a:spAutoFit/>
          </a:bodyPr>
          <a:lstStyle/>
          <a:p>
            <a:pPr algn="ctr"/>
            <a:r>
              <a:rPr lang="zh-CN" altLang="en-US" sz="2000" b="1" dirty="0">
                <a:solidFill>
                  <a:srgbClr val="C00000"/>
                </a:solidFill>
                <a:latin typeface="微软雅黑" panose="020B0503020204020204" pitchFamily="34" charset="-122"/>
                <a:ea typeface="微软雅黑" panose="020B0503020204020204" pitchFamily="34" charset="-122"/>
              </a:rPr>
              <a:t>数字课程中心</a:t>
            </a:r>
            <a:r>
              <a:rPr lang="en-US" altLang="zh-CN" sz="2000" b="1" dirty="0">
                <a:solidFill>
                  <a:srgbClr val="C00000"/>
                </a:solidFill>
                <a:latin typeface="微软雅黑" panose="020B0503020204020204" pitchFamily="34" charset="-122"/>
                <a:ea typeface="微软雅黑" panose="020B0503020204020204" pitchFamily="34" charset="-122"/>
              </a:rPr>
              <a:t>---</a:t>
            </a:r>
            <a:r>
              <a:rPr lang="zh-CN" altLang="en-US" sz="2000" b="1" dirty="0">
                <a:solidFill>
                  <a:srgbClr val="C00000"/>
                </a:solidFill>
                <a:latin typeface="微软雅黑" panose="020B0503020204020204" pitchFamily="34" charset="-122"/>
                <a:ea typeface="微软雅黑" panose="020B0503020204020204" pitchFamily="34" charset="-122"/>
              </a:rPr>
              <a:t>提供课程建设平台和工具</a:t>
            </a:r>
          </a:p>
        </p:txBody>
      </p:sp>
      <p:sp>
        <p:nvSpPr>
          <p:cNvPr id="47" name="文本框 40"/>
          <p:cNvSpPr txBox="1"/>
          <p:nvPr/>
        </p:nvSpPr>
        <p:spPr>
          <a:xfrm>
            <a:off x="803380" y="77381"/>
            <a:ext cx="6457736" cy="461665"/>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400" b="1" dirty="0">
                <a:latin typeface="微软雅黑" panose="020B0503020204020204" pitchFamily="34" charset="-122"/>
                <a:ea typeface="微软雅黑" panose="020B0503020204020204" pitchFamily="34" charset="-122"/>
              </a:rPr>
              <a:t>3.2.1 </a:t>
            </a:r>
            <a:r>
              <a:rPr lang="zh-CN" altLang="en-US" sz="2400" b="1" dirty="0">
                <a:latin typeface="微软雅黑" panose="020B0503020204020204" pitchFamily="34" charset="-122"/>
                <a:ea typeface="微软雅黑" panose="020B0503020204020204" pitchFamily="34" charset="-122"/>
              </a:rPr>
              <a:t>课程层面：嵌入到数字课程建设工作</a:t>
            </a:r>
          </a:p>
        </p:txBody>
      </p:sp>
    </p:spTree>
    <p:custDataLst>
      <p:tags r:id="rId1"/>
    </p:custDataLst>
    <p:extLst>
      <p:ext uri="{BB962C8B-B14F-4D97-AF65-F5344CB8AC3E}">
        <p14:creationId xmlns:p14="http://schemas.microsoft.com/office/powerpoint/2010/main" val="3355150296"/>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0" y="4766132"/>
            <a:ext cx="9144000" cy="2159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6" name="直接连接符 25"/>
          <p:cNvCxnSpPr/>
          <p:nvPr/>
        </p:nvCxnSpPr>
        <p:spPr>
          <a:xfrm>
            <a:off x="359350" y="584186"/>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27" name="组合 26"/>
          <p:cNvGrpSpPr/>
          <p:nvPr/>
        </p:nvGrpSpPr>
        <p:grpSpPr>
          <a:xfrm>
            <a:off x="334233" y="14305"/>
            <a:ext cx="479614" cy="479614"/>
            <a:chOff x="1278794" y="3334906"/>
            <a:chExt cx="914014" cy="914014"/>
          </a:xfrm>
        </p:grpSpPr>
        <p:grpSp>
          <p:nvGrpSpPr>
            <p:cNvPr id="35" name="组合 34"/>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41" name="同心圆 4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2" name="椭圆 41"/>
              <p:cNvSpPr/>
              <p:nvPr/>
            </p:nvSpPr>
            <p:spPr>
              <a:xfrm>
                <a:off x="392112" y="760411"/>
                <a:ext cx="3825872" cy="382587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6" name="TextBox 61"/>
            <p:cNvSpPr txBox="1"/>
            <p:nvPr/>
          </p:nvSpPr>
          <p:spPr>
            <a:xfrm>
              <a:off x="1443719" y="3591858"/>
              <a:ext cx="59026" cy="127845"/>
            </a:xfrm>
            <a:prstGeom prst="rect">
              <a:avLst/>
            </a:prstGeom>
            <a:noFill/>
          </p:spPr>
          <p:txBody>
            <a:bodyPr wrap="none" rtlCol="0">
              <a:spAutoFit/>
            </a:bodyPr>
            <a:lstStyle/>
            <a:p>
              <a:endParaRPr lang="zh-CN" altLang="en-US" sz="2000" dirty="0">
                <a:latin typeface="Watford DB" pitchFamily="2" charset="0"/>
                <a:ea typeface="造字工房劲黑（非商用）常规体" pitchFamily="50" charset="-122"/>
              </a:endParaRPr>
            </a:p>
          </p:txBody>
        </p:sp>
      </p:grpSp>
      <p:sp>
        <p:nvSpPr>
          <p:cNvPr id="21" name="矩形 20"/>
          <p:cNvSpPr/>
          <p:nvPr/>
        </p:nvSpPr>
        <p:spPr>
          <a:xfrm>
            <a:off x="359350" y="742593"/>
            <a:ext cx="1337226" cy="338554"/>
          </a:xfrm>
          <a:prstGeom prst="rect">
            <a:avLst/>
          </a:prstGeom>
        </p:spPr>
        <p:txBody>
          <a:bodyPr wrap="none">
            <a:spAutoFit/>
          </a:bodyPr>
          <a:lstStyle/>
          <a:p>
            <a:r>
              <a:rPr lang="en-US" altLang="zh-CN" sz="1600" b="1" dirty="0">
                <a:solidFill>
                  <a:srgbClr val="C00000"/>
                </a:solidFill>
                <a:latin typeface="微软雅黑" panose="020B0503020204020204" pitchFamily="34" charset="-122"/>
                <a:ea typeface="微软雅黑" panose="020B0503020204020204" pitchFamily="34" charset="-122"/>
              </a:rPr>
              <a:t>1</a:t>
            </a:r>
            <a:r>
              <a:rPr lang="zh-CN" altLang="en-US" sz="1600" b="1" dirty="0">
                <a:solidFill>
                  <a:srgbClr val="C00000"/>
                </a:solidFill>
                <a:latin typeface="微软雅黑" panose="020B0503020204020204" pitchFamily="34" charset="-122"/>
                <a:ea typeface="微软雅黑" panose="020B0503020204020204" pitchFamily="34" charset="-122"/>
              </a:rPr>
              <a:t>、新建课程</a:t>
            </a:r>
            <a:endParaRPr lang="zh-CN" altLang="en-US" sz="1600" dirty="0">
              <a:solidFill>
                <a:srgbClr val="C00000"/>
              </a:solidFill>
              <a:latin typeface="微软雅黑" panose="020B0503020204020204" pitchFamily="34" charset="-122"/>
              <a:ea typeface="微软雅黑" panose="020B0503020204020204" pitchFamily="34" charset="-122"/>
            </a:endParaRPr>
          </a:p>
        </p:txBody>
      </p:sp>
      <p:sp>
        <p:nvSpPr>
          <p:cNvPr id="22" name="矩形 21"/>
          <p:cNvSpPr/>
          <p:nvPr/>
        </p:nvSpPr>
        <p:spPr>
          <a:xfrm>
            <a:off x="1779606" y="739395"/>
            <a:ext cx="1747594" cy="338554"/>
          </a:xfrm>
          <a:prstGeom prst="rect">
            <a:avLst/>
          </a:prstGeom>
        </p:spPr>
        <p:txBody>
          <a:bodyPr wrap="none">
            <a:spAutoFit/>
          </a:bodyPr>
          <a:lstStyle/>
          <a:p>
            <a:r>
              <a:rPr lang="en-US" altLang="zh-CN" sz="1600" b="1" dirty="0">
                <a:solidFill>
                  <a:srgbClr val="C00000"/>
                </a:solidFill>
                <a:latin typeface="微软雅黑" panose="020B0503020204020204" pitchFamily="34" charset="-122"/>
                <a:ea typeface="微软雅黑" panose="020B0503020204020204" pitchFamily="34" charset="-122"/>
              </a:rPr>
              <a:t>2</a:t>
            </a:r>
            <a:r>
              <a:rPr lang="zh-CN" altLang="en-US" sz="1600" b="1" dirty="0">
                <a:solidFill>
                  <a:srgbClr val="C00000"/>
                </a:solidFill>
                <a:latin typeface="微软雅黑" panose="020B0503020204020204" pitchFamily="34" charset="-122"/>
                <a:ea typeface="微软雅黑" panose="020B0503020204020204" pitchFamily="34" charset="-122"/>
              </a:rPr>
              <a:t>、课程展示设置</a:t>
            </a:r>
            <a:endParaRPr lang="zh-CN" altLang="en-US" sz="1600" dirty="0">
              <a:solidFill>
                <a:srgbClr val="C00000"/>
              </a:solidFill>
              <a:latin typeface="微软雅黑" panose="020B0503020204020204" pitchFamily="34" charset="-122"/>
              <a:ea typeface="微软雅黑" panose="020B0503020204020204" pitchFamily="34" charset="-122"/>
            </a:endParaRPr>
          </a:p>
        </p:txBody>
      </p:sp>
      <p:sp>
        <p:nvSpPr>
          <p:cNvPr id="24" name="矩形 23"/>
          <p:cNvSpPr/>
          <p:nvPr/>
        </p:nvSpPr>
        <p:spPr>
          <a:xfrm>
            <a:off x="3579806" y="725016"/>
            <a:ext cx="1747594" cy="338554"/>
          </a:xfrm>
          <a:prstGeom prst="rect">
            <a:avLst/>
          </a:prstGeom>
        </p:spPr>
        <p:txBody>
          <a:bodyPr wrap="none">
            <a:spAutoFit/>
          </a:bodyPr>
          <a:lstStyle/>
          <a:p>
            <a:r>
              <a:rPr lang="en-US" altLang="zh-CN" sz="1600" b="1" dirty="0">
                <a:solidFill>
                  <a:srgbClr val="C00000"/>
                </a:solidFill>
                <a:latin typeface="微软雅黑" panose="020B0503020204020204" pitchFamily="34" charset="-122"/>
                <a:ea typeface="微软雅黑" panose="020B0503020204020204" pitchFamily="34" charset="-122"/>
              </a:rPr>
              <a:t>3</a:t>
            </a:r>
            <a:r>
              <a:rPr lang="zh-CN" altLang="en-US" sz="1600" b="1" dirty="0">
                <a:solidFill>
                  <a:srgbClr val="C00000"/>
                </a:solidFill>
                <a:latin typeface="微软雅黑" panose="020B0503020204020204" pitchFamily="34" charset="-122"/>
                <a:ea typeface="微软雅黑" panose="020B0503020204020204" pitchFamily="34" charset="-122"/>
              </a:rPr>
              <a:t>、协同课程研究</a:t>
            </a:r>
            <a:endParaRPr lang="zh-CN" altLang="en-US" sz="1600" dirty="0">
              <a:solidFill>
                <a:srgbClr val="C00000"/>
              </a:solidFill>
              <a:latin typeface="微软雅黑" panose="020B0503020204020204" pitchFamily="34" charset="-122"/>
              <a:ea typeface="微软雅黑" panose="020B0503020204020204" pitchFamily="34" charset="-122"/>
            </a:endParaRPr>
          </a:p>
        </p:txBody>
      </p:sp>
      <p:sp>
        <p:nvSpPr>
          <p:cNvPr id="25" name="矩形 24"/>
          <p:cNvSpPr/>
          <p:nvPr/>
        </p:nvSpPr>
        <p:spPr>
          <a:xfrm>
            <a:off x="5380006" y="739395"/>
            <a:ext cx="1747594" cy="338554"/>
          </a:xfrm>
          <a:prstGeom prst="rect">
            <a:avLst/>
          </a:prstGeom>
        </p:spPr>
        <p:txBody>
          <a:bodyPr wrap="none">
            <a:spAutoFit/>
          </a:bodyPr>
          <a:lstStyle/>
          <a:p>
            <a:r>
              <a:rPr lang="en-US" altLang="zh-CN" sz="1600" b="1" dirty="0">
                <a:solidFill>
                  <a:srgbClr val="C00000"/>
                </a:solidFill>
                <a:latin typeface="微软雅黑" panose="020B0503020204020204" pitchFamily="34" charset="-122"/>
                <a:ea typeface="微软雅黑" panose="020B0503020204020204" pitchFamily="34" charset="-122"/>
              </a:rPr>
              <a:t>4</a:t>
            </a:r>
            <a:r>
              <a:rPr lang="zh-CN" altLang="en-US" sz="1600" b="1" dirty="0">
                <a:solidFill>
                  <a:srgbClr val="C00000"/>
                </a:solidFill>
                <a:latin typeface="微软雅黑" panose="020B0503020204020204" pitchFamily="34" charset="-122"/>
                <a:ea typeface="微软雅黑" panose="020B0503020204020204" pitchFamily="34" charset="-122"/>
              </a:rPr>
              <a:t>、课程资源选配</a:t>
            </a:r>
            <a:endParaRPr lang="zh-CN" altLang="en-US" sz="1600" dirty="0">
              <a:solidFill>
                <a:srgbClr val="C00000"/>
              </a:solidFill>
              <a:latin typeface="微软雅黑" panose="020B0503020204020204" pitchFamily="34" charset="-122"/>
              <a:ea typeface="微软雅黑" panose="020B0503020204020204" pitchFamily="34" charset="-122"/>
            </a:endParaRPr>
          </a:p>
        </p:txBody>
      </p:sp>
      <p:sp>
        <p:nvSpPr>
          <p:cNvPr id="28" name="矩形 27"/>
          <p:cNvSpPr/>
          <p:nvPr/>
        </p:nvSpPr>
        <p:spPr>
          <a:xfrm>
            <a:off x="7167565" y="742593"/>
            <a:ext cx="1337226" cy="338554"/>
          </a:xfrm>
          <a:prstGeom prst="rect">
            <a:avLst/>
          </a:prstGeom>
        </p:spPr>
        <p:txBody>
          <a:bodyPr wrap="none">
            <a:spAutoFit/>
          </a:bodyPr>
          <a:lstStyle/>
          <a:p>
            <a:r>
              <a:rPr lang="en-US" altLang="zh-CN" sz="1600" b="1" dirty="0">
                <a:solidFill>
                  <a:srgbClr val="C00000"/>
                </a:solidFill>
                <a:latin typeface="微软雅黑" panose="020B0503020204020204" pitchFamily="34" charset="-122"/>
                <a:ea typeface="微软雅黑" panose="020B0503020204020204" pitchFamily="34" charset="-122"/>
              </a:rPr>
              <a:t>5</a:t>
            </a:r>
            <a:r>
              <a:rPr lang="zh-CN" altLang="en-US" sz="1600" b="1" dirty="0">
                <a:solidFill>
                  <a:srgbClr val="C00000"/>
                </a:solidFill>
                <a:latin typeface="微软雅黑" panose="020B0503020204020204" pitchFamily="34" charset="-122"/>
                <a:ea typeface="微软雅黑" panose="020B0503020204020204" pitchFamily="34" charset="-122"/>
              </a:rPr>
              <a:t>、课程发布</a:t>
            </a:r>
            <a:endParaRPr lang="zh-CN" altLang="en-US" sz="1600" dirty="0">
              <a:solidFill>
                <a:srgbClr val="C00000"/>
              </a:solidFill>
              <a:latin typeface="微软雅黑" panose="020B0503020204020204" pitchFamily="34" charset="-122"/>
              <a:ea typeface="微软雅黑" panose="020B0503020204020204" pitchFamily="34" charset="-122"/>
            </a:endParaRPr>
          </a:p>
        </p:txBody>
      </p:sp>
      <p:grpSp>
        <p:nvGrpSpPr>
          <p:cNvPr id="29" name="组合 28"/>
          <p:cNvGrpSpPr/>
          <p:nvPr/>
        </p:nvGrpSpPr>
        <p:grpSpPr>
          <a:xfrm>
            <a:off x="730883" y="2839917"/>
            <a:ext cx="326261" cy="238939"/>
            <a:chOff x="7147950" y="1910835"/>
            <a:chExt cx="565394" cy="414069"/>
          </a:xfrm>
          <a:solidFill>
            <a:schemeClr val="bg1"/>
          </a:solidFill>
        </p:grpSpPr>
        <p:sp>
          <p:nvSpPr>
            <p:cNvPr id="30" name="Freeform 248"/>
            <p:cNvSpPr/>
            <p:nvPr/>
          </p:nvSpPr>
          <p:spPr bwMode="auto">
            <a:xfrm>
              <a:off x="7147950" y="1910835"/>
              <a:ext cx="394114" cy="377484"/>
            </a:xfrm>
            <a:custGeom>
              <a:avLst/>
              <a:gdLst>
                <a:gd name="T0" fmla="*/ 79 w 189"/>
                <a:gd name="T1" fmla="*/ 136 h 181"/>
                <a:gd name="T2" fmla="*/ 69 w 189"/>
                <a:gd name="T3" fmla="*/ 134 h 181"/>
                <a:gd name="T4" fmla="*/ 68 w 189"/>
                <a:gd name="T5" fmla="*/ 133 h 181"/>
                <a:gd name="T6" fmla="*/ 66 w 189"/>
                <a:gd name="T7" fmla="*/ 133 h 181"/>
                <a:gd name="T8" fmla="*/ 43 w 189"/>
                <a:gd name="T9" fmla="*/ 143 h 181"/>
                <a:gd name="T10" fmla="*/ 49 w 189"/>
                <a:gd name="T11" fmla="*/ 125 h 181"/>
                <a:gd name="T12" fmla="*/ 43 w 189"/>
                <a:gd name="T13" fmla="*/ 122 h 181"/>
                <a:gd name="T14" fmla="*/ 17 w 189"/>
                <a:gd name="T15" fmla="*/ 78 h 181"/>
                <a:gd name="T16" fmla="*/ 102 w 189"/>
                <a:gd name="T17" fmla="*/ 17 h 181"/>
                <a:gd name="T18" fmla="*/ 166 w 189"/>
                <a:gd name="T19" fmla="*/ 38 h 181"/>
                <a:gd name="T20" fmla="*/ 177 w 189"/>
                <a:gd name="T21" fmla="*/ 37 h 181"/>
                <a:gd name="T22" fmla="*/ 189 w 189"/>
                <a:gd name="T23" fmla="*/ 38 h 181"/>
                <a:gd name="T24" fmla="*/ 102 w 189"/>
                <a:gd name="T25" fmla="*/ 0 h 181"/>
                <a:gd name="T26" fmla="*/ 0 w 189"/>
                <a:gd name="T27" fmla="*/ 78 h 181"/>
                <a:gd name="T28" fmla="*/ 28 w 189"/>
                <a:gd name="T29" fmla="*/ 132 h 181"/>
                <a:gd name="T30" fmla="*/ 11 w 189"/>
                <a:gd name="T31" fmla="*/ 181 h 181"/>
                <a:gd name="T32" fmla="*/ 31 w 189"/>
                <a:gd name="T33" fmla="*/ 169 h 181"/>
                <a:gd name="T34" fmla="*/ 66 w 189"/>
                <a:gd name="T35" fmla="*/ 151 h 181"/>
                <a:gd name="T36" fmla="*/ 90 w 189"/>
                <a:gd name="T37" fmla="*/ 155 h 181"/>
                <a:gd name="T38" fmla="*/ 79 w 189"/>
                <a:gd name="T39" fmla="*/ 13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9" h="181">
                  <a:moveTo>
                    <a:pt x="79" y="136"/>
                  </a:moveTo>
                  <a:cubicBezTo>
                    <a:pt x="76" y="136"/>
                    <a:pt x="72" y="135"/>
                    <a:pt x="69" y="134"/>
                  </a:cubicBezTo>
                  <a:cubicBezTo>
                    <a:pt x="68" y="133"/>
                    <a:pt x="68" y="133"/>
                    <a:pt x="68" y="133"/>
                  </a:cubicBezTo>
                  <a:cubicBezTo>
                    <a:pt x="66" y="133"/>
                    <a:pt x="66" y="133"/>
                    <a:pt x="66" y="133"/>
                  </a:cubicBezTo>
                  <a:cubicBezTo>
                    <a:pt x="65" y="133"/>
                    <a:pt x="61" y="133"/>
                    <a:pt x="43" y="143"/>
                  </a:cubicBezTo>
                  <a:cubicBezTo>
                    <a:pt x="49" y="125"/>
                    <a:pt x="49" y="125"/>
                    <a:pt x="49" y="125"/>
                  </a:cubicBezTo>
                  <a:cubicBezTo>
                    <a:pt x="43" y="122"/>
                    <a:pt x="43" y="122"/>
                    <a:pt x="43" y="122"/>
                  </a:cubicBezTo>
                  <a:cubicBezTo>
                    <a:pt x="26" y="110"/>
                    <a:pt x="17" y="94"/>
                    <a:pt x="17" y="78"/>
                  </a:cubicBezTo>
                  <a:cubicBezTo>
                    <a:pt x="17" y="44"/>
                    <a:pt x="55" y="17"/>
                    <a:pt x="102" y="17"/>
                  </a:cubicBezTo>
                  <a:cubicBezTo>
                    <a:pt x="127" y="17"/>
                    <a:pt x="150" y="25"/>
                    <a:pt x="166" y="38"/>
                  </a:cubicBezTo>
                  <a:cubicBezTo>
                    <a:pt x="169" y="37"/>
                    <a:pt x="173" y="37"/>
                    <a:pt x="177" y="37"/>
                  </a:cubicBezTo>
                  <a:cubicBezTo>
                    <a:pt x="181" y="37"/>
                    <a:pt x="185" y="37"/>
                    <a:pt x="189" y="38"/>
                  </a:cubicBezTo>
                  <a:cubicBezTo>
                    <a:pt x="172" y="15"/>
                    <a:pt x="139" y="0"/>
                    <a:pt x="102" y="0"/>
                  </a:cubicBezTo>
                  <a:cubicBezTo>
                    <a:pt x="45" y="0"/>
                    <a:pt x="0" y="35"/>
                    <a:pt x="0" y="78"/>
                  </a:cubicBezTo>
                  <a:cubicBezTo>
                    <a:pt x="0" y="98"/>
                    <a:pt x="10" y="117"/>
                    <a:pt x="28" y="132"/>
                  </a:cubicBezTo>
                  <a:cubicBezTo>
                    <a:pt x="11" y="181"/>
                    <a:pt x="11" y="181"/>
                    <a:pt x="11" y="181"/>
                  </a:cubicBezTo>
                  <a:cubicBezTo>
                    <a:pt x="31" y="169"/>
                    <a:pt x="31" y="169"/>
                    <a:pt x="31" y="169"/>
                  </a:cubicBezTo>
                  <a:cubicBezTo>
                    <a:pt x="44" y="162"/>
                    <a:pt x="61" y="153"/>
                    <a:pt x="66" y="151"/>
                  </a:cubicBezTo>
                  <a:cubicBezTo>
                    <a:pt x="74" y="153"/>
                    <a:pt x="82" y="154"/>
                    <a:pt x="90" y="155"/>
                  </a:cubicBezTo>
                  <a:cubicBezTo>
                    <a:pt x="85" y="149"/>
                    <a:pt x="81" y="143"/>
                    <a:pt x="79" y="136"/>
                  </a:cubicBezTo>
                  <a:close/>
                </a:path>
              </a:pathLst>
            </a:custGeom>
            <a:grpFill/>
            <a:ln>
              <a:noFill/>
            </a:ln>
          </p:spPr>
          <p:txBody>
            <a:bodyPr vert="horz" wrap="square" lIns="91440" tIns="45720" rIns="91440" bIns="45720" numCol="1" anchor="t" anchorCtr="0" compatLnSpc="1"/>
            <a:lstStyle/>
            <a:p>
              <a:endParaRPr lang="en-US"/>
            </a:p>
          </p:txBody>
        </p:sp>
        <p:sp>
          <p:nvSpPr>
            <p:cNvPr id="31" name="Freeform 249"/>
            <p:cNvSpPr>
              <a:spLocks noEditPoints="1"/>
            </p:cNvSpPr>
            <p:nvPr/>
          </p:nvSpPr>
          <p:spPr bwMode="auto">
            <a:xfrm>
              <a:off x="7324220" y="2007285"/>
              <a:ext cx="389124" cy="317619"/>
            </a:xfrm>
            <a:custGeom>
              <a:avLst/>
              <a:gdLst>
                <a:gd name="T0" fmla="*/ 187 w 187"/>
                <a:gd name="T1" fmla="*/ 69 h 153"/>
                <a:gd name="T2" fmla="*/ 93 w 187"/>
                <a:gd name="T3" fmla="*/ 0 h 153"/>
                <a:gd name="T4" fmla="*/ 0 w 187"/>
                <a:gd name="T5" fmla="*/ 69 h 153"/>
                <a:gd name="T6" fmla="*/ 93 w 187"/>
                <a:gd name="T7" fmla="*/ 139 h 153"/>
                <a:gd name="T8" fmla="*/ 128 w 187"/>
                <a:gd name="T9" fmla="*/ 134 h 153"/>
                <a:gd name="T10" fmla="*/ 168 w 187"/>
                <a:gd name="T11" fmla="*/ 153 h 153"/>
                <a:gd name="T12" fmla="*/ 156 w 187"/>
                <a:gd name="T13" fmla="*/ 120 h 153"/>
                <a:gd name="T14" fmla="*/ 187 w 187"/>
                <a:gd name="T15" fmla="*/ 69 h 153"/>
                <a:gd name="T16" fmla="*/ 57 w 187"/>
                <a:gd name="T17" fmla="*/ 79 h 153"/>
                <a:gd name="T18" fmla="*/ 49 w 187"/>
                <a:gd name="T19" fmla="*/ 75 h 153"/>
                <a:gd name="T20" fmla="*/ 40 w 187"/>
                <a:gd name="T21" fmla="*/ 79 h 153"/>
                <a:gd name="T22" fmla="*/ 42 w 187"/>
                <a:gd name="T23" fmla="*/ 70 h 153"/>
                <a:gd name="T24" fmla="*/ 35 w 187"/>
                <a:gd name="T25" fmla="*/ 63 h 153"/>
                <a:gd name="T26" fmla="*/ 45 w 187"/>
                <a:gd name="T27" fmla="*/ 62 h 153"/>
                <a:gd name="T28" fmla="*/ 49 w 187"/>
                <a:gd name="T29" fmla="*/ 53 h 153"/>
                <a:gd name="T30" fmla="*/ 53 w 187"/>
                <a:gd name="T31" fmla="*/ 62 h 153"/>
                <a:gd name="T32" fmla="*/ 62 w 187"/>
                <a:gd name="T33" fmla="*/ 63 h 153"/>
                <a:gd name="T34" fmla="*/ 56 w 187"/>
                <a:gd name="T35" fmla="*/ 70 h 153"/>
                <a:gd name="T36" fmla="*/ 57 w 187"/>
                <a:gd name="T37" fmla="*/ 79 h 153"/>
                <a:gd name="T38" fmla="*/ 106 w 187"/>
                <a:gd name="T39" fmla="*/ 83 h 153"/>
                <a:gd name="T40" fmla="*/ 93 w 187"/>
                <a:gd name="T41" fmla="*/ 76 h 153"/>
                <a:gd name="T42" fmla="*/ 80 w 187"/>
                <a:gd name="T43" fmla="*/ 83 h 153"/>
                <a:gd name="T44" fmla="*/ 82 w 187"/>
                <a:gd name="T45" fmla="*/ 68 h 153"/>
                <a:gd name="T46" fmla="*/ 72 w 187"/>
                <a:gd name="T47" fmla="*/ 58 h 153"/>
                <a:gd name="T48" fmla="*/ 86 w 187"/>
                <a:gd name="T49" fmla="*/ 56 h 153"/>
                <a:gd name="T50" fmla="*/ 93 w 187"/>
                <a:gd name="T51" fmla="*/ 43 h 153"/>
                <a:gd name="T52" fmla="*/ 100 w 187"/>
                <a:gd name="T53" fmla="*/ 56 h 153"/>
                <a:gd name="T54" fmla="*/ 114 w 187"/>
                <a:gd name="T55" fmla="*/ 58 h 153"/>
                <a:gd name="T56" fmla="*/ 104 w 187"/>
                <a:gd name="T57" fmla="*/ 68 h 153"/>
                <a:gd name="T58" fmla="*/ 106 w 187"/>
                <a:gd name="T59" fmla="*/ 83 h 153"/>
                <a:gd name="T60" fmla="*/ 145 w 187"/>
                <a:gd name="T61" fmla="*/ 79 h 153"/>
                <a:gd name="T62" fmla="*/ 137 w 187"/>
                <a:gd name="T63" fmla="*/ 75 h 153"/>
                <a:gd name="T64" fmla="*/ 129 w 187"/>
                <a:gd name="T65" fmla="*/ 79 h 153"/>
                <a:gd name="T66" fmla="*/ 130 w 187"/>
                <a:gd name="T67" fmla="*/ 70 h 153"/>
                <a:gd name="T68" fmla="*/ 123 w 187"/>
                <a:gd name="T69" fmla="*/ 63 h 153"/>
                <a:gd name="T70" fmla="*/ 133 w 187"/>
                <a:gd name="T71" fmla="*/ 62 h 153"/>
                <a:gd name="T72" fmla="*/ 137 w 187"/>
                <a:gd name="T73" fmla="*/ 53 h 153"/>
                <a:gd name="T74" fmla="*/ 141 w 187"/>
                <a:gd name="T75" fmla="*/ 62 h 153"/>
                <a:gd name="T76" fmla="*/ 151 w 187"/>
                <a:gd name="T77" fmla="*/ 63 h 153"/>
                <a:gd name="T78" fmla="*/ 144 w 187"/>
                <a:gd name="T79" fmla="*/ 70 h 153"/>
                <a:gd name="T80" fmla="*/ 145 w 187"/>
                <a:gd name="T81" fmla="*/ 7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7" h="153">
                  <a:moveTo>
                    <a:pt x="187" y="69"/>
                  </a:moveTo>
                  <a:cubicBezTo>
                    <a:pt x="187" y="31"/>
                    <a:pt x="145" y="0"/>
                    <a:pt x="93" y="0"/>
                  </a:cubicBezTo>
                  <a:cubicBezTo>
                    <a:pt x="42" y="0"/>
                    <a:pt x="0" y="31"/>
                    <a:pt x="0" y="69"/>
                  </a:cubicBezTo>
                  <a:cubicBezTo>
                    <a:pt x="0" y="108"/>
                    <a:pt x="42" y="139"/>
                    <a:pt x="93" y="139"/>
                  </a:cubicBezTo>
                  <a:cubicBezTo>
                    <a:pt x="106" y="139"/>
                    <a:pt x="118" y="137"/>
                    <a:pt x="128" y="134"/>
                  </a:cubicBezTo>
                  <a:cubicBezTo>
                    <a:pt x="132" y="133"/>
                    <a:pt x="168" y="153"/>
                    <a:pt x="168" y="153"/>
                  </a:cubicBezTo>
                  <a:cubicBezTo>
                    <a:pt x="156" y="120"/>
                    <a:pt x="156" y="120"/>
                    <a:pt x="156" y="120"/>
                  </a:cubicBezTo>
                  <a:cubicBezTo>
                    <a:pt x="175" y="108"/>
                    <a:pt x="187" y="90"/>
                    <a:pt x="187" y="69"/>
                  </a:cubicBezTo>
                  <a:close/>
                  <a:moveTo>
                    <a:pt x="57" y="79"/>
                  </a:moveTo>
                  <a:cubicBezTo>
                    <a:pt x="49" y="75"/>
                    <a:pt x="49" y="75"/>
                    <a:pt x="49" y="75"/>
                  </a:cubicBezTo>
                  <a:cubicBezTo>
                    <a:pt x="40" y="79"/>
                    <a:pt x="40" y="79"/>
                    <a:pt x="40" y="79"/>
                  </a:cubicBezTo>
                  <a:cubicBezTo>
                    <a:pt x="42" y="70"/>
                    <a:pt x="42" y="70"/>
                    <a:pt x="42" y="70"/>
                  </a:cubicBezTo>
                  <a:cubicBezTo>
                    <a:pt x="35" y="63"/>
                    <a:pt x="35" y="63"/>
                    <a:pt x="35" y="63"/>
                  </a:cubicBezTo>
                  <a:cubicBezTo>
                    <a:pt x="45" y="62"/>
                    <a:pt x="45" y="62"/>
                    <a:pt x="45" y="62"/>
                  </a:cubicBezTo>
                  <a:cubicBezTo>
                    <a:pt x="49" y="53"/>
                    <a:pt x="49" y="53"/>
                    <a:pt x="49" y="53"/>
                  </a:cubicBezTo>
                  <a:cubicBezTo>
                    <a:pt x="53" y="62"/>
                    <a:pt x="53" y="62"/>
                    <a:pt x="53" y="62"/>
                  </a:cubicBezTo>
                  <a:cubicBezTo>
                    <a:pt x="62" y="63"/>
                    <a:pt x="62" y="63"/>
                    <a:pt x="62" y="63"/>
                  </a:cubicBezTo>
                  <a:cubicBezTo>
                    <a:pt x="56" y="70"/>
                    <a:pt x="56" y="70"/>
                    <a:pt x="56" y="70"/>
                  </a:cubicBezTo>
                  <a:lnTo>
                    <a:pt x="57" y="79"/>
                  </a:lnTo>
                  <a:close/>
                  <a:moveTo>
                    <a:pt x="106" y="83"/>
                  </a:moveTo>
                  <a:cubicBezTo>
                    <a:pt x="93" y="76"/>
                    <a:pt x="93" y="76"/>
                    <a:pt x="93" y="76"/>
                  </a:cubicBezTo>
                  <a:cubicBezTo>
                    <a:pt x="80" y="83"/>
                    <a:pt x="80" y="83"/>
                    <a:pt x="80" y="83"/>
                  </a:cubicBezTo>
                  <a:cubicBezTo>
                    <a:pt x="82" y="68"/>
                    <a:pt x="82" y="68"/>
                    <a:pt x="82" y="68"/>
                  </a:cubicBezTo>
                  <a:cubicBezTo>
                    <a:pt x="72" y="58"/>
                    <a:pt x="72" y="58"/>
                    <a:pt x="72" y="58"/>
                  </a:cubicBezTo>
                  <a:cubicBezTo>
                    <a:pt x="86" y="56"/>
                    <a:pt x="86" y="56"/>
                    <a:pt x="86" y="56"/>
                  </a:cubicBezTo>
                  <a:cubicBezTo>
                    <a:pt x="93" y="43"/>
                    <a:pt x="93" y="43"/>
                    <a:pt x="93" y="43"/>
                  </a:cubicBezTo>
                  <a:cubicBezTo>
                    <a:pt x="100" y="56"/>
                    <a:pt x="100" y="56"/>
                    <a:pt x="100" y="56"/>
                  </a:cubicBezTo>
                  <a:cubicBezTo>
                    <a:pt x="114" y="58"/>
                    <a:pt x="114" y="58"/>
                    <a:pt x="114" y="58"/>
                  </a:cubicBezTo>
                  <a:cubicBezTo>
                    <a:pt x="104" y="68"/>
                    <a:pt x="104" y="68"/>
                    <a:pt x="104" y="68"/>
                  </a:cubicBezTo>
                  <a:lnTo>
                    <a:pt x="106" y="83"/>
                  </a:lnTo>
                  <a:close/>
                  <a:moveTo>
                    <a:pt x="145" y="79"/>
                  </a:moveTo>
                  <a:cubicBezTo>
                    <a:pt x="137" y="75"/>
                    <a:pt x="137" y="75"/>
                    <a:pt x="137" y="75"/>
                  </a:cubicBezTo>
                  <a:cubicBezTo>
                    <a:pt x="129" y="79"/>
                    <a:pt x="129" y="79"/>
                    <a:pt x="129" y="79"/>
                  </a:cubicBezTo>
                  <a:cubicBezTo>
                    <a:pt x="130" y="70"/>
                    <a:pt x="130" y="70"/>
                    <a:pt x="130" y="70"/>
                  </a:cubicBezTo>
                  <a:cubicBezTo>
                    <a:pt x="123" y="63"/>
                    <a:pt x="123" y="63"/>
                    <a:pt x="123" y="63"/>
                  </a:cubicBezTo>
                  <a:cubicBezTo>
                    <a:pt x="133" y="62"/>
                    <a:pt x="133" y="62"/>
                    <a:pt x="133" y="62"/>
                  </a:cubicBezTo>
                  <a:cubicBezTo>
                    <a:pt x="137" y="53"/>
                    <a:pt x="137" y="53"/>
                    <a:pt x="137" y="53"/>
                  </a:cubicBezTo>
                  <a:cubicBezTo>
                    <a:pt x="141" y="62"/>
                    <a:pt x="141" y="62"/>
                    <a:pt x="141" y="62"/>
                  </a:cubicBezTo>
                  <a:cubicBezTo>
                    <a:pt x="151" y="63"/>
                    <a:pt x="151" y="63"/>
                    <a:pt x="151" y="63"/>
                  </a:cubicBezTo>
                  <a:cubicBezTo>
                    <a:pt x="144" y="70"/>
                    <a:pt x="144" y="70"/>
                    <a:pt x="144" y="70"/>
                  </a:cubicBezTo>
                  <a:lnTo>
                    <a:pt x="145" y="79"/>
                  </a:lnTo>
                  <a:close/>
                </a:path>
              </a:pathLst>
            </a:custGeom>
            <a:grpFill/>
            <a:ln>
              <a:noFill/>
            </a:ln>
          </p:spPr>
          <p:txBody>
            <a:bodyPr vert="horz" wrap="square" lIns="91440" tIns="45720" rIns="91440" bIns="45720" numCol="1" anchor="t" anchorCtr="0" compatLnSpc="1"/>
            <a:lstStyle/>
            <a:p>
              <a:endParaRPr lang="en-US"/>
            </a:p>
          </p:txBody>
        </p:sp>
      </p:grpSp>
      <p:grpSp>
        <p:nvGrpSpPr>
          <p:cNvPr id="32" name="组合 31"/>
          <p:cNvGrpSpPr/>
          <p:nvPr/>
        </p:nvGrpSpPr>
        <p:grpSpPr>
          <a:xfrm>
            <a:off x="758427" y="4020821"/>
            <a:ext cx="271173" cy="270179"/>
            <a:chOff x="8328626" y="5747201"/>
            <a:chExt cx="453979" cy="452315"/>
          </a:xfrm>
          <a:solidFill>
            <a:schemeClr val="bg1"/>
          </a:solidFill>
        </p:grpSpPr>
        <p:sp>
          <p:nvSpPr>
            <p:cNvPr id="33" name="Freeform 236"/>
            <p:cNvSpPr/>
            <p:nvPr/>
          </p:nvSpPr>
          <p:spPr bwMode="auto">
            <a:xfrm>
              <a:off x="8328626" y="5747201"/>
              <a:ext cx="440675" cy="442338"/>
            </a:xfrm>
            <a:custGeom>
              <a:avLst/>
              <a:gdLst>
                <a:gd name="T0" fmla="*/ 108 w 211"/>
                <a:gd name="T1" fmla="*/ 167 h 212"/>
                <a:gd name="T2" fmla="*/ 60 w 211"/>
                <a:gd name="T3" fmla="*/ 65 h 212"/>
                <a:gd name="T4" fmla="*/ 105 w 211"/>
                <a:gd name="T5" fmla="*/ 45 h 212"/>
                <a:gd name="T6" fmla="*/ 165 w 211"/>
                <a:gd name="T7" fmla="*/ 115 h 212"/>
                <a:gd name="T8" fmla="*/ 191 w 211"/>
                <a:gd name="T9" fmla="*/ 122 h 212"/>
                <a:gd name="T10" fmla="*/ 211 w 211"/>
                <a:gd name="T11" fmla="*/ 112 h 212"/>
                <a:gd name="T12" fmla="*/ 209 w 211"/>
                <a:gd name="T13" fmla="*/ 92 h 212"/>
                <a:gd name="T14" fmla="*/ 187 w 211"/>
                <a:gd name="T15" fmla="*/ 77 h 212"/>
                <a:gd name="T16" fmla="*/ 199 w 211"/>
                <a:gd name="T17" fmla="*/ 58 h 212"/>
                <a:gd name="T18" fmla="*/ 188 w 211"/>
                <a:gd name="T19" fmla="*/ 42 h 212"/>
                <a:gd name="T20" fmla="*/ 162 w 211"/>
                <a:gd name="T21" fmla="*/ 40 h 212"/>
                <a:gd name="T22" fmla="*/ 163 w 211"/>
                <a:gd name="T23" fmla="*/ 18 h 212"/>
                <a:gd name="T24" fmla="*/ 145 w 211"/>
                <a:gd name="T25" fmla="*/ 9 h 212"/>
                <a:gd name="T26" fmla="*/ 121 w 211"/>
                <a:gd name="T27" fmla="*/ 20 h 212"/>
                <a:gd name="T28" fmla="*/ 111 w 211"/>
                <a:gd name="T29" fmla="*/ 1 h 212"/>
                <a:gd name="T30" fmla="*/ 91 w 211"/>
                <a:gd name="T31" fmla="*/ 2 h 212"/>
                <a:gd name="T32" fmla="*/ 76 w 211"/>
                <a:gd name="T33" fmla="*/ 24 h 212"/>
                <a:gd name="T34" fmla="*/ 58 w 211"/>
                <a:gd name="T35" fmla="*/ 12 h 212"/>
                <a:gd name="T36" fmla="*/ 41 w 211"/>
                <a:gd name="T37" fmla="*/ 23 h 212"/>
                <a:gd name="T38" fmla="*/ 41 w 211"/>
                <a:gd name="T39" fmla="*/ 48 h 212"/>
                <a:gd name="T40" fmla="*/ 19 w 211"/>
                <a:gd name="T41" fmla="*/ 43 h 212"/>
                <a:gd name="T42" fmla="*/ 10 w 211"/>
                <a:gd name="T43" fmla="*/ 61 h 212"/>
                <a:gd name="T44" fmla="*/ 23 w 211"/>
                <a:gd name="T45" fmla="*/ 77 h 212"/>
                <a:gd name="T46" fmla="*/ 0 w 211"/>
                <a:gd name="T47" fmla="*/ 95 h 212"/>
                <a:gd name="T48" fmla="*/ 1 w 211"/>
                <a:gd name="T49" fmla="*/ 115 h 212"/>
                <a:gd name="T50" fmla="*/ 20 w 211"/>
                <a:gd name="T51" fmla="*/ 122 h 212"/>
                <a:gd name="T52" fmla="*/ 8 w 211"/>
                <a:gd name="T53" fmla="*/ 149 h 212"/>
                <a:gd name="T54" fmla="*/ 19 w 211"/>
                <a:gd name="T55" fmla="*/ 166 h 212"/>
                <a:gd name="T56" fmla="*/ 39 w 211"/>
                <a:gd name="T57" fmla="*/ 163 h 212"/>
                <a:gd name="T58" fmla="*/ 42 w 211"/>
                <a:gd name="T59" fmla="*/ 192 h 212"/>
                <a:gd name="T60" fmla="*/ 60 w 211"/>
                <a:gd name="T61" fmla="*/ 201 h 212"/>
                <a:gd name="T62" fmla="*/ 76 w 211"/>
                <a:gd name="T63" fmla="*/ 189 h 212"/>
                <a:gd name="T64" fmla="*/ 94 w 211"/>
                <a:gd name="T65" fmla="*/ 212 h 212"/>
                <a:gd name="T66" fmla="*/ 114 w 211"/>
                <a:gd name="T67" fmla="*/ 211 h 212"/>
                <a:gd name="T68" fmla="*/ 121 w 211"/>
                <a:gd name="T69" fmla="*/ 192 h 212"/>
                <a:gd name="T70" fmla="*/ 116 w 211"/>
                <a:gd name="T71" fmla="*/ 167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1" h="212">
                  <a:moveTo>
                    <a:pt x="116" y="167"/>
                  </a:moveTo>
                  <a:cubicBezTo>
                    <a:pt x="113" y="167"/>
                    <a:pt x="111" y="167"/>
                    <a:pt x="108" y="167"/>
                  </a:cubicBezTo>
                  <a:cubicBezTo>
                    <a:pt x="75" y="169"/>
                    <a:pt x="46" y="143"/>
                    <a:pt x="45" y="109"/>
                  </a:cubicBezTo>
                  <a:cubicBezTo>
                    <a:pt x="44" y="93"/>
                    <a:pt x="49" y="77"/>
                    <a:pt x="60" y="65"/>
                  </a:cubicBezTo>
                  <a:cubicBezTo>
                    <a:pt x="71" y="53"/>
                    <a:pt x="86" y="46"/>
                    <a:pt x="102" y="45"/>
                  </a:cubicBezTo>
                  <a:cubicBezTo>
                    <a:pt x="103" y="45"/>
                    <a:pt x="104" y="45"/>
                    <a:pt x="105" y="45"/>
                  </a:cubicBezTo>
                  <a:cubicBezTo>
                    <a:pt x="137" y="45"/>
                    <a:pt x="164" y="70"/>
                    <a:pt x="166" y="103"/>
                  </a:cubicBezTo>
                  <a:cubicBezTo>
                    <a:pt x="166" y="107"/>
                    <a:pt x="166" y="111"/>
                    <a:pt x="165" y="115"/>
                  </a:cubicBezTo>
                  <a:cubicBezTo>
                    <a:pt x="187" y="136"/>
                    <a:pt x="187" y="136"/>
                    <a:pt x="187" y="136"/>
                  </a:cubicBezTo>
                  <a:cubicBezTo>
                    <a:pt x="188" y="132"/>
                    <a:pt x="190" y="127"/>
                    <a:pt x="191" y="122"/>
                  </a:cubicBezTo>
                  <a:cubicBezTo>
                    <a:pt x="211" y="118"/>
                    <a:pt x="211" y="118"/>
                    <a:pt x="211" y="118"/>
                  </a:cubicBezTo>
                  <a:cubicBezTo>
                    <a:pt x="211" y="112"/>
                    <a:pt x="211" y="112"/>
                    <a:pt x="211" y="112"/>
                  </a:cubicBezTo>
                  <a:cubicBezTo>
                    <a:pt x="210" y="97"/>
                    <a:pt x="210" y="97"/>
                    <a:pt x="210" y="97"/>
                  </a:cubicBezTo>
                  <a:cubicBezTo>
                    <a:pt x="209" y="92"/>
                    <a:pt x="209" y="92"/>
                    <a:pt x="209" y="92"/>
                  </a:cubicBezTo>
                  <a:cubicBezTo>
                    <a:pt x="190" y="90"/>
                    <a:pt x="190" y="90"/>
                    <a:pt x="190" y="90"/>
                  </a:cubicBezTo>
                  <a:cubicBezTo>
                    <a:pt x="190" y="85"/>
                    <a:pt x="188" y="81"/>
                    <a:pt x="187" y="77"/>
                  </a:cubicBezTo>
                  <a:cubicBezTo>
                    <a:pt x="202" y="63"/>
                    <a:pt x="202" y="63"/>
                    <a:pt x="202" y="63"/>
                  </a:cubicBezTo>
                  <a:cubicBezTo>
                    <a:pt x="199" y="58"/>
                    <a:pt x="199" y="58"/>
                    <a:pt x="199" y="58"/>
                  </a:cubicBezTo>
                  <a:cubicBezTo>
                    <a:pt x="191" y="46"/>
                    <a:pt x="191" y="46"/>
                    <a:pt x="191" y="46"/>
                  </a:cubicBezTo>
                  <a:cubicBezTo>
                    <a:pt x="188" y="42"/>
                    <a:pt x="188" y="42"/>
                    <a:pt x="188" y="42"/>
                  </a:cubicBezTo>
                  <a:cubicBezTo>
                    <a:pt x="171" y="49"/>
                    <a:pt x="171" y="49"/>
                    <a:pt x="171" y="49"/>
                  </a:cubicBezTo>
                  <a:cubicBezTo>
                    <a:pt x="168" y="46"/>
                    <a:pt x="165" y="43"/>
                    <a:pt x="162" y="40"/>
                  </a:cubicBezTo>
                  <a:cubicBezTo>
                    <a:pt x="168" y="20"/>
                    <a:pt x="168" y="20"/>
                    <a:pt x="168" y="20"/>
                  </a:cubicBezTo>
                  <a:cubicBezTo>
                    <a:pt x="163" y="18"/>
                    <a:pt x="163" y="18"/>
                    <a:pt x="163" y="18"/>
                  </a:cubicBezTo>
                  <a:cubicBezTo>
                    <a:pt x="150" y="11"/>
                    <a:pt x="150" y="11"/>
                    <a:pt x="150" y="11"/>
                  </a:cubicBezTo>
                  <a:cubicBezTo>
                    <a:pt x="145" y="9"/>
                    <a:pt x="145" y="9"/>
                    <a:pt x="145" y="9"/>
                  </a:cubicBezTo>
                  <a:cubicBezTo>
                    <a:pt x="134" y="23"/>
                    <a:pt x="134" y="23"/>
                    <a:pt x="134" y="23"/>
                  </a:cubicBezTo>
                  <a:cubicBezTo>
                    <a:pt x="130" y="22"/>
                    <a:pt x="125" y="21"/>
                    <a:pt x="121" y="20"/>
                  </a:cubicBezTo>
                  <a:cubicBezTo>
                    <a:pt x="117" y="0"/>
                    <a:pt x="117" y="0"/>
                    <a:pt x="117" y="0"/>
                  </a:cubicBezTo>
                  <a:cubicBezTo>
                    <a:pt x="111" y="1"/>
                    <a:pt x="111" y="1"/>
                    <a:pt x="111" y="1"/>
                  </a:cubicBezTo>
                  <a:cubicBezTo>
                    <a:pt x="97" y="1"/>
                    <a:pt x="97" y="1"/>
                    <a:pt x="97" y="1"/>
                  </a:cubicBezTo>
                  <a:cubicBezTo>
                    <a:pt x="91" y="2"/>
                    <a:pt x="91" y="2"/>
                    <a:pt x="91" y="2"/>
                  </a:cubicBezTo>
                  <a:cubicBezTo>
                    <a:pt x="89" y="20"/>
                    <a:pt x="89" y="20"/>
                    <a:pt x="89" y="20"/>
                  </a:cubicBezTo>
                  <a:cubicBezTo>
                    <a:pt x="84" y="21"/>
                    <a:pt x="80" y="22"/>
                    <a:pt x="76" y="24"/>
                  </a:cubicBezTo>
                  <a:cubicBezTo>
                    <a:pt x="62" y="9"/>
                    <a:pt x="62" y="9"/>
                    <a:pt x="62" y="9"/>
                  </a:cubicBezTo>
                  <a:cubicBezTo>
                    <a:pt x="58" y="12"/>
                    <a:pt x="58" y="12"/>
                    <a:pt x="58" y="12"/>
                  </a:cubicBezTo>
                  <a:cubicBezTo>
                    <a:pt x="45" y="20"/>
                    <a:pt x="45" y="20"/>
                    <a:pt x="45" y="20"/>
                  </a:cubicBezTo>
                  <a:cubicBezTo>
                    <a:pt x="41" y="23"/>
                    <a:pt x="41" y="23"/>
                    <a:pt x="41" y="23"/>
                  </a:cubicBezTo>
                  <a:cubicBezTo>
                    <a:pt x="48" y="40"/>
                    <a:pt x="48" y="40"/>
                    <a:pt x="48" y="40"/>
                  </a:cubicBezTo>
                  <a:cubicBezTo>
                    <a:pt x="46" y="42"/>
                    <a:pt x="43" y="45"/>
                    <a:pt x="41" y="48"/>
                  </a:cubicBezTo>
                  <a:cubicBezTo>
                    <a:pt x="40" y="48"/>
                    <a:pt x="39" y="49"/>
                    <a:pt x="39" y="50"/>
                  </a:cubicBezTo>
                  <a:cubicBezTo>
                    <a:pt x="19" y="43"/>
                    <a:pt x="19" y="43"/>
                    <a:pt x="19" y="43"/>
                  </a:cubicBezTo>
                  <a:cubicBezTo>
                    <a:pt x="17" y="48"/>
                    <a:pt x="17" y="48"/>
                    <a:pt x="17" y="48"/>
                  </a:cubicBezTo>
                  <a:cubicBezTo>
                    <a:pt x="10" y="61"/>
                    <a:pt x="10" y="61"/>
                    <a:pt x="10" y="61"/>
                  </a:cubicBezTo>
                  <a:cubicBezTo>
                    <a:pt x="8" y="66"/>
                    <a:pt x="8" y="66"/>
                    <a:pt x="8" y="66"/>
                  </a:cubicBezTo>
                  <a:cubicBezTo>
                    <a:pt x="23" y="77"/>
                    <a:pt x="23" y="77"/>
                    <a:pt x="23" y="77"/>
                  </a:cubicBezTo>
                  <a:cubicBezTo>
                    <a:pt x="22" y="82"/>
                    <a:pt x="21" y="86"/>
                    <a:pt x="20" y="90"/>
                  </a:cubicBezTo>
                  <a:cubicBezTo>
                    <a:pt x="0" y="95"/>
                    <a:pt x="0" y="95"/>
                    <a:pt x="0" y="95"/>
                  </a:cubicBezTo>
                  <a:cubicBezTo>
                    <a:pt x="0" y="100"/>
                    <a:pt x="0" y="100"/>
                    <a:pt x="0" y="100"/>
                  </a:cubicBezTo>
                  <a:cubicBezTo>
                    <a:pt x="1" y="115"/>
                    <a:pt x="1" y="115"/>
                    <a:pt x="1" y="115"/>
                  </a:cubicBezTo>
                  <a:cubicBezTo>
                    <a:pt x="1" y="120"/>
                    <a:pt x="1" y="120"/>
                    <a:pt x="1" y="120"/>
                  </a:cubicBezTo>
                  <a:cubicBezTo>
                    <a:pt x="20" y="122"/>
                    <a:pt x="20" y="122"/>
                    <a:pt x="20" y="122"/>
                  </a:cubicBezTo>
                  <a:cubicBezTo>
                    <a:pt x="21" y="127"/>
                    <a:pt x="22" y="131"/>
                    <a:pt x="23" y="135"/>
                  </a:cubicBezTo>
                  <a:cubicBezTo>
                    <a:pt x="8" y="149"/>
                    <a:pt x="8" y="149"/>
                    <a:pt x="8" y="149"/>
                  </a:cubicBezTo>
                  <a:cubicBezTo>
                    <a:pt x="11" y="154"/>
                    <a:pt x="11" y="154"/>
                    <a:pt x="11" y="154"/>
                  </a:cubicBezTo>
                  <a:cubicBezTo>
                    <a:pt x="19" y="166"/>
                    <a:pt x="19" y="166"/>
                    <a:pt x="19" y="166"/>
                  </a:cubicBezTo>
                  <a:cubicBezTo>
                    <a:pt x="22" y="171"/>
                    <a:pt x="22" y="171"/>
                    <a:pt x="22" y="171"/>
                  </a:cubicBezTo>
                  <a:cubicBezTo>
                    <a:pt x="39" y="163"/>
                    <a:pt x="39" y="163"/>
                    <a:pt x="39" y="163"/>
                  </a:cubicBezTo>
                  <a:cubicBezTo>
                    <a:pt x="42" y="166"/>
                    <a:pt x="45" y="170"/>
                    <a:pt x="49" y="173"/>
                  </a:cubicBezTo>
                  <a:cubicBezTo>
                    <a:pt x="42" y="192"/>
                    <a:pt x="42" y="192"/>
                    <a:pt x="42" y="192"/>
                  </a:cubicBezTo>
                  <a:cubicBezTo>
                    <a:pt x="47" y="194"/>
                    <a:pt x="47" y="194"/>
                    <a:pt x="47" y="194"/>
                  </a:cubicBezTo>
                  <a:cubicBezTo>
                    <a:pt x="60" y="201"/>
                    <a:pt x="60" y="201"/>
                    <a:pt x="60" y="201"/>
                  </a:cubicBezTo>
                  <a:cubicBezTo>
                    <a:pt x="65" y="204"/>
                    <a:pt x="65" y="204"/>
                    <a:pt x="65" y="204"/>
                  </a:cubicBezTo>
                  <a:cubicBezTo>
                    <a:pt x="76" y="189"/>
                    <a:pt x="76" y="189"/>
                    <a:pt x="76" y="189"/>
                  </a:cubicBezTo>
                  <a:cubicBezTo>
                    <a:pt x="81" y="190"/>
                    <a:pt x="85" y="191"/>
                    <a:pt x="90" y="192"/>
                  </a:cubicBezTo>
                  <a:cubicBezTo>
                    <a:pt x="94" y="212"/>
                    <a:pt x="94" y="212"/>
                    <a:pt x="94" y="212"/>
                  </a:cubicBezTo>
                  <a:cubicBezTo>
                    <a:pt x="99" y="211"/>
                    <a:pt x="99" y="211"/>
                    <a:pt x="99" y="211"/>
                  </a:cubicBezTo>
                  <a:cubicBezTo>
                    <a:pt x="114" y="211"/>
                    <a:pt x="114" y="211"/>
                    <a:pt x="114" y="211"/>
                  </a:cubicBezTo>
                  <a:cubicBezTo>
                    <a:pt x="120" y="210"/>
                    <a:pt x="120" y="210"/>
                    <a:pt x="120" y="210"/>
                  </a:cubicBezTo>
                  <a:cubicBezTo>
                    <a:pt x="121" y="192"/>
                    <a:pt x="121" y="192"/>
                    <a:pt x="121" y="192"/>
                  </a:cubicBezTo>
                  <a:cubicBezTo>
                    <a:pt x="127" y="191"/>
                    <a:pt x="132" y="190"/>
                    <a:pt x="136" y="188"/>
                  </a:cubicBezTo>
                  <a:lnTo>
                    <a:pt x="116" y="167"/>
                  </a:lnTo>
                  <a:close/>
                </a:path>
              </a:pathLst>
            </a:custGeom>
            <a:grpFill/>
            <a:ln>
              <a:noFill/>
            </a:ln>
          </p:spPr>
          <p:txBody>
            <a:bodyPr vert="horz" wrap="square" lIns="91440" tIns="45720" rIns="91440" bIns="45720" numCol="1" anchor="t" anchorCtr="0" compatLnSpc="1"/>
            <a:lstStyle/>
            <a:p>
              <a:endParaRPr lang="en-US"/>
            </a:p>
          </p:txBody>
        </p:sp>
        <p:sp>
          <p:nvSpPr>
            <p:cNvPr id="34" name="Freeform 237"/>
            <p:cNvSpPr/>
            <p:nvPr/>
          </p:nvSpPr>
          <p:spPr bwMode="auto">
            <a:xfrm>
              <a:off x="8453346" y="5870257"/>
              <a:ext cx="329259" cy="329259"/>
            </a:xfrm>
            <a:custGeom>
              <a:avLst/>
              <a:gdLst>
                <a:gd name="T0" fmla="*/ 158 w 158"/>
                <a:gd name="T1" fmla="*/ 131 h 158"/>
                <a:gd name="T2" fmla="*/ 154 w 158"/>
                <a:gd name="T3" fmla="*/ 121 h 158"/>
                <a:gd name="T4" fmla="*/ 86 w 158"/>
                <a:gd name="T5" fmla="*/ 55 h 158"/>
                <a:gd name="T6" fmla="*/ 75 w 158"/>
                <a:gd name="T7" fmla="*/ 16 h 158"/>
                <a:gd name="T8" fmla="*/ 29 w 158"/>
                <a:gd name="T9" fmla="*/ 7 h 158"/>
                <a:gd name="T10" fmla="*/ 53 w 158"/>
                <a:gd name="T11" fmla="*/ 30 h 158"/>
                <a:gd name="T12" fmla="*/ 53 w 158"/>
                <a:gd name="T13" fmla="*/ 37 h 158"/>
                <a:gd name="T14" fmla="*/ 37 w 158"/>
                <a:gd name="T15" fmla="*/ 53 h 158"/>
                <a:gd name="T16" fmla="*/ 29 w 158"/>
                <a:gd name="T17" fmla="*/ 53 h 158"/>
                <a:gd name="T18" fmla="*/ 6 w 158"/>
                <a:gd name="T19" fmla="*/ 30 h 158"/>
                <a:gd name="T20" fmla="*/ 15 w 158"/>
                <a:gd name="T21" fmla="*/ 75 h 158"/>
                <a:gd name="T22" fmla="*/ 55 w 158"/>
                <a:gd name="T23" fmla="*/ 86 h 158"/>
                <a:gd name="T24" fmla="*/ 121 w 158"/>
                <a:gd name="T25" fmla="*/ 155 h 158"/>
                <a:gd name="T26" fmla="*/ 131 w 158"/>
                <a:gd name="T27" fmla="*/ 158 h 158"/>
                <a:gd name="T28" fmla="*/ 158 w 158"/>
                <a:gd name="T29" fmla="*/ 131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8" h="158">
                  <a:moveTo>
                    <a:pt x="158" y="131"/>
                  </a:moveTo>
                  <a:cubicBezTo>
                    <a:pt x="158" y="128"/>
                    <a:pt x="156" y="123"/>
                    <a:pt x="154" y="121"/>
                  </a:cubicBezTo>
                  <a:cubicBezTo>
                    <a:pt x="132" y="99"/>
                    <a:pt x="109" y="77"/>
                    <a:pt x="86" y="55"/>
                  </a:cubicBezTo>
                  <a:cubicBezTo>
                    <a:pt x="89" y="42"/>
                    <a:pt x="86" y="26"/>
                    <a:pt x="75" y="16"/>
                  </a:cubicBezTo>
                  <a:cubicBezTo>
                    <a:pt x="63" y="3"/>
                    <a:pt x="45" y="0"/>
                    <a:pt x="29" y="7"/>
                  </a:cubicBezTo>
                  <a:cubicBezTo>
                    <a:pt x="53" y="30"/>
                    <a:pt x="53" y="30"/>
                    <a:pt x="53" y="30"/>
                  </a:cubicBezTo>
                  <a:cubicBezTo>
                    <a:pt x="55" y="32"/>
                    <a:pt x="55" y="35"/>
                    <a:pt x="53" y="37"/>
                  </a:cubicBezTo>
                  <a:cubicBezTo>
                    <a:pt x="37" y="53"/>
                    <a:pt x="37" y="53"/>
                    <a:pt x="37" y="53"/>
                  </a:cubicBezTo>
                  <a:cubicBezTo>
                    <a:pt x="35" y="55"/>
                    <a:pt x="31" y="55"/>
                    <a:pt x="29" y="53"/>
                  </a:cubicBezTo>
                  <a:cubicBezTo>
                    <a:pt x="6" y="30"/>
                    <a:pt x="6" y="30"/>
                    <a:pt x="6" y="30"/>
                  </a:cubicBezTo>
                  <a:cubicBezTo>
                    <a:pt x="0" y="45"/>
                    <a:pt x="3" y="63"/>
                    <a:pt x="15" y="75"/>
                  </a:cubicBezTo>
                  <a:cubicBezTo>
                    <a:pt x="26" y="86"/>
                    <a:pt x="41" y="90"/>
                    <a:pt x="55" y="86"/>
                  </a:cubicBezTo>
                  <a:cubicBezTo>
                    <a:pt x="77" y="109"/>
                    <a:pt x="99" y="132"/>
                    <a:pt x="121" y="155"/>
                  </a:cubicBezTo>
                  <a:cubicBezTo>
                    <a:pt x="123" y="157"/>
                    <a:pt x="127" y="158"/>
                    <a:pt x="131" y="158"/>
                  </a:cubicBezTo>
                  <a:cubicBezTo>
                    <a:pt x="144" y="156"/>
                    <a:pt x="155" y="144"/>
                    <a:pt x="158" y="131"/>
                  </a:cubicBezTo>
                  <a:close/>
                </a:path>
              </a:pathLst>
            </a:custGeom>
            <a:grpFill/>
            <a:ln>
              <a:noFill/>
            </a:ln>
          </p:spPr>
          <p:txBody>
            <a:bodyPr vert="horz" wrap="square" lIns="91440" tIns="45720" rIns="91440" bIns="45720" numCol="1" anchor="t" anchorCtr="0" compatLnSpc="1"/>
            <a:lstStyle/>
            <a:p>
              <a:endParaRPr lang="en-US"/>
            </a:p>
          </p:txBody>
        </p:sp>
      </p:grpSp>
      <p:grpSp>
        <p:nvGrpSpPr>
          <p:cNvPr id="43" name="组合 42"/>
          <p:cNvGrpSpPr/>
          <p:nvPr/>
        </p:nvGrpSpPr>
        <p:grpSpPr>
          <a:xfrm>
            <a:off x="455796" y="2727399"/>
            <a:ext cx="326261" cy="238939"/>
            <a:chOff x="7147950" y="1910835"/>
            <a:chExt cx="565394" cy="414069"/>
          </a:xfrm>
          <a:solidFill>
            <a:schemeClr val="bg1"/>
          </a:solidFill>
        </p:grpSpPr>
        <p:sp>
          <p:nvSpPr>
            <p:cNvPr id="55" name="Freeform 248"/>
            <p:cNvSpPr/>
            <p:nvPr/>
          </p:nvSpPr>
          <p:spPr bwMode="auto">
            <a:xfrm>
              <a:off x="7147950" y="1910835"/>
              <a:ext cx="394114" cy="377484"/>
            </a:xfrm>
            <a:custGeom>
              <a:avLst/>
              <a:gdLst>
                <a:gd name="T0" fmla="*/ 79 w 189"/>
                <a:gd name="T1" fmla="*/ 136 h 181"/>
                <a:gd name="T2" fmla="*/ 69 w 189"/>
                <a:gd name="T3" fmla="*/ 134 h 181"/>
                <a:gd name="T4" fmla="*/ 68 w 189"/>
                <a:gd name="T5" fmla="*/ 133 h 181"/>
                <a:gd name="T6" fmla="*/ 66 w 189"/>
                <a:gd name="T7" fmla="*/ 133 h 181"/>
                <a:gd name="T8" fmla="*/ 43 w 189"/>
                <a:gd name="T9" fmla="*/ 143 h 181"/>
                <a:gd name="T10" fmla="*/ 49 w 189"/>
                <a:gd name="T11" fmla="*/ 125 h 181"/>
                <a:gd name="T12" fmla="*/ 43 w 189"/>
                <a:gd name="T13" fmla="*/ 122 h 181"/>
                <a:gd name="T14" fmla="*/ 17 w 189"/>
                <a:gd name="T15" fmla="*/ 78 h 181"/>
                <a:gd name="T16" fmla="*/ 102 w 189"/>
                <a:gd name="T17" fmla="*/ 17 h 181"/>
                <a:gd name="T18" fmla="*/ 166 w 189"/>
                <a:gd name="T19" fmla="*/ 38 h 181"/>
                <a:gd name="T20" fmla="*/ 177 w 189"/>
                <a:gd name="T21" fmla="*/ 37 h 181"/>
                <a:gd name="T22" fmla="*/ 189 w 189"/>
                <a:gd name="T23" fmla="*/ 38 h 181"/>
                <a:gd name="T24" fmla="*/ 102 w 189"/>
                <a:gd name="T25" fmla="*/ 0 h 181"/>
                <a:gd name="T26" fmla="*/ 0 w 189"/>
                <a:gd name="T27" fmla="*/ 78 h 181"/>
                <a:gd name="T28" fmla="*/ 28 w 189"/>
                <a:gd name="T29" fmla="*/ 132 h 181"/>
                <a:gd name="T30" fmla="*/ 11 w 189"/>
                <a:gd name="T31" fmla="*/ 181 h 181"/>
                <a:gd name="T32" fmla="*/ 31 w 189"/>
                <a:gd name="T33" fmla="*/ 169 h 181"/>
                <a:gd name="T34" fmla="*/ 66 w 189"/>
                <a:gd name="T35" fmla="*/ 151 h 181"/>
                <a:gd name="T36" fmla="*/ 90 w 189"/>
                <a:gd name="T37" fmla="*/ 155 h 181"/>
                <a:gd name="T38" fmla="*/ 79 w 189"/>
                <a:gd name="T39" fmla="*/ 13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9" h="181">
                  <a:moveTo>
                    <a:pt x="79" y="136"/>
                  </a:moveTo>
                  <a:cubicBezTo>
                    <a:pt x="76" y="136"/>
                    <a:pt x="72" y="135"/>
                    <a:pt x="69" y="134"/>
                  </a:cubicBezTo>
                  <a:cubicBezTo>
                    <a:pt x="68" y="133"/>
                    <a:pt x="68" y="133"/>
                    <a:pt x="68" y="133"/>
                  </a:cubicBezTo>
                  <a:cubicBezTo>
                    <a:pt x="66" y="133"/>
                    <a:pt x="66" y="133"/>
                    <a:pt x="66" y="133"/>
                  </a:cubicBezTo>
                  <a:cubicBezTo>
                    <a:pt x="65" y="133"/>
                    <a:pt x="61" y="133"/>
                    <a:pt x="43" y="143"/>
                  </a:cubicBezTo>
                  <a:cubicBezTo>
                    <a:pt x="49" y="125"/>
                    <a:pt x="49" y="125"/>
                    <a:pt x="49" y="125"/>
                  </a:cubicBezTo>
                  <a:cubicBezTo>
                    <a:pt x="43" y="122"/>
                    <a:pt x="43" y="122"/>
                    <a:pt x="43" y="122"/>
                  </a:cubicBezTo>
                  <a:cubicBezTo>
                    <a:pt x="26" y="110"/>
                    <a:pt x="17" y="94"/>
                    <a:pt x="17" y="78"/>
                  </a:cubicBezTo>
                  <a:cubicBezTo>
                    <a:pt x="17" y="44"/>
                    <a:pt x="55" y="17"/>
                    <a:pt x="102" y="17"/>
                  </a:cubicBezTo>
                  <a:cubicBezTo>
                    <a:pt x="127" y="17"/>
                    <a:pt x="150" y="25"/>
                    <a:pt x="166" y="38"/>
                  </a:cubicBezTo>
                  <a:cubicBezTo>
                    <a:pt x="169" y="37"/>
                    <a:pt x="173" y="37"/>
                    <a:pt x="177" y="37"/>
                  </a:cubicBezTo>
                  <a:cubicBezTo>
                    <a:pt x="181" y="37"/>
                    <a:pt x="185" y="37"/>
                    <a:pt x="189" y="38"/>
                  </a:cubicBezTo>
                  <a:cubicBezTo>
                    <a:pt x="172" y="15"/>
                    <a:pt x="139" y="0"/>
                    <a:pt x="102" y="0"/>
                  </a:cubicBezTo>
                  <a:cubicBezTo>
                    <a:pt x="45" y="0"/>
                    <a:pt x="0" y="35"/>
                    <a:pt x="0" y="78"/>
                  </a:cubicBezTo>
                  <a:cubicBezTo>
                    <a:pt x="0" y="98"/>
                    <a:pt x="10" y="117"/>
                    <a:pt x="28" y="132"/>
                  </a:cubicBezTo>
                  <a:cubicBezTo>
                    <a:pt x="11" y="181"/>
                    <a:pt x="11" y="181"/>
                    <a:pt x="11" y="181"/>
                  </a:cubicBezTo>
                  <a:cubicBezTo>
                    <a:pt x="31" y="169"/>
                    <a:pt x="31" y="169"/>
                    <a:pt x="31" y="169"/>
                  </a:cubicBezTo>
                  <a:cubicBezTo>
                    <a:pt x="44" y="162"/>
                    <a:pt x="61" y="153"/>
                    <a:pt x="66" y="151"/>
                  </a:cubicBezTo>
                  <a:cubicBezTo>
                    <a:pt x="74" y="153"/>
                    <a:pt x="82" y="154"/>
                    <a:pt x="90" y="155"/>
                  </a:cubicBezTo>
                  <a:cubicBezTo>
                    <a:pt x="85" y="149"/>
                    <a:pt x="81" y="143"/>
                    <a:pt x="79" y="136"/>
                  </a:cubicBezTo>
                  <a:close/>
                </a:path>
              </a:pathLst>
            </a:custGeom>
            <a:grpFill/>
            <a:ln>
              <a:noFill/>
            </a:ln>
          </p:spPr>
          <p:txBody>
            <a:bodyPr vert="horz" wrap="square" lIns="91440" tIns="45720" rIns="91440" bIns="45720" numCol="1" anchor="t" anchorCtr="0" compatLnSpc="1"/>
            <a:lstStyle/>
            <a:p>
              <a:endParaRPr lang="en-US"/>
            </a:p>
          </p:txBody>
        </p:sp>
        <p:sp>
          <p:nvSpPr>
            <p:cNvPr id="56" name="Freeform 249"/>
            <p:cNvSpPr>
              <a:spLocks noEditPoints="1"/>
            </p:cNvSpPr>
            <p:nvPr/>
          </p:nvSpPr>
          <p:spPr bwMode="auto">
            <a:xfrm>
              <a:off x="7324220" y="2007285"/>
              <a:ext cx="389124" cy="317619"/>
            </a:xfrm>
            <a:custGeom>
              <a:avLst/>
              <a:gdLst>
                <a:gd name="T0" fmla="*/ 187 w 187"/>
                <a:gd name="T1" fmla="*/ 69 h 153"/>
                <a:gd name="T2" fmla="*/ 93 w 187"/>
                <a:gd name="T3" fmla="*/ 0 h 153"/>
                <a:gd name="T4" fmla="*/ 0 w 187"/>
                <a:gd name="T5" fmla="*/ 69 h 153"/>
                <a:gd name="T6" fmla="*/ 93 w 187"/>
                <a:gd name="T7" fmla="*/ 139 h 153"/>
                <a:gd name="T8" fmla="*/ 128 w 187"/>
                <a:gd name="T9" fmla="*/ 134 h 153"/>
                <a:gd name="T10" fmla="*/ 168 w 187"/>
                <a:gd name="T11" fmla="*/ 153 h 153"/>
                <a:gd name="T12" fmla="*/ 156 w 187"/>
                <a:gd name="T13" fmla="*/ 120 h 153"/>
                <a:gd name="T14" fmla="*/ 187 w 187"/>
                <a:gd name="T15" fmla="*/ 69 h 153"/>
                <a:gd name="T16" fmla="*/ 57 w 187"/>
                <a:gd name="T17" fmla="*/ 79 h 153"/>
                <a:gd name="T18" fmla="*/ 49 w 187"/>
                <a:gd name="T19" fmla="*/ 75 h 153"/>
                <a:gd name="T20" fmla="*/ 40 w 187"/>
                <a:gd name="T21" fmla="*/ 79 h 153"/>
                <a:gd name="T22" fmla="*/ 42 w 187"/>
                <a:gd name="T23" fmla="*/ 70 h 153"/>
                <a:gd name="T24" fmla="*/ 35 w 187"/>
                <a:gd name="T25" fmla="*/ 63 h 153"/>
                <a:gd name="T26" fmla="*/ 45 w 187"/>
                <a:gd name="T27" fmla="*/ 62 h 153"/>
                <a:gd name="T28" fmla="*/ 49 w 187"/>
                <a:gd name="T29" fmla="*/ 53 h 153"/>
                <a:gd name="T30" fmla="*/ 53 w 187"/>
                <a:gd name="T31" fmla="*/ 62 h 153"/>
                <a:gd name="T32" fmla="*/ 62 w 187"/>
                <a:gd name="T33" fmla="*/ 63 h 153"/>
                <a:gd name="T34" fmla="*/ 56 w 187"/>
                <a:gd name="T35" fmla="*/ 70 h 153"/>
                <a:gd name="T36" fmla="*/ 57 w 187"/>
                <a:gd name="T37" fmla="*/ 79 h 153"/>
                <a:gd name="T38" fmla="*/ 106 w 187"/>
                <a:gd name="T39" fmla="*/ 83 h 153"/>
                <a:gd name="T40" fmla="*/ 93 w 187"/>
                <a:gd name="T41" fmla="*/ 76 h 153"/>
                <a:gd name="T42" fmla="*/ 80 w 187"/>
                <a:gd name="T43" fmla="*/ 83 h 153"/>
                <a:gd name="T44" fmla="*/ 82 w 187"/>
                <a:gd name="T45" fmla="*/ 68 h 153"/>
                <a:gd name="T46" fmla="*/ 72 w 187"/>
                <a:gd name="T47" fmla="*/ 58 h 153"/>
                <a:gd name="T48" fmla="*/ 86 w 187"/>
                <a:gd name="T49" fmla="*/ 56 h 153"/>
                <a:gd name="T50" fmla="*/ 93 w 187"/>
                <a:gd name="T51" fmla="*/ 43 h 153"/>
                <a:gd name="T52" fmla="*/ 100 w 187"/>
                <a:gd name="T53" fmla="*/ 56 h 153"/>
                <a:gd name="T54" fmla="*/ 114 w 187"/>
                <a:gd name="T55" fmla="*/ 58 h 153"/>
                <a:gd name="T56" fmla="*/ 104 w 187"/>
                <a:gd name="T57" fmla="*/ 68 h 153"/>
                <a:gd name="T58" fmla="*/ 106 w 187"/>
                <a:gd name="T59" fmla="*/ 83 h 153"/>
                <a:gd name="T60" fmla="*/ 145 w 187"/>
                <a:gd name="T61" fmla="*/ 79 h 153"/>
                <a:gd name="T62" fmla="*/ 137 w 187"/>
                <a:gd name="T63" fmla="*/ 75 h 153"/>
                <a:gd name="T64" fmla="*/ 129 w 187"/>
                <a:gd name="T65" fmla="*/ 79 h 153"/>
                <a:gd name="T66" fmla="*/ 130 w 187"/>
                <a:gd name="T67" fmla="*/ 70 h 153"/>
                <a:gd name="T68" fmla="*/ 123 w 187"/>
                <a:gd name="T69" fmla="*/ 63 h 153"/>
                <a:gd name="T70" fmla="*/ 133 w 187"/>
                <a:gd name="T71" fmla="*/ 62 h 153"/>
                <a:gd name="T72" fmla="*/ 137 w 187"/>
                <a:gd name="T73" fmla="*/ 53 h 153"/>
                <a:gd name="T74" fmla="*/ 141 w 187"/>
                <a:gd name="T75" fmla="*/ 62 h 153"/>
                <a:gd name="T76" fmla="*/ 151 w 187"/>
                <a:gd name="T77" fmla="*/ 63 h 153"/>
                <a:gd name="T78" fmla="*/ 144 w 187"/>
                <a:gd name="T79" fmla="*/ 70 h 153"/>
                <a:gd name="T80" fmla="*/ 145 w 187"/>
                <a:gd name="T81" fmla="*/ 7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7" h="153">
                  <a:moveTo>
                    <a:pt x="187" y="69"/>
                  </a:moveTo>
                  <a:cubicBezTo>
                    <a:pt x="187" y="31"/>
                    <a:pt x="145" y="0"/>
                    <a:pt x="93" y="0"/>
                  </a:cubicBezTo>
                  <a:cubicBezTo>
                    <a:pt x="42" y="0"/>
                    <a:pt x="0" y="31"/>
                    <a:pt x="0" y="69"/>
                  </a:cubicBezTo>
                  <a:cubicBezTo>
                    <a:pt x="0" y="108"/>
                    <a:pt x="42" y="139"/>
                    <a:pt x="93" y="139"/>
                  </a:cubicBezTo>
                  <a:cubicBezTo>
                    <a:pt x="106" y="139"/>
                    <a:pt x="118" y="137"/>
                    <a:pt x="128" y="134"/>
                  </a:cubicBezTo>
                  <a:cubicBezTo>
                    <a:pt x="132" y="133"/>
                    <a:pt x="168" y="153"/>
                    <a:pt x="168" y="153"/>
                  </a:cubicBezTo>
                  <a:cubicBezTo>
                    <a:pt x="156" y="120"/>
                    <a:pt x="156" y="120"/>
                    <a:pt x="156" y="120"/>
                  </a:cubicBezTo>
                  <a:cubicBezTo>
                    <a:pt x="175" y="108"/>
                    <a:pt x="187" y="90"/>
                    <a:pt x="187" y="69"/>
                  </a:cubicBezTo>
                  <a:close/>
                  <a:moveTo>
                    <a:pt x="57" y="79"/>
                  </a:moveTo>
                  <a:cubicBezTo>
                    <a:pt x="49" y="75"/>
                    <a:pt x="49" y="75"/>
                    <a:pt x="49" y="75"/>
                  </a:cubicBezTo>
                  <a:cubicBezTo>
                    <a:pt x="40" y="79"/>
                    <a:pt x="40" y="79"/>
                    <a:pt x="40" y="79"/>
                  </a:cubicBezTo>
                  <a:cubicBezTo>
                    <a:pt x="42" y="70"/>
                    <a:pt x="42" y="70"/>
                    <a:pt x="42" y="70"/>
                  </a:cubicBezTo>
                  <a:cubicBezTo>
                    <a:pt x="35" y="63"/>
                    <a:pt x="35" y="63"/>
                    <a:pt x="35" y="63"/>
                  </a:cubicBezTo>
                  <a:cubicBezTo>
                    <a:pt x="45" y="62"/>
                    <a:pt x="45" y="62"/>
                    <a:pt x="45" y="62"/>
                  </a:cubicBezTo>
                  <a:cubicBezTo>
                    <a:pt x="49" y="53"/>
                    <a:pt x="49" y="53"/>
                    <a:pt x="49" y="53"/>
                  </a:cubicBezTo>
                  <a:cubicBezTo>
                    <a:pt x="53" y="62"/>
                    <a:pt x="53" y="62"/>
                    <a:pt x="53" y="62"/>
                  </a:cubicBezTo>
                  <a:cubicBezTo>
                    <a:pt x="62" y="63"/>
                    <a:pt x="62" y="63"/>
                    <a:pt x="62" y="63"/>
                  </a:cubicBezTo>
                  <a:cubicBezTo>
                    <a:pt x="56" y="70"/>
                    <a:pt x="56" y="70"/>
                    <a:pt x="56" y="70"/>
                  </a:cubicBezTo>
                  <a:lnTo>
                    <a:pt x="57" y="79"/>
                  </a:lnTo>
                  <a:close/>
                  <a:moveTo>
                    <a:pt x="106" y="83"/>
                  </a:moveTo>
                  <a:cubicBezTo>
                    <a:pt x="93" y="76"/>
                    <a:pt x="93" y="76"/>
                    <a:pt x="93" y="76"/>
                  </a:cubicBezTo>
                  <a:cubicBezTo>
                    <a:pt x="80" y="83"/>
                    <a:pt x="80" y="83"/>
                    <a:pt x="80" y="83"/>
                  </a:cubicBezTo>
                  <a:cubicBezTo>
                    <a:pt x="82" y="68"/>
                    <a:pt x="82" y="68"/>
                    <a:pt x="82" y="68"/>
                  </a:cubicBezTo>
                  <a:cubicBezTo>
                    <a:pt x="72" y="58"/>
                    <a:pt x="72" y="58"/>
                    <a:pt x="72" y="58"/>
                  </a:cubicBezTo>
                  <a:cubicBezTo>
                    <a:pt x="86" y="56"/>
                    <a:pt x="86" y="56"/>
                    <a:pt x="86" y="56"/>
                  </a:cubicBezTo>
                  <a:cubicBezTo>
                    <a:pt x="93" y="43"/>
                    <a:pt x="93" y="43"/>
                    <a:pt x="93" y="43"/>
                  </a:cubicBezTo>
                  <a:cubicBezTo>
                    <a:pt x="100" y="56"/>
                    <a:pt x="100" y="56"/>
                    <a:pt x="100" y="56"/>
                  </a:cubicBezTo>
                  <a:cubicBezTo>
                    <a:pt x="114" y="58"/>
                    <a:pt x="114" y="58"/>
                    <a:pt x="114" y="58"/>
                  </a:cubicBezTo>
                  <a:cubicBezTo>
                    <a:pt x="104" y="68"/>
                    <a:pt x="104" y="68"/>
                    <a:pt x="104" y="68"/>
                  </a:cubicBezTo>
                  <a:lnTo>
                    <a:pt x="106" y="83"/>
                  </a:lnTo>
                  <a:close/>
                  <a:moveTo>
                    <a:pt x="145" y="79"/>
                  </a:moveTo>
                  <a:cubicBezTo>
                    <a:pt x="137" y="75"/>
                    <a:pt x="137" y="75"/>
                    <a:pt x="137" y="75"/>
                  </a:cubicBezTo>
                  <a:cubicBezTo>
                    <a:pt x="129" y="79"/>
                    <a:pt x="129" y="79"/>
                    <a:pt x="129" y="79"/>
                  </a:cubicBezTo>
                  <a:cubicBezTo>
                    <a:pt x="130" y="70"/>
                    <a:pt x="130" y="70"/>
                    <a:pt x="130" y="70"/>
                  </a:cubicBezTo>
                  <a:cubicBezTo>
                    <a:pt x="123" y="63"/>
                    <a:pt x="123" y="63"/>
                    <a:pt x="123" y="63"/>
                  </a:cubicBezTo>
                  <a:cubicBezTo>
                    <a:pt x="133" y="62"/>
                    <a:pt x="133" y="62"/>
                    <a:pt x="133" y="62"/>
                  </a:cubicBezTo>
                  <a:cubicBezTo>
                    <a:pt x="137" y="53"/>
                    <a:pt x="137" y="53"/>
                    <a:pt x="137" y="53"/>
                  </a:cubicBezTo>
                  <a:cubicBezTo>
                    <a:pt x="141" y="62"/>
                    <a:pt x="141" y="62"/>
                    <a:pt x="141" y="62"/>
                  </a:cubicBezTo>
                  <a:cubicBezTo>
                    <a:pt x="151" y="63"/>
                    <a:pt x="151" y="63"/>
                    <a:pt x="151" y="63"/>
                  </a:cubicBezTo>
                  <a:cubicBezTo>
                    <a:pt x="144" y="70"/>
                    <a:pt x="144" y="70"/>
                    <a:pt x="144" y="70"/>
                  </a:cubicBezTo>
                  <a:lnTo>
                    <a:pt x="145" y="79"/>
                  </a:lnTo>
                  <a:close/>
                </a:path>
              </a:pathLst>
            </a:custGeom>
            <a:grpFill/>
            <a:ln>
              <a:noFill/>
            </a:ln>
          </p:spPr>
          <p:txBody>
            <a:bodyPr vert="horz" wrap="square" lIns="91440" tIns="45720" rIns="91440" bIns="45720" numCol="1" anchor="t" anchorCtr="0" compatLnSpc="1"/>
            <a:lstStyle/>
            <a:p>
              <a:endParaRPr lang="en-US"/>
            </a:p>
          </p:txBody>
        </p:sp>
      </p:grpSp>
      <p:grpSp>
        <p:nvGrpSpPr>
          <p:cNvPr id="57" name="组合 56"/>
          <p:cNvGrpSpPr/>
          <p:nvPr/>
        </p:nvGrpSpPr>
        <p:grpSpPr>
          <a:xfrm>
            <a:off x="483340" y="3908303"/>
            <a:ext cx="271173" cy="270179"/>
            <a:chOff x="8328626" y="5747201"/>
            <a:chExt cx="453979" cy="452315"/>
          </a:xfrm>
          <a:solidFill>
            <a:schemeClr val="bg1"/>
          </a:solidFill>
        </p:grpSpPr>
        <p:sp>
          <p:nvSpPr>
            <p:cNvPr id="58" name="Freeform 236"/>
            <p:cNvSpPr/>
            <p:nvPr/>
          </p:nvSpPr>
          <p:spPr bwMode="auto">
            <a:xfrm>
              <a:off x="8328626" y="5747201"/>
              <a:ext cx="440675" cy="442338"/>
            </a:xfrm>
            <a:custGeom>
              <a:avLst/>
              <a:gdLst>
                <a:gd name="T0" fmla="*/ 108 w 211"/>
                <a:gd name="T1" fmla="*/ 167 h 212"/>
                <a:gd name="T2" fmla="*/ 60 w 211"/>
                <a:gd name="T3" fmla="*/ 65 h 212"/>
                <a:gd name="T4" fmla="*/ 105 w 211"/>
                <a:gd name="T5" fmla="*/ 45 h 212"/>
                <a:gd name="T6" fmla="*/ 165 w 211"/>
                <a:gd name="T7" fmla="*/ 115 h 212"/>
                <a:gd name="T8" fmla="*/ 191 w 211"/>
                <a:gd name="T9" fmla="*/ 122 h 212"/>
                <a:gd name="T10" fmla="*/ 211 w 211"/>
                <a:gd name="T11" fmla="*/ 112 h 212"/>
                <a:gd name="T12" fmla="*/ 209 w 211"/>
                <a:gd name="T13" fmla="*/ 92 h 212"/>
                <a:gd name="T14" fmla="*/ 187 w 211"/>
                <a:gd name="T15" fmla="*/ 77 h 212"/>
                <a:gd name="T16" fmla="*/ 199 w 211"/>
                <a:gd name="T17" fmla="*/ 58 h 212"/>
                <a:gd name="T18" fmla="*/ 188 w 211"/>
                <a:gd name="T19" fmla="*/ 42 h 212"/>
                <a:gd name="T20" fmla="*/ 162 w 211"/>
                <a:gd name="T21" fmla="*/ 40 h 212"/>
                <a:gd name="T22" fmla="*/ 163 w 211"/>
                <a:gd name="T23" fmla="*/ 18 h 212"/>
                <a:gd name="T24" fmla="*/ 145 w 211"/>
                <a:gd name="T25" fmla="*/ 9 h 212"/>
                <a:gd name="T26" fmla="*/ 121 w 211"/>
                <a:gd name="T27" fmla="*/ 20 h 212"/>
                <a:gd name="T28" fmla="*/ 111 w 211"/>
                <a:gd name="T29" fmla="*/ 1 h 212"/>
                <a:gd name="T30" fmla="*/ 91 w 211"/>
                <a:gd name="T31" fmla="*/ 2 h 212"/>
                <a:gd name="T32" fmla="*/ 76 w 211"/>
                <a:gd name="T33" fmla="*/ 24 h 212"/>
                <a:gd name="T34" fmla="*/ 58 w 211"/>
                <a:gd name="T35" fmla="*/ 12 h 212"/>
                <a:gd name="T36" fmla="*/ 41 w 211"/>
                <a:gd name="T37" fmla="*/ 23 h 212"/>
                <a:gd name="T38" fmla="*/ 41 w 211"/>
                <a:gd name="T39" fmla="*/ 48 h 212"/>
                <a:gd name="T40" fmla="*/ 19 w 211"/>
                <a:gd name="T41" fmla="*/ 43 h 212"/>
                <a:gd name="T42" fmla="*/ 10 w 211"/>
                <a:gd name="T43" fmla="*/ 61 h 212"/>
                <a:gd name="T44" fmla="*/ 23 w 211"/>
                <a:gd name="T45" fmla="*/ 77 h 212"/>
                <a:gd name="T46" fmla="*/ 0 w 211"/>
                <a:gd name="T47" fmla="*/ 95 h 212"/>
                <a:gd name="T48" fmla="*/ 1 w 211"/>
                <a:gd name="T49" fmla="*/ 115 h 212"/>
                <a:gd name="T50" fmla="*/ 20 w 211"/>
                <a:gd name="T51" fmla="*/ 122 h 212"/>
                <a:gd name="T52" fmla="*/ 8 w 211"/>
                <a:gd name="T53" fmla="*/ 149 h 212"/>
                <a:gd name="T54" fmla="*/ 19 w 211"/>
                <a:gd name="T55" fmla="*/ 166 h 212"/>
                <a:gd name="T56" fmla="*/ 39 w 211"/>
                <a:gd name="T57" fmla="*/ 163 h 212"/>
                <a:gd name="T58" fmla="*/ 42 w 211"/>
                <a:gd name="T59" fmla="*/ 192 h 212"/>
                <a:gd name="T60" fmla="*/ 60 w 211"/>
                <a:gd name="T61" fmla="*/ 201 h 212"/>
                <a:gd name="T62" fmla="*/ 76 w 211"/>
                <a:gd name="T63" fmla="*/ 189 h 212"/>
                <a:gd name="T64" fmla="*/ 94 w 211"/>
                <a:gd name="T65" fmla="*/ 212 h 212"/>
                <a:gd name="T66" fmla="*/ 114 w 211"/>
                <a:gd name="T67" fmla="*/ 211 h 212"/>
                <a:gd name="T68" fmla="*/ 121 w 211"/>
                <a:gd name="T69" fmla="*/ 192 h 212"/>
                <a:gd name="T70" fmla="*/ 116 w 211"/>
                <a:gd name="T71" fmla="*/ 167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1" h="212">
                  <a:moveTo>
                    <a:pt x="116" y="167"/>
                  </a:moveTo>
                  <a:cubicBezTo>
                    <a:pt x="113" y="167"/>
                    <a:pt x="111" y="167"/>
                    <a:pt x="108" y="167"/>
                  </a:cubicBezTo>
                  <a:cubicBezTo>
                    <a:pt x="75" y="169"/>
                    <a:pt x="46" y="143"/>
                    <a:pt x="45" y="109"/>
                  </a:cubicBezTo>
                  <a:cubicBezTo>
                    <a:pt x="44" y="93"/>
                    <a:pt x="49" y="77"/>
                    <a:pt x="60" y="65"/>
                  </a:cubicBezTo>
                  <a:cubicBezTo>
                    <a:pt x="71" y="53"/>
                    <a:pt x="86" y="46"/>
                    <a:pt x="102" y="45"/>
                  </a:cubicBezTo>
                  <a:cubicBezTo>
                    <a:pt x="103" y="45"/>
                    <a:pt x="104" y="45"/>
                    <a:pt x="105" y="45"/>
                  </a:cubicBezTo>
                  <a:cubicBezTo>
                    <a:pt x="137" y="45"/>
                    <a:pt x="164" y="70"/>
                    <a:pt x="166" y="103"/>
                  </a:cubicBezTo>
                  <a:cubicBezTo>
                    <a:pt x="166" y="107"/>
                    <a:pt x="166" y="111"/>
                    <a:pt x="165" y="115"/>
                  </a:cubicBezTo>
                  <a:cubicBezTo>
                    <a:pt x="187" y="136"/>
                    <a:pt x="187" y="136"/>
                    <a:pt x="187" y="136"/>
                  </a:cubicBezTo>
                  <a:cubicBezTo>
                    <a:pt x="188" y="132"/>
                    <a:pt x="190" y="127"/>
                    <a:pt x="191" y="122"/>
                  </a:cubicBezTo>
                  <a:cubicBezTo>
                    <a:pt x="211" y="118"/>
                    <a:pt x="211" y="118"/>
                    <a:pt x="211" y="118"/>
                  </a:cubicBezTo>
                  <a:cubicBezTo>
                    <a:pt x="211" y="112"/>
                    <a:pt x="211" y="112"/>
                    <a:pt x="211" y="112"/>
                  </a:cubicBezTo>
                  <a:cubicBezTo>
                    <a:pt x="210" y="97"/>
                    <a:pt x="210" y="97"/>
                    <a:pt x="210" y="97"/>
                  </a:cubicBezTo>
                  <a:cubicBezTo>
                    <a:pt x="209" y="92"/>
                    <a:pt x="209" y="92"/>
                    <a:pt x="209" y="92"/>
                  </a:cubicBezTo>
                  <a:cubicBezTo>
                    <a:pt x="190" y="90"/>
                    <a:pt x="190" y="90"/>
                    <a:pt x="190" y="90"/>
                  </a:cubicBezTo>
                  <a:cubicBezTo>
                    <a:pt x="190" y="85"/>
                    <a:pt x="188" y="81"/>
                    <a:pt x="187" y="77"/>
                  </a:cubicBezTo>
                  <a:cubicBezTo>
                    <a:pt x="202" y="63"/>
                    <a:pt x="202" y="63"/>
                    <a:pt x="202" y="63"/>
                  </a:cubicBezTo>
                  <a:cubicBezTo>
                    <a:pt x="199" y="58"/>
                    <a:pt x="199" y="58"/>
                    <a:pt x="199" y="58"/>
                  </a:cubicBezTo>
                  <a:cubicBezTo>
                    <a:pt x="191" y="46"/>
                    <a:pt x="191" y="46"/>
                    <a:pt x="191" y="46"/>
                  </a:cubicBezTo>
                  <a:cubicBezTo>
                    <a:pt x="188" y="42"/>
                    <a:pt x="188" y="42"/>
                    <a:pt x="188" y="42"/>
                  </a:cubicBezTo>
                  <a:cubicBezTo>
                    <a:pt x="171" y="49"/>
                    <a:pt x="171" y="49"/>
                    <a:pt x="171" y="49"/>
                  </a:cubicBezTo>
                  <a:cubicBezTo>
                    <a:pt x="168" y="46"/>
                    <a:pt x="165" y="43"/>
                    <a:pt x="162" y="40"/>
                  </a:cubicBezTo>
                  <a:cubicBezTo>
                    <a:pt x="168" y="20"/>
                    <a:pt x="168" y="20"/>
                    <a:pt x="168" y="20"/>
                  </a:cubicBezTo>
                  <a:cubicBezTo>
                    <a:pt x="163" y="18"/>
                    <a:pt x="163" y="18"/>
                    <a:pt x="163" y="18"/>
                  </a:cubicBezTo>
                  <a:cubicBezTo>
                    <a:pt x="150" y="11"/>
                    <a:pt x="150" y="11"/>
                    <a:pt x="150" y="11"/>
                  </a:cubicBezTo>
                  <a:cubicBezTo>
                    <a:pt x="145" y="9"/>
                    <a:pt x="145" y="9"/>
                    <a:pt x="145" y="9"/>
                  </a:cubicBezTo>
                  <a:cubicBezTo>
                    <a:pt x="134" y="23"/>
                    <a:pt x="134" y="23"/>
                    <a:pt x="134" y="23"/>
                  </a:cubicBezTo>
                  <a:cubicBezTo>
                    <a:pt x="130" y="22"/>
                    <a:pt x="125" y="21"/>
                    <a:pt x="121" y="20"/>
                  </a:cubicBezTo>
                  <a:cubicBezTo>
                    <a:pt x="117" y="0"/>
                    <a:pt x="117" y="0"/>
                    <a:pt x="117" y="0"/>
                  </a:cubicBezTo>
                  <a:cubicBezTo>
                    <a:pt x="111" y="1"/>
                    <a:pt x="111" y="1"/>
                    <a:pt x="111" y="1"/>
                  </a:cubicBezTo>
                  <a:cubicBezTo>
                    <a:pt x="97" y="1"/>
                    <a:pt x="97" y="1"/>
                    <a:pt x="97" y="1"/>
                  </a:cubicBezTo>
                  <a:cubicBezTo>
                    <a:pt x="91" y="2"/>
                    <a:pt x="91" y="2"/>
                    <a:pt x="91" y="2"/>
                  </a:cubicBezTo>
                  <a:cubicBezTo>
                    <a:pt x="89" y="20"/>
                    <a:pt x="89" y="20"/>
                    <a:pt x="89" y="20"/>
                  </a:cubicBezTo>
                  <a:cubicBezTo>
                    <a:pt x="84" y="21"/>
                    <a:pt x="80" y="22"/>
                    <a:pt x="76" y="24"/>
                  </a:cubicBezTo>
                  <a:cubicBezTo>
                    <a:pt x="62" y="9"/>
                    <a:pt x="62" y="9"/>
                    <a:pt x="62" y="9"/>
                  </a:cubicBezTo>
                  <a:cubicBezTo>
                    <a:pt x="58" y="12"/>
                    <a:pt x="58" y="12"/>
                    <a:pt x="58" y="12"/>
                  </a:cubicBezTo>
                  <a:cubicBezTo>
                    <a:pt x="45" y="20"/>
                    <a:pt x="45" y="20"/>
                    <a:pt x="45" y="20"/>
                  </a:cubicBezTo>
                  <a:cubicBezTo>
                    <a:pt x="41" y="23"/>
                    <a:pt x="41" y="23"/>
                    <a:pt x="41" y="23"/>
                  </a:cubicBezTo>
                  <a:cubicBezTo>
                    <a:pt x="48" y="40"/>
                    <a:pt x="48" y="40"/>
                    <a:pt x="48" y="40"/>
                  </a:cubicBezTo>
                  <a:cubicBezTo>
                    <a:pt x="46" y="42"/>
                    <a:pt x="43" y="45"/>
                    <a:pt x="41" y="48"/>
                  </a:cubicBezTo>
                  <a:cubicBezTo>
                    <a:pt x="40" y="48"/>
                    <a:pt x="39" y="49"/>
                    <a:pt x="39" y="50"/>
                  </a:cubicBezTo>
                  <a:cubicBezTo>
                    <a:pt x="19" y="43"/>
                    <a:pt x="19" y="43"/>
                    <a:pt x="19" y="43"/>
                  </a:cubicBezTo>
                  <a:cubicBezTo>
                    <a:pt x="17" y="48"/>
                    <a:pt x="17" y="48"/>
                    <a:pt x="17" y="48"/>
                  </a:cubicBezTo>
                  <a:cubicBezTo>
                    <a:pt x="10" y="61"/>
                    <a:pt x="10" y="61"/>
                    <a:pt x="10" y="61"/>
                  </a:cubicBezTo>
                  <a:cubicBezTo>
                    <a:pt x="8" y="66"/>
                    <a:pt x="8" y="66"/>
                    <a:pt x="8" y="66"/>
                  </a:cubicBezTo>
                  <a:cubicBezTo>
                    <a:pt x="23" y="77"/>
                    <a:pt x="23" y="77"/>
                    <a:pt x="23" y="77"/>
                  </a:cubicBezTo>
                  <a:cubicBezTo>
                    <a:pt x="22" y="82"/>
                    <a:pt x="21" y="86"/>
                    <a:pt x="20" y="90"/>
                  </a:cubicBezTo>
                  <a:cubicBezTo>
                    <a:pt x="0" y="95"/>
                    <a:pt x="0" y="95"/>
                    <a:pt x="0" y="95"/>
                  </a:cubicBezTo>
                  <a:cubicBezTo>
                    <a:pt x="0" y="100"/>
                    <a:pt x="0" y="100"/>
                    <a:pt x="0" y="100"/>
                  </a:cubicBezTo>
                  <a:cubicBezTo>
                    <a:pt x="1" y="115"/>
                    <a:pt x="1" y="115"/>
                    <a:pt x="1" y="115"/>
                  </a:cubicBezTo>
                  <a:cubicBezTo>
                    <a:pt x="1" y="120"/>
                    <a:pt x="1" y="120"/>
                    <a:pt x="1" y="120"/>
                  </a:cubicBezTo>
                  <a:cubicBezTo>
                    <a:pt x="20" y="122"/>
                    <a:pt x="20" y="122"/>
                    <a:pt x="20" y="122"/>
                  </a:cubicBezTo>
                  <a:cubicBezTo>
                    <a:pt x="21" y="127"/>
                    <a:pt x="22" y="131"/>
                    <a:pt x="23" y="135"/>
                  </a:cubicBezTo>
                  <a:cubicBezTo>
                    <a:pt x="8" y="149"/>
                    <a:pt x="8" y="149"/>
                    <a:pt x="8" y="149"/>
                  </a:cubicBezTo>
                  <a:cubicBezTo>
                    <a:pt x="11" y="154"/>
                    <a:pt x="11" y="154"/>
                    <a:pt x="11" y="154"/>
                  </a:cubicBezTo>
                  <a:cubicBezTo>
                    <a:pt x="19" y="166"/>
                    <a:pt x="19" y="166"/>
                    <a:pt x="19" y="166"/>
                  </a:cubicBezTo>
                  <a:cubicBezTo>
                    <a:pt x="22" y="171"/>
                    <a:pt x="22" y="171"/>
                    <a:pt x="22" y="171"/>
                  </a:cubicBezTo>
                  <a:cubicBezTo>
                    <a:pt x="39" y="163"/>
                    <a:pt x="39" y="163"/>
                    <a:pt x="39" y="163"/>
                  </a:cubicBezTo>
                  <a:cubicBezTo>
                    <a:pt x="42" y="166"/>
                    <a:pt x="45" y="170"/>
                    <a:pt x="49" y="173"/>
                  </a:cubicBezTo>
                  <a:cubicBezTo>
                    <a:pt x="42" y="192"/>
                    <a:pt x="42" y="192"/>
                    <a:pt x="42" y="192"/>
                  </a:cubicBezTo>
                  <a:cubicBezTo>
                    <a:pt x="47" y="194"/>
                    <a:pt x="47" y="194"/>
                    <a:pt x="47" y="194"/>
                  </a:cubicBezTo>
                  <a:cubicBezTo>
                    <a:pt x="60" y="201"/>
                    <a:pt x="60" y="201"/>
                    <a:pt x="60" y="201"/>
                  </a:cubicBezTo>
                  <a:cubicBezTo>
                    <a:pt x="65" y="204"/>
                    <a:pt x="65" y="204"/>
                    <a:pt x="65" y="204"/>
                  </a:cubicBezTo>
                  <a:cubicBezTo>
                    <a:pt x="76" y="189"/>
                    <a:pt x="76" y="189"/>
                    <a:pt x="76" y="189"/>
                  </a:cubicBezTo>
                  <a:cubicBezTo>
                    <a:pt x="81" y="190"/>
                    <a:pt x="85" y="191"/>
                    <a:pt x="90" y="192"/>
                  </a:cubicBezTo>
                  <a:cubicBezTo>
                    <a:pt x="94" y="212"/>
                    <a:pt x="94" y="212"/>
                    <a:pt x="94" y="212"/>
                  </a:cubicBezTo>
                  <a:cubicBezTo>
                    <a:pt x="99" y="211"/>
                    <a:pt x="99" y="211"/>
                    <a:pt x="99" y="211"/>
                  </a:cubicBezTo>
                  <a:cubicBezTo>
                    <a:pt x="114" y="211"/>
                    <a:pt x="114" y="211"/>
                    <a:pt x="114" y="211"/>
                  </a:cubicBezTo>
                  <a:cubicBezTo>
                    <a:pt x="120" y="210"/>
                    <a:pt x="120" y="210"/>
                    <a:pt x="120" y="210"/>
                  </a:cubicBezTo>
                  <a:cubicBezTo>
                    <a:pt x="121" y="192"/>
                    <a:pt x="121" y="192"/>
                    <a:pt x="121" y="192"/>
                  </a:cubicBezTo>
                  <a:cubicBezTo>
                    <a:pt x="127" y="191"/>
                    <a:pt x="132" y="190"/>
                    <a:pt x="136" y="188"/>
                  </a:cubicBezTo>
                  <a:lnTo>
                    <a:pt x="116" y="167"/>
                  </a:lnTo>
                  <a:close/>
                </a:path>
              </a:pathLst>
            </a:custGeom>
            <a:grpFill/>
            <a:ln>
              <a:noFill/>
            </a:ln>
          </p:spPr>
          <p:txBody>
            <a:bodyPr vert="horz" wrap="square" lIns="91440" tIns="45720" rIns="91440" bIns="45720" numCol="1" anchor="t" anchorCtr="0" compatLnSpc="1"/>
            <a:lstStyle/>
            <a:p>
              <a:endParaRPr lang="en-US"/>
            </a:p>
          </p:txBody>
        </p:sp>
        <p:sp>
          <p:nvSpPr>
            <p:cNvPr id="59" name="Freeform 237"/>
            <p:cNvSpPr/>
            <p:nvPr/>
          </p:nvSpPr>
          <p:spPr bwMode="auto">
            <a:xfrm>
              <a:off x="8453346" y="5870257"/>
              <a:ext cx="329259" cy="329259"/>
            </a:xfrm>
            <a:custGeom>
              <a:avLst/>
              <a:gdLst>
                <a:gd name="T0" fmla="*/ 158 w 158"/>
                <a:gd name="T1" fmla="*/ 131 h 158"/>
                <a:gd name="T2" fmla="*/ 154 w 158"/>
                <a:gd name="T3" fmla="*/ 121 h 158"/>
                <a:gd name="T4" fmla="*/ 86 w 158"/>
                <a:gd name="T5" fmla="*/ 55 h 158"/>
                <a:gd name="T6" fmla="*/ 75 w 158"/>
                <a:gd name="T7" fmla="*/ 16 h 158"/>
                <a:gd name="T8" fmla="*/ 29 w 158"/>
                <a:gd name="T9" fmla="*/ 7 h 158"/>
                <a:gd name="T10" fmla="*/ 53 w 158"/>
                <a:gd name="T11" fmla="*/ 30 h 158"/>
                <a:gd name="T12" fmla="*/ 53 w 158"/>
                <a:gd name="T13" fmla="*/ 37 h 158"/>
                <a:gd name="T14" fmla="*/ 37 w 158"/>
                <a:gd name="T15" fmla="*/ 53 h 158"/>
                <a:gd name="T16" fmla="*/ 29 w 158"/>
                <a:gd name="T17" fmla="*/ 53 h 158"/>
                <a:gd name="T18" fmla="*/ 6 w 158"/>
                <a:gd name="T19" fmla="*/ 30 h 158"/>
                <a:gd name="T20" fmla="*/ 15 w 158"/>
                <a:gd name="T21" fmla="*/ 75 h 158"/>
                <a:gd name="T22" fmla="*/ 55 w 158"/>
                <a:gd name="T23" fmla="*/ 86 h 158"/>
                <a:gd name="T24" fmla="*/ 121 w 158"/>
                <a:gd name="T25" fmla="*/ 155 h 158"/>
                <a:gd name="T26" fmla="*/ 131 w 158"/>
                <a:gd name="T27" fmla="*/ 158 h 158"/>
                <a:gd name="T28" fmla="*/ 158 w 158"/>
                <a:gd name="T29" fmla="*/ 131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8" h="158">
                  <a:moveTo>
                    <a:pt x="158" y="131"/>
                  </a:moveTo>
                  <a:cubicBezTo>
                    <a:pt x="158" y="128"/>
                    <a:pt x="156" y="123"/>
                    <a:pt x="154" y="121"/>
                  </a:cubicBezTo>
                  <a:cubicBezTo>
                    <a:pt x="132" y="99"/>
                    <a:pt x="109" y="77"/>
                    <a:pt x="86" y="55"/>
                  </a:cubicBezTo>
                  <a:cubicBezTo>
                    <a:pt x="89" y="42"/>
                    <a:pt x="86" y="26"/>
                    <a:pt x="75" y="16"/>
                  </a:cubicBezTo>
                  <a:cubicBezTo>
                    <a:pt x="63" y="3"/>
                    <a:pt x="45" y="0"/>
                    <a:pt x="29" y="7"/>
                  </a:cubicBezTo>
                  <a:cubicBezTo>
                    <a:pt x="53" y="30"/>
                    <a:pt x="53" y="30"/>
                    <a:pt x="53" y="30"/>
                  </a:cubicBezTo>
                  <a:cubicBezTo>
                    <a:pt x="55" y="32"/>
                    <a:pt x="55" y="35"/>
                    <a:pt x="53" y="37"/>
                  </a:cubicBezTo>
                  <a:cubicBezTo>
                    <a:pt x="37" y="53"/>
                    <a:pt x="37" y="53"/>
                    <a:pt x="37" y="53"/>
                  </a:cubicBezTo>
                  <a:cubicBezTo>
                    <a:pt x="35" y="55"/>
                    <a:pt x="31" y="55"/>
                    <a:pt x="29" y="53"/>
                  </a:cubicBezTo>
                  <a:cubicBezTo>
                    <a:pt x="6" y="30"/>
                    <a:pt x="6" y="30"/>
                    <a:pt x="6" y="30"/>
                  </a:cubicBezTo>
                  <a:cubicBezTo>
                    <a:pt x="0" y="45"/>
                    <a:pt x="3" y="63"/>
                    <a:pt x="15" y="75"/>
                  </a:cubicBezTo>
                  <a:cubicBezTo>
                    <a:pt x="26" y="86"/>
                    <a:pt x="41" y="90"/>
                    <a:pt x="55" y="86"/>
                  </a:cubicBezTo>
                  <a:cubicBezTo>
                    <a:pt x="77" y="109"/>
                    <a:pt x="99" y="132"/>
                    <a:pt x="121" y="155"/>
                  </a:cubicBezTo>
                  <a:cubicBezTo>
                    <a:pt x="123" y="157"/>
                    <a:pt x="127" y="158"/>
                    <a:pt x="131" y="158"/>
                  </a:cubicBezTo>
                  <a:cubicBezTo>
                    <a:pt x="144" y="156"/>
                    <a:pt x="155" y="144"/>
                    <a:pt x="158" y="131"/>
                  </a:cubicBezTo>
                  <a:close/>
                </a:path>
              </a:pathLst>
            </a:custGeom>
            <a:grpFill/>
            <a:ln>
              <a:noFill/>
            </a:ln>
          </p:spPr>
          <p:txBody>
            <a:bodyPr vert="horz" wrap="square" lIns="91440" tIns="45720" rIns="91440" bIns="45720" numCol="1" anchor="t" anchorCtr="0" compatLnSpc="1"/>
            <a:lstStyle/>
            <a:p>
              <a:endParaRPr lang="en-US"/>
            </a:p>
          </p:txBody>
        </p:sp>
      </p:grpSp>
      <p:pic>
        <p:nvPicPr>
          <p:cNvPr id="60" name="Picture 3" descr="C:\Users\jhy\Desktop\事业部方案\2017年制定下半年经营计划-20160626\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585" y="1144723"/>
            <a:ext cx="8961166" cy="4400135"/>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C:\Users\jhy\Desktop\事业部方案\2017年制定下半年经营计划-20160626\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878" y="1296386"/>
            <a:ext cx="8352928" cy="1109808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5" descr="C:\Users\jhy\Desktop\事业部方案\2017年制定下半年经营计划-20160626\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6878" y="1299043"/>
            <a:ext cx="8972800" cy="452216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C:\Users\jhy\Desktop\事业部方案\2017年制定下半年经营计划-20160626\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6878" y="1296386"/>
            <a:ext cx="8810690" cy="845006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7" descr="C:\Users\jhy\Desktop\事业部方案\2017年制定下半年经营计划-20160626\车工.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1549" y="1144723"/>
            <a:ext cx="8661783" cy="8286849"/>
          </a:xfrm>
          <a:prstGeom prst="rect">
            <a:avLst/>
          </a:prstGeom>
          <a:noFill/>
          <a:extLst>
            <a:ext uri="{909E8E84-426E-40DD-AFC4-6F175D3DCCD1}">
              <a14:hiddenFill xmlns:a14="http://schemas.microsoft.com/office/drawing/2010/main">
                <a:solidFill>
                  <a:srgbClr val="FFFFFF"/>
                </a:solidFill>
              </a14:hiddenFill>
            </a:ext>
          </a:extLst>
        </p:spPr>
      </p:pic>
      <p:sp>
        <p:nvSpPr>
          <p:cNvPr id="37" name="文本框 40"/>
          <p:cNvSpPr txBox="1"/>
          <p:nvPr/>
        </p:nvSpPr>
        <p:spPr>
          <a:xfrm>
            <a:off x="730883" y="45034"/>
            <a:ext cx="6457736" cy="461665"/>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400" b="1" dirty="0">
                <a:latin typeface="微软雅黑" panose="020B0503020204020204" pitchFamily="34" charset="-122"/>
                <a:ea typeface="微软雅黑" panose="020B0503020204020204" pitchFamily="34" charset="-122"/>
              </a:rPr>
              <a:t>3.2.1 </a:t>
            </a:r>
            <a:r>
              <a:rPr lang="zh-CN" altLang="en-US" sz="2400" b="1" dirty="0">
                <a:latin typeface="微软雅黑" panose="020B0503020204020204" pitchFamily="34" charset="-122"/>
                <a:ea typeface="微软雅黑" panose="020B0503020204020204" pitchFamily="34" charset="-122"/>
              </a:rPr>
              <a:t>课程层面：嵌入到数字课程建设工作</a:t>
            </a:r>
          </a:p>
        </p:txBody>
      </p:sp>
    </p:spTree>
    <p:custDataLst>
      <p:tags r:id="rId1"/>
    </p:custDataLst>
    <p:extLst>
      <p:ext uri="{BB962C8B-B14F-4D97-AF65-F5344CB8AC3E}">
        <p14:creationId xmlns:p14="http://schemas.microsoft.com/office/powerpoint/2010/main" val="1720472915"/>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barn(inVertical)">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barn(inVertical)">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barn(inVertical)">
                                      <p:cBhvr>
                                        <p:cTn id="17" dur="500"/>
                                        <p:tgtEl>
                                          <p:spTgt spid="6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barn(inVertical)">
                                      <p:cBhvr>
                                        <p:cTn id="2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278492" y="2631804"/>
            <a:ext cx="14117038" cy="346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68562" tIns="34281" rIns="68562" bIns="34281" numCol="1" anchor="ctr" anchorCtr="0" compatLnSpc="1">
            <a:spAutoFit/>
          </a:bodyPr>
          <a:lstStyle/>
          <a:p>
            <a:endParaRPr lang="zh-CN" altLang="en-US"/>
          </a:p>
        </p:txBody>
      </p:sp>
      <p:cxnSp>
        <p:nvCxnSpPr>
          <p:cNvPr id="21" name="直接连接符 20"/>
          <p:cNvCxnSpPr/>
          <p:nvPr/>
        </p:nvCxnSpPr>
        <p:spPr>
          <a:xfrm>
            <a:off x="359350" y="584186"/>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22" name="组合 21"/>
          <p:cNvGrpSpPr/>
          <p:nvPr/>
        </p:nvGrpSpPr>
        <p:grpSpPr>
          <a:xfrm>
            <a:off x="334233" y="14305"/>
            <a:ext cx="479614" cy="479614"/>
            <a:chOff x="1278794" y="3334906"/>
            <a:chExt cx="914014" cy="914014"/>
          </a:xfrm>
        </p:grpSpPr>
        <p:grpSp>
          <p:nvGrpSpPr>
            <p:cNvPr id="23" name="组合 22"/>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25" name="同心圆 2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椭圆 25"/>
              <p:cNvSpPr/>
              <p:nvPr/>
            </p:nvSpPr>
            <p:spPr>
              <a:xfrm>
                <a:off x="392112" y="760411"/>
                <a:ext cx="3825872" cy="382587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TextBox 61"/>
            <p:cNvSpPr txBox="1"/>
            <p:nvPr/>
          </p:nvSpPr>
          <p:spPr>
            <a:xfrm>
              <a:off x="1443719" y="3591858"/>
              <a:ext cx="59026" cy="127845"/>
            </a:xfrm>
            <a:prstGeom prst="rect">
              <a:avLst/>
            </a:prstGeom>
            <a:noFill/>
          </p:spPr>
          <p:txBody>
            <a:bodyPr wrap="none" rtlCol="0">
              <a:spAutoFit/>
            </a:bodyPr>
            <a:lstStyle/>
            <a:p>
              <a:endParaRPr lang="zh-CN" altLang="en-US" sz="2000" dirty="0">
                <a:latin typeface="Watford DB" pitchFamily="2" charset="0"/>
                <a:ea typeface="造字工房劲黑（非商用）常规体" pitchFamily="50" charset="-122"/>
              </a:endParaRPr>
            </a:p>
          </p:txBody>
        </p:sp>
      </p:grpSp>
      <p:sp>
        <p:nvSpPr>
          <p:cNvPr id="33" name="文本框 40"/>
          <p:cNvSpPr txBox="1"/>
          <p:nvPr/>
        </p:nvSpPr>
        <p:spPr>
          <a:xfrm>
            <a:off x="813846" y="65922"/>
            <a:ext cx="7862610" cy="461665"/>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400" b="1" dirty="0">
                <a:latin typeface="微软雅黑" panose="020B0503020204020204" pitchFamily="34" charset="-122"/>
                <a:ea typeface="微软雅黑" panose="020B0503020204020204" pitchFamily="34" charset="-122"/>
              </a:rPr>
              <a:t>3.2.2 </a:t>
            </a:r>
            <a:r>
              <a:rPr lang="zh-CN" altLang="en-US" sz="2400" b="1" dirty="0">
                <a:latin typeface="微软雅黑" panose="020B0503020204020204" pitchFamily="34" charset="-122"/>
                <a:ea typeface="微软雅黑" panose="020B0503020204020204" pitchFamily="34" charset="-122"/>
              </a:rPr>
              <a:t>嵌入到教材协同编创工作 </a:t>
            </a:r>
          </a:p>
        </p:txBody>
      </p:sp>
      <p:sp>
        <p:nvSpPr>
          <p:cNvPr id="45" name="文本框 37">
            <a:extLst>
              <a:ext uri="{FF2B5EF4-FFF2-40B4-BE49-F238E27FC236}">
                <a16:creationId xmlns:a16="http://schemas.microsoft.com/office/drawing/2014/main" xmlns="" id="{723BE28D-CEAB-4976-9A5C-02EDFEDAC51E}"/>
              </a:ext>
            </a:extLst>
          </p:cNvPr>
          <p:cNvSpPr txBox="1"/>
          <p:nvPr/>
        </p:nvSpPr>
        <p:spPr>
          <a:xfrm>
            <a:off x="939800" y="642174"/>
            <a:ext cx="7533036" cy="461665"/>
          </a:xfrm>
          <a:prstGeom prst="rect">
            <a:avLst/>
          </a:prstGeom>
          <a:solidFill>
            <a:srgbClr val="FFFF00"/>
          </a:solidFill>
        </p:spPr>
        <p:txBody>
          <a:bodyPr wrap="square" rtlCol="0">
            <a:spAutoFit/>
          </a:bodyPr>
          <a:lstStyle/>
          <a:p>
            <a:r>
              <a:rPr lang="zh-CN" altLang="en-US" sz="2000" b="1" dirty="0">
                <a:solidFill>
                  <a:srgbClr val="C00000"/>
                </a:solidFill>
                <a:latin typeface="微软雅黑" panose="020B0503020204020204" pitchFamily="34" charset="-122"/>
                <a:ea typeface="微软雅黑" panose="020B0503020204020204" pitchFamily="34" charset="-122"/>
              </a:rPr>
              <a:t> </a:t>
            </a:r>
            <a:r>
              <a:rPr lang="en-US" altLang="zh-CN" sz="2400" b="1" dirty="0">
                <a:solidFill>
                  <a:srgbClr val="C00000"/>
                </a:solidFill>
                <a:latin typeface="微软雅黑" panose="020B0503020204020204" pitchFamily="34" charset="-122"/>
                <a:ea typeface="微软雅黑" panose="020B0503020204020204" pitchFamily="34" charset="-122"/>
              </a:rPr>
              <a:t>CNKI</a:t>
            </a:r>
            <a:r>
              <a:rPr lang="zh-CN" altLang="en-US" sz="2400" b="1" dirty="0">
                <a:solidFill>
                  <a:srgbClr val="C00000"/>
                </a:solidFill>
                <a:latin typeface="微软雅黑" panose="020B0503020204020204" pitchFamily="34" charset="-122"/>
                <a:ea typeface="微软雅黑" panose="020B0503020204020204" pitchFamily="34" charset="-122"/>
              </a:rPr>
              <a:t>协同创作平台</a:t>
            </a:r>
            <a:r>
              <a:rPr lang="en-US" altLang="zh-CN" sz="2000" b="1" dirty="0">
                <a:solidFill>
                  <a:srgbClr val="C00000"/>
                </a:solidFill>
                <a:latin typeface="微软雅黑" panose="020B0503020204020204" pitchFamily="34" charset="-122"/>
                <a:ea typeface="微软雅黑" panose="020B0503020204020204" pitchFamily="34" charset="-122"/>
              </a:rPr>
              <a:t>----</a:t>
            </a:r>
            <a:r>
              <a:rPr lang="zh-CN" altLang="en-US" sz="2000" b="1" dirty="0">
                <a:solidFill>
                  <a:srgbClr val="C00000"/>
                </a:solidFill>
                <a:latin typeface="微软雅黑" panose="020B0503020204020204" pitchFamily="34" charset="-122"/>
                <a:ea typeface="微软雅黑" panose="020B0503020204020204" pitchFamily="34" charset="-122"/>
              </a:rPr>
              <a:t>支持多人在线协同编写教材</a:t>
            </a:r>
          </a:p>
        </p:txBody>
      </p:sp>
      <p:pic>
        <p:nvPicPr>
          <p:cNvPr id="49" name="图片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533" y="1166773"/>
            <a:ext cx="8452247" cy="3905350"/>
          </a:xfrm>
          <a:prstGeom prst="rect">
            <a:avLst/>
          </a:prstGeom>
        </p:spPr>
      </p:pic>
      <p:sp>
        <p:nvSpPr>
          <p:cNvPr id="50" name="矩形 49"/>
          <p:cNvSpPr/>
          <p:nvPr/>
        </p:nvSpPr>
        <p:spPr>
          <a:xfrm>
            <a:off x="268503" y="1641327"/>
            <a:ext cx="1523615" cy="3430796"/>
          </a:xfrm>
          <a:prstGeom prst="rect">
            <a:avLst/>
          </a:prstGeom>
          <a:noFill/>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solidFill>
                <a:schemeClr val="dk1"/>
              </a:solidFill>
              <a:ea typeface="微软雅黑" panose="020B0503020204020204" pitchFamily="34" charset="-122"/>
            </a:endParaRPr>
          </a:p>
        </p:txBody>
      </p:sp>
      <p:sp>
        <p:nvSpPr>
          <p:cNvPr id="51" name="右箭头 50"/>
          <p:cNvSpPr/>
          <p:nvPr/>
        </p:nvSpPr>
        <p:spPr>
          <a:xfrm>
            <a:off x="177026" y="2520914"/>
            <a:ext cx="1098766" cy="713013"/>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zh-CN" altLang="en-US" sz="1200" dirty="0">
                <a:solidFill>
                  <a:srgbClr val="002060"/>
                </a:solidFill>
                <a:ea typeface="微软雅黑" panose="020B0503020204020204" pitchFamily="34" charset="-122"/>
              </a:rPr>
              <a:t>分配给我的章节</a:t>
            </a:r>
          </a:p>
        </p:txBody>
      </p:sp>
      <p:sp>
        <p:nvSpPr>
          <p:cNvPr id="53" name="右箭头 52"/>
          <p:cNvSpPr/>
          <p:nvPr/>
        </p:nvSpPr>
        <p:spPr>
          <a:xfrm>
            <a:off x="4153362" y="1778987"/>
            <a:ext cx="2747720" cy="938333"/>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zh-CN" altLang="en-US" sz="1200" dirty="0">
                <a:solidFill>
                  <a:srgbClr val="002060"/>
                </a:solidFill>
                <a:ea typeface="微软雅黑" panose="020B0503020204020204" pitchFamily="34" charset="-122"/>
              </a:rPr>
              <a:t>文档素材区支持知识库和课题资料的直接检索及添加</a:t>
            </a:r>
          </a:p>
        </p:txBody>
      </p:sp>
      <p:sp>
        <p:nvSpPr>
          <p:cNvPr id="54" name="直接连接符 6"/>
          <p:cNvSpPr>
            <a:spLocks noChangeShapeType="1"/>
          </p:cNvSpPr>
          <p:nvPr/>
        </p:nvSpPr>
        <p:spPr bwMode="auto">
          <a:xfrm flipH="1" flipV="1">
            <a:off x="2163737" y="1453639"/>
            <a:ext cx="1" cy="606642"/>
          </a:xfrm>
          <a:prstGeom prst="line">
            <a:avLst/>
          </a:prstGeom>
          <a:noFill/>
          <a:ln w="6350">
            <a:solidFill>
              <a:srgbClr val="00B05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ea typeface="微软雅黑" panose="020B0503020204020204" pitchFamily="34" charset="-122"/>
            </a:endParaRPr>
          </a:p>
        </p:txBody>
      </p:sp>
      <p:sp>
        <p:nvSpPr>
          <p:cNvPr id="55" name="矩形 15"/>
          <p:cNvSpPr>
            <a:spLocks noChangeArrowheads="1"/>
          </p:cNvSpPr>
          <p:nvPr/>
        </p:nvSpPr>
        <p:spPr bwMode="auto">
          <a:xfrm>
            <a:off x="1592236" y="1936889"/>
            <a:ext cx="1204389" cy="559105"/>
          </a:xfrm>
          <a:prstGeom prst="rect">
            <a:avLst/>
          </a:prstGeom>
          <a:solidFill>
            <a:srgbClr val="00B050"/>
          </a:solidFill>
          <a:ln>
            <a:solidFill>
              <a:srgbClr val="00B050"/>
            </a:solidFill>
          </a:ln>
          <a:effectLst/>
          <a:ex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zh-CN" altLang="en-US" sz="1400" dirty="0">
                <a:solidFill>
                  <a:schemeClr val="bg1"/>
                </a:solidFill>
                <a:ea typeface="微软雅黑" panose="020B0503020204020204" pitchFamily="34" charset="-122"/>
              </a:rPr>
              <a:t>编写过程中点击保存按钮</a:t>
            </a:r>
          </a:p>
        </p:txBody>
      </p:sp>
      <p:sp>
        <p:nvSpPr>
          <p:cNvPr id="56" name="直接连接符 6"/>
          <p:cNvSpPr>
            <a:spLocks noChangeShapeType="1"/>
          </p:cNvSpPr>
          <p:nvPr/>
        </p:nvSpPr>
        <p:spPr bwMode="auto">
          <a:xfrm flipH="1" flipV="1">
            <a:off x="8629273" y="1384358"/>
            <a:ext cx="1" cy="695939"/>
          </a:xfrm>
          <a:prstGeom prst="line">
            <a:avLst/>
          </a:prstGeom>
          <a:noFill/>
          <a:ln w="6350">
            <a:solidFill>
              <a:srgbClr val="00B05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ea typeface="微软雅黑" panose="020B0503020204020204" pitchFamily="34" charset="-122"/>
            </a:endParaRPr>
          </a:p>
        </p:txBody>
      </p:sp>
      <p:sp>
        <p:nvSpPr>
          <p:cNvPr id="57" name="矩形 15"/>
          <p:cNvSpPr>
            <a:spLocks noChangeArrowheads="1"/>
          </p:cNvSpPr>
          <p:nvPr/>
        </p:nvSpPr>
        <p:spPr bwMode="auto">
          <a:xfrm>
            <a:off x="7792964" y="1912332"/>
            <a:ext cx="1079110" cy="516843"/>
          </a:xfrm>
          <a:prstGeom prst="rect">
            <a:avLst/>
          </a:prstGeom>
          <a:solidFill>
            <a:srgbClr val="00B050"/>
          </a:solidFill>
          <a:ln>
            <a:noFill/>
          </a:ln>
          <a:effectLst/>
        </p:spPr>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zh-CN" altLang="en-US" sz="14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完成编写任务后提交</a:t>
            </a:r>
            <a:endParaRPr lang="zh-CN" altLang="en-US" sz="1400" dirty="0">
              <a:ea typeface="微软雅黑" panose="020B0503020204020204" pitchFamily="34" charset="-122"/>
            </a:endParaRPr>
          </a:p>
        </p:txBody>
      </p:sp>
      <p:sp>
        <p:nvSpPr>
          <p:cNvPr id="58" name="右箭头 57"/>
          <p:cNvSpPr/>
          <p:nvPr/>
        </p:nvSpPr>
        <p:spPr>
          <a:xfrm>
            <a:off x="1169263" y="3311977"/>
            <a:ext cx="2747720" cy="938333"/>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zh-CN" altLang="en-US" sz="1200" dirty="0">
                <a:solidFill>
                  <a:srgbClr val="002060"/>
                </a:solidFill>
                <a:ea typeface="微软雅黑" panose="020B0503020204020204" pitchFamily="34" charset="-122"/>
              </a:rPr>
              <a:t>文档内容编辑区，基于</a:t>
            </a:r>
            <a:r>
              <a:rPr lang="en-US" altLang="zh-CN" sz="1200" dirty="0">
                <a:solidFill>
                  <a:srgbClr val="002060"/>
                </a:solidFill>
              </a:rPr>
              <a:t>XML</a:t>
            </a:r>
            <a:r>
              <a:rPr lang="zh-CN" altLang="en-US" sz="1200" dirty="0">
                <a:solidFill>
                  <a:srgbClr val="002060"/>
                </a:solidFill>
                <a:ea typeface="微软雅黑" panose="020B0503020204020204" pitchFamily="34" charset="-122"/>
              </a:rPr>
              <a:t>的编辑器，支持文字、图片、音频、视频</a:t>
            </a:r>
          </a:p>
        </p:txBody>
      </p:sp>
      <p:pic>
        <p:nvPicPr>
          <p:cNvPr id="59" name="图片 58"/>
          <p:cNvPicPr>
            <a:picLocks noChangeAspect="1"/>
          </p:cNvPicPr>
          <p:nvPr/>
        </p:nvPicPr>
        <p:blipFill>
          <a:blip r:embed="rId4"/>
          <a:stretch>
            <a:fillRect/>
          </a:stretch>
        </p:blipFill>
        <p:spPr>
          <a:xfrm>
            <a:off x="4124575" y="2932255"/>
            <a:ext cx="4260647" cy="1952333"/>
          </a:xfrm>
          <a:prstGeom prst="rect">
            <a:avLst/>
          </a:prstGeom>
          <a:ln>
            <a:solidFill>
              <a:schemeClr val="tx1"/>
            </a:solidFill>
          </a:ln>
        </p:spPr>
      </p:pic>
    </p:spTree>
    <p:extLst>
      <p:ext uri="{BB962C8B-B14F-4D97-AF65-F5344CB8AC3E}">
        <p14:creationId xmlns:p14="http://schemas.microsoft.com/office/powerpoint/2010/main" val="6677758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750" fill="hold"/>
                                        <p:tgtEl>
                                          <p:spTgt spid="49"/>
                                        </p:tgtEl>
                                        <p:attrNameLst>
                                          <p:attrName>ppt_w</p:attrName>
                                        </p:attrNameLst>
                                      </p:cBhvr>
                                      <p:tavLst>
                                        <p:tav tm="0">
                                          <p:val>
                                            <p:fltVal val="0"/>
                                          </p:val>
                                        </p:tav>
                                        <p:tav tm="100000">
                                          <p:val>
                                            <p:strVal val="#ppt_w"/>
                                          </p:val>
                                        </p:tav>
                                      </p:tavLst>
                                    </p:anim>
                                    <p:anim calcmode="lin" valueType="num">
                                      <p:cBhvr>
                                        <p:cTn id="8" dur="750" fill="hold"/>
                                        <p:tgtEl>
                                          <p:spTgt spid="49"/>
                                        </p:tgtEl>
                                        <p:attrNameLst>
                                          <p:attrName>ppt_h</p:attrName>
                                        </p:attrNameLst>
                                      </p:cBhvr>
                                      <p:tavLst>
                                        <p:tav tm="0">
                                          <p:val>
                                            <p:fltVal val="0"/>
                                          </p:val>
                                        </p:tav>
                                        <p:tav tm="100000">
                                          <p:val>
                                            <p:strVal val="#ppt_h"/>
                                          </p:val>
                                        </p:tav>
                                      </p:tavLst>
                                    </p:anim>
                                    <p:animEffect transition="in" filter="fade">
                                      <p:cBhvr>
                                        <p:cTn id="9" dur="750"/>
                                        <p:tgtEl>
                                          <p:spTgt spid="4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1000"/>
                                        <p:tgtEl>
                                          <p:spTgt spid="50"/>
                                        </p:tgtEl>
                                      </p:cBhvr>
                                    </p:animEffect>
                                    <p:anim calcmode="lin" valueType="num">
                                      <p:cBhvr>
                                        <p:cTn id="15" dur="1000" fill="hold"/>
                                        <p:tgtEl>
                                          <p:spTgt spid="50"/>
                                        </p:tgtEl>
                                        <p:attrNameLst>
                                          <p:attrName>ppt_x</p:attrName>
                                        </p:attrNameLst>
                                      </p:cBhvr>
                                      <p:tavLst>
                                        <p:tav tm="0">
                                          <p:val>
                                            <p:strVal val="#ppt_x"/>
                                          </p:val>
                                        </p:tav>
                                        <p:tav tm="100000">
                                          <p:val>
                                            <p:strVal val="#ppt_x"/>
                                          </p:val>
                                        </p:tav>
                                      </p:tavLst>
                                    </p:anim>
                                    <p:anim calcmode="lin" valueType="num">
                                      <p:cBhvr>
                                        <p:cTn id="16" dur="1000" fill="hold"/>
                                        <p:tgtEl>
                                          <p:spTgt spid="5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1000"/>
                                        <p:tgtEl>
                                          <p:spTgt spid="51"/>
                                        </p:tgtEl>
                                      </p:cBhvr>
                                    </p:animEffect>
                                    <p:anim calcmode="lin" valueType="num">
                                      <p:cBhvr>
                                        <p:cTn id="20" dur="1000" fill="hold"/>
                                        <p:tgtEl>
                                          <p:spTgt spid="51"/>
                                        </p:tgtEl>
                                        <p:attrNameLst>
                                          <p:attrName>ppt_x</p:attrName>
                                        </p:attrNameLst>
                                      </p:cBhvr>
                                      <p:tavLst>
                                        <p:tav tm="0">
                                          <p:val>
                                            <p:strVal val="#ppt_x"/>
                                          </p:val>
                                        </p:tav>
                                        <p:tav tm="100000">
                                          <p:val>
                                            <p:strVal val="#ppt_x"/>
                                          </p:val>
                                        </p:tav>
                                      </p:tavLst>
                                    </p:anim>
                                    <p:anim calcmode="lin" valueType="num">
                                      <p:cBhvr>
                                        <p:cTn id="21" dur="1000" fill="hold"/>
                                        <p:tgtEl>
                                          <p:spTgt spid="5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fade">
                                      <p:cBhvr>
                                        <p:cTn id="24" dur="1000"/>
                                        <p:tgtEl>
                                          <p:spTgt spid="58"/>
                                        </p:tgtEl>
                                      </p:cBhvr>
                                    </p:animEffect>
                                    <p:anim calcmode="lin" valueType="num">
                                      <p:cBhvr>
                                        <p:cTn id="25" dur="1000" fill="hold"/>
                                        <p:tgtEl>
                                          <p:spTgt spid="58"/>
                                        </p:tgtEl>
                                        <p:attrNameLst>
                                          <p:attrName>ppt_x</p:attrName>
                                        </p:attrNameLst>
                                      </p:cBhvr>
                                      <p:tavLst>
                                        <p:tav tm="0">
                                          <p:val>
                                            <p:strVal val="#ppt_x"/>
                                          </p:val>
                                        </p:tav>
                                        <p:tav tm="100000">
                                          <p:val>
                                            <p:strVal val="#ppt_x"/>
                                          </p:val>
                                        </p:tav>
                                      </p:tavLst>
                                    </p:anim>
                                    <p:anim calcmode="lin" valueType="num">
                                      <p:cBhvr>
                                        <p:cTn id="26" dur="1000" fill="hold"/>
                                        <p:tgtEl>
                                          <p:spTgt spid="58"/>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42" presetClass="entr" presetSubtype="0" fill="hold" nodeType="after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fade">
                                      <p:cBhvr>
                                        <p:cTn id="30" dur="1000"/>
                                        <p:tgtEl>
                                          <p:spTgt spid="59"/>
                                        </p:tgtEl>
                                      </p:cBhvr>
                                    </p:animEffect>
                                    <p:anim calcmode="lin" valueType="num">
                                      <p:cBhvr>
                                        <p:cTn id="31" dur="1000" fill="hold"/>
                                        <p:tgtEl>
                                          <p:spTgt spid="59"/>
                                        </p:tgtEl>
                                        <p:attrNameLst>
                                          <p:attrName>ppt_x</p:attrName>
                                        </p:attrNameLst>
                                      </p:cBhvr>
                                      <p:tavLst>
                                        <p:tav tm="0">
                                          <p:val>
                                            <p:strVal val="#ppt_x"/>
                                          </p:val>
                                        </p:tav>
                                        <p:tav tm="100000">
                                          <p:val>
                                            <p:strVal val="#ppt_x"/>
                                          </p:val>
                                        </p:tav>
                                      </p:tavLst>
                                    </p:anim>
                                    <p:anim calcmode="lin" valueType="num">
                                      <p:cBhvr>
                                        <p:cTn id="32"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59"/>
                                        </p:tgtEl>
                                      </p:cBhvr>
                                    </p:animEffect>
                                    <p:set>
                                      <p:cBhvr>
                                        <p:cTn id="37" dur="1" fill="hold">
                                          <p:stCondLst>
                                            <p:cond delay="499"/>
                                          </p:stCondLst>
                                        </p:cTn>
                                        <p:tgtEl>
                                          <p:spTgt spid="59"/>
                                        </p:tgtEl>
                                        <p:attrNameLst>
                                          <p:attrName>style.visibility</p:attrName>
                                        </p:attrNameLst>
                                      </p:cBhvr>
                                      <p:to>
                                        <p:strVal val="hidden"/>
                                      </p:to>
                                    </p:set>
                                  </p:childTnLst>
                                </p:cTn>
                              </p:par>
                            </p:childTnLst>
                          </p:cTn>
                        </p:par>
                        <p:par>
                          <p:cTn id="38" fill="hold">
                            <p:stCondLst>
                              <p:cond delay="500"/>
                            </p:stCondLst>
                            <p:childTnLst>
                              <p:par>
                                <p:cTn id="39" presetID="42" presetClass="entr" presetSubtype="0" fill="hold" grpId="0" nodeType="after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fade">
                                      <p:cBhvr>
                                        <p:cTn id="41" dur="1000"/>
                                        <p:tgtEl>
                                          <p:spTgt spid="53"/>
                                        </p:tgtEl>
                                      </p:cBhvr>
                                    </p:animEffect>
                                    <p:anim calcmode="lin" valueType="num">
                                      <p:cBhvr>
                                        <p:cTn id="42" dur="1000" fill="hold"/>
                                        <p:tgtEl>
                                          <p:spTgt spid="53"/>
                                        </p:tgtEl>
                                        <p:attrNameLst>
                                          <p:attrName>ppt_x</p:attrName>
                                        </p:attrNameLst>
                                      </p:cBhvr>
                                      <p:tavLst>
                                        <p:tav tm="0">
                                          <p:val>
                                            <p:strVal val="#ppt_x"/>
                                          </p:val>
                                        </p:tav>
                                        <p:tav tm="100000">
                                          <p:val>
                                            <p:strVal val="#ppt_x"/>
                                          </p:val>
                                        </p:tav>
                                      </p:tavLst>
                                    </p:anim>
                                    <p:anim calcmode="lin" valueType="num">
                                      <p:cBhvr>
                                        <p:cTn id="43"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55"/>
                                        </p:tgtEl>
                                        <p:attrNameLst>
                                          <p:attrName>style.visibility</p:attrName>
                                        </p:attrNameLst>
                                      </p:cBhvr>
                                      <p:to>
                                        <p:strVal val="visible"/>
                                      </p:to>
                                    </p:set>
                                    <p:animEffect transition="in" filter="dissolve">
                                      <p:cBhvr>
                                        <p:cTn id="48" dur="500"/>
                                        <p:tgtEl>
                                          <p:spTgt spid="55"/>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dissolve">
                                      <p:cBhvr>
                                        <p:cTn id="51" dur="500"/>
                                        <p:tgtEl>
                                          <p:spTgt spid="54"/>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56"/>
                                        </p:tgtEl>
                                        <p:attrNameLst>
                                          <p:attrName>style.visibility</p:attrName>
                                        </p:attrNameLst>
                                      </p:cBhvr>
                                      <p:to>
                                        <p:strVal val="visible"/>
                                      </p:to>
                                    </p:set>
                                    <p:animEffect transition="in" filter="dissolve">
                                      <p:cBhvr>
                                        <p:cTn id="56" dur="500"/>
                                        <p:tgtEl>
                                          <p:spTgt spid="56"/>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57"/>
                                        </p:tgtEl>
                                        <p:attrNameLst>
                                          <p:attrName>style.visibility</p:attrName>
                                        </p:attrNameLst>
                                      </p:cBhvr>
                                      <p:to>
                                        <p:strVal val="visible"/>
                                      </p:to>
                                    </p:set>
                                    <p:animEffect transition="in" filter="dissolve">
                                      <p:cBhvr>
                                        <p:cTn id="59"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3" grpId="0" animBg="1"/>
      <p:bldP spid="54" grpId="0" animBg="1"/>
      <p:bldP spid="55" grpId="0" animBg="1"/>
      <p:bldP spid="56" grpId="0" animBg="1"/>
      <p:bldP spid="57" grpId="0" animBg="1"/>
      <p:bldP spid="5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442" y="1208927"/>
            <a:ext cx="8966200" cy="2585323"/>
          </a:xfrm>
          <a:prstGeom prst="rect">
            <a:avLst/>
          </a:prstGeom>
          <a:noFill/>
        </p:spPr>
        <p:txBody>
          <a:bodyPr wrap="square" rtlCol="0">
            <a:spAutoFit/>
          </a:bodyPr>
          <a:lstStyle/>
          <a:p>
            <a:pPr algn="ctr">
              <a:lnSpc>
                <a:spcPct val="150000"/>
              </a:lnSpc>
            </a:pPr>
            <a:r>
              <a:rPr lang="zh-CN" altLang="en-US" sz="3600" b="1" dirty="0">
                <a:solidFill>
                  <a:srgbClr val="C00000"/>
                </a:solidFill>
                <a:latin typeface="微软雅黑" panose="020B0503020204020204" pitchFamily="34" charset="-122"/>
                <a:ea typeface="微软雅黑" panose="020B0503020204020204" pitchFamily="34" charset="-122"/>
              </a:rPr>
              <a:t>知网助力</a:t>
            </a:r>
            <a:endParaRPr lang="en-US" altLang="zh-CN" sz="3600" b="1" dirty="0">
              <a:solidFill>
                <a:srgbClr val="C00000"/>
              </a:solidFill>
              <a:latin typeface="微软雅黑" panose="020B0503020204020204" pitchFamily="34" charset="-122"/>
              <a:ea typeface="微软雅黑" panose="020B0503020204020204" pitchFamily="34" charset="-122"/>
            </a:endParaRPr>
          </a:p>
          <a:p>
            <a:pPr algn="ctr">
              <a:lnSpc>
                <a:spcPct val="150000"/>
              </a:lnSpc>
            </a:pPr>
            <a:r>
              <a:rPr lang="zh-CN" altLang="en-US" sz="3600" b="1" dirty="0">
                <a:solidFill>
                  <a:srgbClr val="C00000"/>
                </a:solidFill>
                <a:latin typeface="微软雅黑" panose="020B0503020204020204" pitchFamily="34" charset="-122"/>
                <a:ea typeface="微软雅黑" panose="020B0503020204020204" pitchFamily="34" charset="-122"/>
              </a:rPr>
              <a:t>图书馆服务深入到院校专业建设</a:t>
            </a:r>
            <a:endParaRPr lang="en-US" altLang="zh-CN" sz="3600" b="1" dirty="0">
              <a:solidFill>
                <a:srgbClr val="C00000"/>
              </a:solidFill>
              <a:latin typeface="微软雅黑" panose="020B0503020204020204" pitchFamily="34" charset="-122"/>
              <a:ea typeface="微软雅黑" panose="020B0503020204020204" pitchFamily="34" charset="-122"/>
            </a:endParaRPr>
          </a:p>
          <a:p>
            <a:pPr algn="ctr">
              <a:lnSpc>
                <a:spcPct val="150000"/>
              </a:lnSpc>
            </a:pPr>
            <a:r>
              <a:rPr lang="zh-CN" altLang="en-US" sz="3600" b="1" dirty="0">
                <a:solidFill>
                  <a:srgbClr val="C00000"/>
                </a:solidFill>
                <a:latin typeface="微软雅黑" panose="020B0503020204020204" pitchFamily="34" charset="-122"/>
                <a:ea typeface="微软雅黑" panose="020B0503020204020204" pitchFamily="34" charset="-122"/>
              </a:rPr>
              <a:t>科学研究、课程教学领域</a:t>
            </a:r>
          </a:p>
        </p:txBody>
      </p:sp>
    </p:spTree>
    <p:custDataLst>
      <p:tags r:id="rId1"/>
    </p:custDataLst>
    <p:extLst>
      <p:ext uri="{BB962C8B-B14F-4D97-AF65-F5344CB8AC3E}">
        <p14:creationId xmlns:p14="http://schemas.microsoft.com/office/powerpoint/2010/main" val="111658788"/>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56"/>
          <p:cNvSpPr txBox="1"/>
          <p:nvPr/>
        </p:nvSpPr>
        <p:spPr>
          <a:xfrm>
            <a:off x="1270000" y="2028329"/>
            <a:ext cx="6959600" cy="1015663"/>
          </a:xfrm>
          <a:prstGeom prst="rect">
            <a:avLst/>
          </a:prstGeom>
          <a:noFill/>
        </p:spPr>
        <p:txBody>
          <a:bodyPr wrap="square" rtlCol="0">
            <a:spAutoFit/>
          </a:bodyPr>
          <a:lstStyle/>
          <a:p>
            <a:pPr algn="ctr"/>
            <a:r>
              <a:rPr lang="en-US" altLang="zh-CN" sz="6000" b="1" spc="300" dirty="0">
                <a:solidFill>
                  <a:srgbClr val="C00000"/>
                </a:solidFill>
                <a:latin typeface="微软雅黑" panose="020B0503020204020204" pitchFamily="34" charset="-122"/>
                <a:ea typeface="微软雅黑" panose="020B0503020204020204" pitchFamily="34" charset="-122"/>
              </a:rPr>
              <a:t>4</a:t>
            </a:r>
            <a:r>
              <a:rPr lang="zh-CN" altLang="en-US" sz="6000" b="1" spc="300" dirty="0">
                <a:solidFill>
                  <a:srgbClr val="C00000"/>
                </a:solidFill>
                <a:latin typeface="微软雅黑" panose="020B0503020204020204" pitchFamily="34" charset="-122"/>
                <a:ea typeface="微软雅黑" panose="020B0503020204020204" pitchFamily="34" charset="-122"/>
              </a:rPr>
              <a:t>、</a:t>
            </a:r>
            <a:r>
              <a:rPr lang="en-US" altLang="zh-CN" sz="6000" b="1" spc="300" dirty="0">
                <a:solidFill>
                  <a:srgbClr val="C00000"/>
                </a:solidFill>
                <a:latin typeface="微软雅黑" panose="020B0503020204020204" pitchFamily="34" charset="-122"/>
                <a:ea typeface="微软雅黑" panose="020B0503020204020204" pitchFamily="34" charset="-122"/>
              </a:rPr>
              <a:t> </a:t>
            </a:r>
            <a:r>
              <a:rPr lang="zh-CN" altLang="en-US" sz="6000" b="1" spc="300" dirty="0">
                <a:solidFill>
                  <a:srgbClr val="C00000"/>
                </a:solidFill>
                <a:latin typeface="微软雅黑" panose="020B0503020204020204" pitchFamily="34" charset="-122"/>
                <a:ea typeface="微软雅黑" panose="020B0503020204020204" pitchFamily="34" charset="-122"/>
              </a:rPr>
              <a:t>社会服务</a:t>
            </a:r>
          </a:p>
        </p:txBody>
      </p:sp>
    </p:spTree>
    <p:custDataLst>
      <p:tags r:id="rId1"/>
    </p:custDataLst>
    <p:extLst>
      <p:ext uri="{BB962C8B-B14F-4D97-AF65-F5344CB8AC3E}">
        <p14:creationId xmlns:p14="http://schemas.microsoft.com/office/powerpoint/2010/main" val="155863355"/>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27000" y="163642"/>
            <a:ext cx="8864600" cy="523220"/>
          </a:xfrm>
          <a:prstGeom prst="rect">
            <a:avLst/>
          </a:prstGeom>
          <a:noFill/>
        </p:spPr>
        <p:txBody>
          <a:bodyPr wrap="square" rtlCol="0">
            <a:spAutoFit/>
          </a:bodyPr>
          <a:lstStyle/>
          <a:p>
            <a:pPr algn="ctr"/>
            <a:r>
              <a:rPr lang="zh-CN" altLang="en-US" sz="2800" b="1" dirty="0">
                <a:solidFill>
                  <a:srgbClr val="C00000"/>
                </a:solidFill>
                <a:latin typeface="微软雅黑" panose="020B0503020204020204" pitchFamily="34" charset="-122"/>
                <a:ea typeface="微软雅黑" panose="020B0503020204020204" pitchFamily="34" charset="-122"/>
              </a:rPr>
              <a:t>案例：包头轻工职院文化传承及社会化服务新模式</a:t>
            </a:r>
            <a:endParaRPr lang="en-US" altLang="zh-CN" sz="2800" b="1" dirty="0">
              <a:solidFill>
                <a:srgbClr val="C00000"/>
              </a:solidFill>
              <a:latin typeface="微软雅黑" panose="020B0503020204020204" pitchFamily="34" charset="-122"/>
              <a:ea typeface="微软雅黑" panose="020B0503020204020204" pitchFamily="34" charset="-122"/>
            </a:endParaRPr>
          </a:p>
        </p:txBody>
      </p:sp>
      <p:sp>
        <p:nvSpPr>
          <p:cNvPr id="13" name="TextBox 12"/>
          <p:cNvSpPr txBox="1"/>
          <p:nvPr/>
        </p:nvSpPr>
        <p:spPr>
          <a:xfrm>
            <a:off x="527222" y="726469"/>
            <a:ext cx="8111764" cy="523220"/>
          </a:xfrm>
          <a:prstGeom prst="rect">
            <a:avLst/>
          </a:prstGeom>
          <a:noFill/>
        </p:spPr>
        <p:txBody>
          <a:bodyPr wrap="square" rtlCol="0">
            <a:spAutoFit/>
          </a:bodyPr>
          <a:lstStyle/>
          <a:p>
            <a:r>
              <a:rPr lang="zh-CN" altLang="en-US" sz="1400" b="1" dirty="0">
                <a:latin typeface="微软雅黑" panose="020B0503020204020204" pitchFamily="34" charset="-122"/>
                <a:ea typeface="微软雅黑" panose="020B0503020204020204" pitchFamily="34" charset="-122"/>
              </a:rPr>
              <a:t>图书馆以开放的理念寻找社会化服务切入点，校园文化建设是学校综合办学水平的重要体现。</a:t>
            </a:r>
            <a:endParaRPr lang="en-US" altLang="zh-CN" sz="1400" b="1" dirty="0">
              <a:latin typeface="微软雅黑" panose="020B0503020204020204" pitchFamily="34" charset="-122"/>
              <a:ea typeface="微软雅黑" panose="020B0503020204020204" pitchFamily="34" charset="-122"/>
            </a:endParaRPr>
          </a:p>
          <a:p>
            <a:r>
              <a:rPr lang="zh-CN" altLang="en-US" sz="1400" b="1" dirty="0">
                <a:latin typeface="微软雅黑" panose="020B0503020204020204" pitchFamily="34" charset="-122"/>
                <a:ea typeface="微软雅黑" panose="020B0503020204020204" pitchFamily="34" charset="-122"/>
              </a:rPr>
              <a:t>常规性服务和拓展服务。      拓宽图书馆传承文化服务的渠道。</a:t>
            </a:r>
          </a:p>
        </p:txBody>
      </p:sp>
      <p:sp>
        <p:nvSpPr>
          <p:cNvPr id="22" name="矩形 22"/>
          <p:cNvSpPr>
            <a:spLocks noChangeArrowheads="1"/>
          </p:cNvSpPr>
          <p:nvPr/>
        </p:nvSpPr>
        <p:spPr bwMode="auto">
          <a:xfrm flipV="1">
            <a:off x="0" y="4462860"/>
            <a:ext cx="9141619" cy="71438"/>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algn="ctr">
              <a:lnSpc>
                <a:spcPct val="100000"/>
              </a:lnSpc>
              <a:spcBef>
                <a:spcPct val="0"/>
              </a:spcBef>
              <a:buFont typeface="Arial" pitchFamily="34" charset="0"/>
              <a:buNone/>
            </a:pPr>
            <a:endParaRPr lang="zh-CN" altLang="zh-CN" sz="1700">
              <a:solidFill>
                <a:srgbClr val="7030A0"/>
              </a:solidFill>
            </a:endParaRPr>
          </a:p>
        </p:txBody>
      </p:sp>
      <p:grpSp>
        <p:nvGrpSpPr>
          <p:cNvPr id="23" name="Group 6"/>
          <p:cNvGrpSpPr>
            <a:grpSpLocks/>
          </p:cNvGrpSpPr>
          <p:nvPr/>
        </p:nvGrpSpPr>
        <p:grpSpPr bwMode="auto">
          <a:xfrm>
            <a:off x="7186612" y="3709193"/>
            <a:ext cx="1963341" cy="757238"/>
            <a:chOff x="0" y="0"/>
            <a:chExt cx="1963359" cy="1009914"/>
          </a:xfrm>
        </p:grpSpPr>
        <p:grpSp>
          <p:nvGrpSpPr>
            <p:cNvPr id="24" name="Group 7"/>
            <p:cNvGrpSpPr>
              <a:grpSpLocks/>
            </p:cNvGrpSpPr>
            <p:nvPr/>
          </p:nvGrpSpPr>
          <p:grpSpPr bwMode="auto">
            <a:xfrm>
              <a:off x="952348" y="0"/>
              <a:ext cx="1011011" cy="1009914"/>
              <a:chOff x="0" y="0"/>
              <a:chExt cx="2378846" cy="2376264"/>
            </a:xfrm>
          </p:grpSpPr>
          <p:sp>
            <p:nvSpPr>
              <p:cNvPr id="37" name="矩形 37"/>
              <p:cNvSpPr>
                <a:spLocks noChangeArrowheads="1"/>
              </p:cNvSpPr>
              <p:nvPr/>
            </p:nvSpPr>
            <p:spPr bwMode="auto">
              <a:xfrm>
                <a:off x="0" y="831692"/>
                <a:ext cx="240457" cy="1544572"/>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algn="ctr">
                  <a:lnSpc>
                    <a:spcPct val="100000"/>
                  </a:lnSpc>
                  <a:spcBef>
                    <a:spcPct val="0"/>
                  </a:spcBef>
                  <a:buFont typeface="Arial" pitchFamily="34" charset="0"/>
                  <a:buNone/>
                </a:pPr>
                <a:endParaRPr lang="zh-CN" altLang="zh-CN" sz="1700">
                  <a:solidFill>
                    <a:srgbClr val="FFFFFF"/>
                  </a:solidFill>
                </a:endParaRPr>
              </a:p>
            </p:txBody>
          </p:sp>
          <p:sp>
            <p:nvSpPr>
              <p:cNvPr id="38" name="矩形 38"/>
              <p:cNvSpPr>
                <a:spLocks noChangeArrowheads="1"/>
              </p:cNvSpPr>
              <p:nvPr/>
            </p:nvSpPr>
            <p:spPr bwMode="auto">
              <a:xfrm>
                <a:off x="240457" y="415846"/>
                <a:ext cx="240457" cy="196041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algn="ctr">
                  <a:lnSpc>
                    <a:spcPct val="100000"/>
                  </a:lnSpc>
                  <a:spcBef>
                    <a:spcPct val="0"/>
                  </a:spcBef>
                  <a:buFont typeface="Arial" pitchFamily="34" charset="0"/>
                  <a:buNone/>
                </a:pPr>
                <a:endParaRPr lang="zh-CN" altLang="zh-CN" sz="1700">
                  <a:solidFill>
                    <a:srgbClr val="FFFFFF"/>
                  </a:solidFill>
                </a:endParaRPr>
              </a:p>
            </p:txBody>
          </p:sp>
          <p:sp>
            <p:nvSpPr>
              <p:cNvPr id="39" name="矩形 39"/>
              <p:cNvSpPr>
                <a:spLocks noChangeArrowheads="1"/>
              </p:cNvSpPr>
              <p:nvPr/>
            </p:nvSpPr>
            <p:spPr bwMode="auto">
              <a:xfrm>
                <a:off x="480914" y="1188132"/>
                <a:ext cx="240457" cy="118813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algn="ctr">
                  <a:lnSpc>
                    <a:spcPct val="100000"/>
                  </a:lnSpc>
                  <a:spcBef>
                    <a:spcPct val="0"/>
                  </a:spcBef>
                  <a:buFont typeface="Arial" pitchFamily="34" charset="0"/>
                  <a:buNone/>
                </a:pPr>
                <a:endParaRPr lang="zh-CN" altLang="zh-CN" sz="1700">
                  <a:solidFill>
                    <a:srgbClr val="FFFFFF"/>
                  </a:solidFill>
                </a:endParaRPr>
              </a:p>
            </p:txBody>
          </p:sp>
          <p:sp>
            <p:nvSpPr>
              <p:cNvPr id="40" name="矩形 40"/>
              <p:cNvSpPr>
                <a:spLocks noChangeArrowheads="1"/>
              </p:cNvSpPr>
              <p:nvPr/>
            </p:nvSpPr>
            <p:spPr bwMode="auto">
              <a:xfrm>
                <a:off x="721371" y="831692"/>
                <a:ext cx="240457" cy="1544572"/>
              </a:xfrm>
              <a:prstGeom prst="rect">
                <a:avLst/>
              </a:prstGeom>
              <a:solidFill>
                <a:srgbClr val="E673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algn="ctr">
                  <a:lnSpc>
                    <a:spcPct val="100000"/>
                  </a:lnSpc>
                  <a:spcBef>
                    <a:spcPct val="0"/>
                  </a:spcBef>
                  <a:buFont typeface="Arial" pitchFamily="34" charset="0"/>
                  <a:buNone/>
                </a:pPr>
                <a:endParaRPr lang="zh-CN" altLang="zh-CN" sz="1700">
                  <a:solidFill>
                    <a:srgbClr val="FFFFFF"/>
                  </a:solidFill>
                </a:endParaRPr>
              </a:p>
            </p:txBody>
          </p:sp>
          <p:sp>
            <p:nvSpPr>
              <p:cNvPr id="41" name="矩形 41"/>
              <p:cNvSpPr>
                <a:spLocks noChangeArrowheads="1"/>
              </p:cNvSpPr>
              <p:nvPr/>
            </p:nvSpPr>
            <p:spPr bwMode="auto">
              <a:xfrm>
                <a:off x="961828" y="653473"/>
                <a:ext cx="240457" cy="1722791"/>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algn="ctr">
                  <a:lnSpc>
                    <a:spcPct val="100000"/>
                  </a:lnSpc>
                  <a:spcBef>
                    <a:spcPct val="0"/>
                  </a:spcBef>
                  <a:buFont typeface="Arial" pitchFamily="34" charset="0"/>
                  <a:buNone/>
                </a:pPr>
                <a:endParaRPr lang="zh-CN" altLang="zh-CN" sz="1700">
                  <a:solidFill>
                    <a:srgbClr val="FFFFFF"/>
                  </a:solidFill>
                </a:endParaRPr>
              </a:p>
            </p:txBody>
          </p:sp>
          <p:sp>
            <p:nvSpPr>
              <p:cNvPr id="42" name="矩形 42"/>
              <p:cNvSpPr>
                <a:spLocks noChangeArrowheads="1"/>
              </p:cNvSpPr>
              <p:nvPr/>
            </p:nvSpPr>
            <p:spPr bwMode="auto">
              <a:xfrm>
                <a:off x="1176561" y="653473"/>
                <a:ext cx="240457" cy="1722791"/>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algn="ctr">
                  <a:lnSpc>
                    <a:spcPct val="100000"/>
                  </a:lnSpc>
                  <a:spcBef>
                    <a:spcPct val="0"/>
                  </a:spcBef>
                  <a:buFont typeface="Arial" pitchFamily="34" charset="0"/>
                  <a:buNone/>
                </a:pPr>
                <a:endParaRPr lang="zh-CN" altLang="zh-CN" sz="1700">
                  <a:solidFill>
                    <a:srgbClr val="FFFFFF"/>
                  </a:solidFill>
                </a:endParaRPr>
              </a:p>
            </p:txBody>
          </p:sp>
          <p:sp>
            <p:nvSpPr>
              <p:cNvPr id="43" name="矩形 43"/>
              <p:cNvSpPr>
                <a:spLocks noChangeArrowheads="1"/>
              </p:cNvSpPr>
              <p:nvPr/>
            </p:nvSpPr>
            <p:spPr bwMode="auto">
              <a:xfrm>
                <a:off x="1417018" y="950506"/>
                <a:ext cx="240457" cy="1425758"/>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algn="ctr">
                  <a:lnSpc>
                    <a:spcPct val="100000"/>
                  </a:lnSpc>
                  <a:spcBef>
                    <a:spcPct val="0"/>
                  </a:spcBef>
                  <a:buFont typeface="Arial" pitchFamily="34" charset="0"/>
                  <a:buNone/>
                </a:pPr>
                <a:endParaRPr lang="zh-CN" altLang="zh-CN" sz="1700">
                  <a:solidFill>
                    <a:srgbClr val="FFFFFF"/>
                  </a:solidFill>
                </a:endParaRPr>
              </a:p>
            </p:txBody>
          </p:sp>
          <p:sp>
            <p:nvSpPr>
              <p:cNvPr id="44" name="矩形 44"/>
              <p:cNvSpPr>
                <a:spLocks noChangeArrowheads="1"/>
              </p:cNvSpPr>
              <p:nvPr/>
            </p:nvSpPr>
            <p:spPr bwMode="auto">
              <a:xfrm>
                <a:off x="1657475" y="831692"/>
                <a:ext cx="240457" cy="1544572"/>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algn="ctr">
                  <a:lnSpc>
                    <a:spcPct val="100000"/>
                  </a:lnSpc>
                  <a:spcBef>
                    <a:spcPct val="0"/>
                  </a:spcBef>
                  <a:buFont typeface="Arial" pitchFamily="34" charset="0"/>
                  <a:buNone/>
                </a:pPr>
                <a:endParaRPr lang="zh-CN" altLang="zh-CN" sz="1700">
                  <a:solidFill>
                    <a:srgbClr val="FFFFFF"/>
                  </a:solidFill>
                </a:endParaRPr>
              </a:p>
            </p:txBody>
          </p:sp>
          <p:sp>
            <p:nvSpPr>
              <p:cNvPr id="45" name="矩形 45"/>
              <p:cNvSpPr>
                <a:spLocks noChangeArrowheads="1"/>
              </p:cNvSpPr>
              <p:nvPr/>
            </p:nvSpPr>
            <p:spPr bwMode="auto">
              <a:xfrm>
                <a:off x="1897932" y="1366350"/>
                <a:ext cx="240457" cy="1009913"/>
              </a:xfrm>
              <a:prstGeom prst="rect">
                <a:avLst/>
              </a:prstGeom>
              <a:solidFill>
                <a:srgbClr val="E673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algn="ctr">
                  <a:lnSpc>
                    <a:spcPct val="100000"/>
                  </a:lnSpc>
                  <a:spcBef>
                    <a:spcPct val="0"/>
                  </a:spcBef>
                  <a:buFont typeface="Arial" pitchFamily="34" charset="0"/>
                  <a:buNone/>
                </a:pPr>
                <a:endParaRPr lang="zh-CN" altLang="zh-CN" sz="1700">
                  <a:solidFill>
                    <a:srgbClr val="FFFFFF"/>
                  </a:solidFill>
                </a:endParaRPr>
              </a:p>
            </p:txBody>
          </p:sp>
          <p:sp>
            <p:nvSpPr>
              <p:cNvPr id="46" name="矩形 46"/>
              <p:cNvSpPr>
                <a:spLocks noChangeArrowheads="1"/>
              </p:cNvSpPr>
              <p:nvPr/>
            </p:nvSpPr>
            <p:spPr bwMode="auto">
              <a:xfrm>
                <a:off x="2138389" y="0"/>
                <a:ext cx="240457" cy="2376264"/>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algn="ctr">
                  <a:lnSpc>
                    <a:spcPct val="100000"/>
                  </a:lnSpc>
                  <a:spcBef>
                    <a:spcPct val="0"/>
                  </a:spcBef>
                  <a:buFont typeface="Arial" pitchFamily="34" charset="0"/>
                  <a:buNone/>
                </a:pPr>
                <a:endParaRPr lang="zh-CN" altLang="zh-CN" sz="1700">
                  <a:solidFill>
                    <a:srgbClr val="FFFFFF"/>
                  </a:solidFill>
                </a:endParaRPr>
              </a:p>
            </p:txBody>
          </p:sp>
        </p:grpSp>
        <p:grpSp>
          <p:nvGrpSpPr>
            <p:cNvPr id="25" name="Group 18"/>
            <p:cNvGrpSpPr>
              <a:grpSpLocks/>
            </p:cNvGrpSpPr>
            <p:nvPr/>
          </p:nvGrpSpPr>
          <p:grpSpPr bwMode="auto">
            <a:xfrm>
              <a:off x="0" y="353470"/>
              <a:ext cx="1011011" cy="653508"/>
              <a:chOff x="0" y="0"/>
              <a:chExt cx="2378846" cy="2376264"/>
            </a:xfrm>
          </p:grpSpPr>
          <p:sp>
            <p:nvSpPr>
              <p:cNvPr id="26" name="矩形 27"/>
              <p:cNvSpPr>
                <a:spLocks noChangeArrowheads="1"/>
              </p:cNvSpPr>
              <p:nvPr/>
            </p:nvSpPr>
            <p:spPr bwMode="auto">
              <a:xfrm>
                <a:off x="0" y="831692"/>
                <a:ext cx="240457" cy="1544572"/>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algn="ctr">
                  <a:lnSpc>
                    <a:spcPct val="100000"/>
                  </a:lnSpc>
                  <a:spcBef>
                    <a:spcPct val="0"/>
                  </a:spcBef>
                  <a:buFont typeface="Arial" pitchFamily="34" charset="0"/>
                  <a:buNone/>
                </a:pPr>
                <a:endParaRPr lang="zh-CN" altLang="zh-CN" sz="1700">
                  <a:solidFill>
                    <a:srgbClr val="FFFFFF"/>
                  </a:solidFill>
                </a:endParaRPr>
              </a:p>
            </p:txBody>
          </p:sp>
          <p:sp>
            <p:nvSpPr>
              <p:cNvPr id="27" name="矩形 28"/>
              <p:cNvSpPr>
                <a:spLocks noChangeArrowheads="1"/>
              </p:cNvSpPr>
              <p:nvPr/>
            </p:nvSpPr>
            <p:spPr bwMode="auto">
              <a:xfrm>
                <a:off x="240457" y="415846"/>
                <a:ext cx="240457" cy="196041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algn="ctr">
                  <a:lnSpc>
                    <a:spcPct val="100000"/>
                  </a:lnSpc>
                  <a:spcBef>
                    <a:spcPct val="0"/>
                  </a:spcBef>
                  <a:buFont typeface="Arial" pitchFamily="34" charset="0"/>
                  <a:buNone/>
                </a:pPr>
                <a:endParaRPr lang="zh-CN" altLang="zh-CN" sz="1700">
                  <a:solidFill>
                    <a:srgbClr val="FFFFFF"/>
                  </a:solidFill>
                </a:endParaRPr>
              </a:p>
            </p:txBody>
          </p:sp>
          <p:sp>
            <p:nvSpPr>
              <p:cNvPr id="28" name="矩形 29"/>
              <p:cNvSpPr>
                <a:spLocks noChangeArrowheads="1"/>
              </p:cNvSpPr>
              <p:nvPr/>
            </p:nvSpPr>
            <p:spPr bwMode="auto">
              <a:xfrm>
                <a:off x="480914" y="1188132"/>
                <a:ext cx="240457" cy="118813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algn="ctr">
                  <a:lnSpc>
                    <a:spcPct val="100000"/>
                  </a:lnSpc>
                  <a:spcBef>
                    <a:spcPct val="0"/>
                  </a:spcBef>
                  <a:buFont typeface="Arial" pitchFamily="34" charset="0"/>
                  <a:buNone/>
                </a:pPr>
                <a:endParaRPr lang="zh-CN" altLang="zh-CN" sz="1700">
                  <a:solidFill>
                    <a:srgbClr val="FFFFFF"/>
                  </a:solidFill>
                </a:endParaRPr>
              </a:p>
            </p:txBody>
          </p:sp>
          <p:sp>
            <p:nvSpPr>
              <p:cNvPr id="30" name="矩形 30"/>
              <p:cNvSpPr>
                <a:spLocks noChangeArrowheads="1"/>
              </p:cNvSpPr>
              <p:nvPr/>
            </p:nvSpPr>
            <p:spPr bwMode="auto">
              <a:xfrm>
                <a:off x="721371" y="831692"/>
                <a:ext cx="240457" cy="1544572"/>
              </a:xfrm>
              <a:prstGeom prst="rect">
                <a:avLst/>
              </a:prstGeom>
              <a:solidFill>
                <a:srgbClr val="E673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algn="ctr">
                  <a:lnSpc>
                    <a:spcPct val="100000"/>
                  </a:lnSpc>
                  <a:spcBef>
                    <a:spcPct val="0"/>
                  </a:spcBef>
                  <a:buFont typeface="Arial" pitchFamily="34" charset="0"/>
                  <a:buNone/>
                </a:pPr>
                <a:endParaRPr lang="zh-CN" altLang="zh-CN" sz="1700">
                  <a:solidFill>
                    <a:srgbClr val="FFFFFF"/>
                  </a:solidFill>
                </a:endParaRPr>
              </a:p>
            </p:txBody>
          </p:sp>
          <p:sp>
            <p:nvSpPr>
              <p:cNvPr id="31" name="矩形 31"/>
              <p:cNvSpPr>
                <a:spLocks noChangeArrowheads="1"/>
              </p:cNvSpPr>
              <p:nvPr/>
            </p:nvSpPr>
            <p:spPr bwMode="auto">
              <a:xfrm>
                <a:off x="961828" y="653473"/>
                <a:ext cx="240457" cy="1722791"/>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algn="ctr">
                  <a:lnSpc>
                    <a:spcPct val="100000"/>
                  </a:lnSpc>
                  <a:spcBef>
                    <a:spcPct val="0"/>
                  </a:spcBef>
                  <a:buFont typeface="Arial" pitchFamily="34" charset="0"/>
                  <a:buNone/>
                </a:pPr>
                <a:endParaRPr lang="zh-CN" altLang="zh-CN" sz="1700">
                  <a:solidFill>
                    <a:srgbClr val="FFFFFF"/>
                  </a:solidFill>
                </a:endParaRPr>
              </a:p>
            </p:txBody>
          </p:sp>
          <p:sp>
            <p:nvSpPr>
              <p:cNvPr id="32" name="矩形 32"/>
              <p:cNvSpPr>
                <a:spLocks noChangeArrowheads="1"/>
              </p:cNvSpPr>
              <p:nvPr/>
            </p:nvSpPr>
            <p:spPr bwMode="auto">
              <a:xfrm>
                <a:off x="1176561" y="653473"/>
                <a:ext cx="240457" cy="1722791"/>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algn="ctr">
                  <a:lnSpc>
                    <a:spcPct val="100000"/>
                  </a:lnSpc>
                  <a:spcBef>
                    <a:spcPct val="0"/>
                  </a:spcBef>
                  <a:buFont typeface="Arial" pitchFamily="34" charset="0"/>
                  <a:buNone/>
                </a:pPr>
                <a:endParaRPr lang="zh-CN" altLang="zh-CN" sz="1700">
                  <a:solidFill>
                    <a:srgbClr val="FFFFFF"/>
                  </a:solidFill>
                </a:endParaRPr>
              </a:p>
            </p:txBody>
          </p:sp>
          <p:sp>
            <p:nvSpPr>
              <p:cNvPr id="33" name="矩形 33"/>
              <p:cNvSpPr>
                <a:spLocks noChangeArrowheads="1"/>
              </p:cNvSpPr>
              <p:nvPr/>
            </p:nvSpPr>
            <p:spPr bwMode="auto">
              <a:xfrm>
                <a:off x="1417018" y="950506"/>
                <a:ext cx="240457" cy="1425758"/>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algn="ctr">
                  <a:lnSpc>
                    <a:spcPct val="100000"/>
                  </a:lnSpc>
                  <a:spcBef>
                    <a:spcPct val="0"/>
                  </a:spcBef>
                  <a:buFont typeface="Arial" pitchFamily="34" charset="0"/>
                  <a:buNone/>
                </a:pPr>
                <a:endParaRPr lang="zh-CN" altLang="zh-CN" sz="1700">
                  <a:solidFill>
                    <a:srgbClr val="FFFFFF"/>
                  </a:solidFill>
                </a:endParaRPr>
              </a:p>
            </p:txBody>
          </p:sp>
          <p:sp>
            <p:nvSpPr>
              <p:cNvPr id="34" name="矩形 34"/>
              <p:cNvSpPr>
                <a:spLocks noChangeArrowheads="1"/>
              </p:cNvSpPr>
              <p:nvPr/>
            </p:nvSpPr>
            <p:spPr bwMode="auto">
              <a:xfrm>
                <a:off x="1657475" y="831692"/>
                <a:ext cx="240457" cy="1544572"/>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algn="ctr">
                  <a:lnSpc>
                    <a:spcPct val="100000"/>
                  </a:lnSpc>
                  <a:spcBef>
                    <a:spcPct val="0"/>
                  </a:spcBef>
                  <a:buFont typeface="Arial" pitchFamily="34" charset="0"/>
                  <a:buNone/>
                </a:pPr>
                <a:endParaRPr lang="zh-CN" altLang="zh-CN" sz="1700">
                  <a:solidFill>
                    <a:srgbClr val="FFFFFF"/>
                  </a:solidFill>
                </a:endParaRPr>
              </a:p>
            </p:txBody>
          </p:sp>
          <p:sp>
            <p:nvSpPr>
              <p:cNvPr id="35" name="矩形 35"/>
              <p:cNvSpPr>
                <a:spLocks noChangeArrowheads="1"/>
              </p:cNvSpPr>
              <p:nvPr/>
            </p:nvSpPr>
            <p:spPr bwMode="auto">
              <a:xfrm>
                <a:off x="1897932" y="1366350"/>
                <a:ext cx="240457" cy="1009913"/>
              </a:xfrm>
              <a:prstGeom prst="rect">
                <a:avLst/>
              </a:prstGeom>
              <a:solidFill>
                <a:srgbClr val="E673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algn="ctr">
                  <a:lnSpc>
                    <a:spcPct val="100000"/>
                  </a:lnSpc>
                  <a:spcBef>
                    <a:spcPct val="0"/>
                  </a:spcBef>
                  <a:buFont typeface="Arial" pitchFamily="34" charset="0"/>
                  <a:buNone/>
                </a:pPr>
                <a:endParaRPr lang="zh-CN" altLang="zh-CN" sz="1700">
                  <a:solidFill>
                    <a:srgbClr val="FFFFFF"/>
                  </a:solidFill>
                </a:endParaRPr>
              </a:p>
            </p:txBody>
          </p:sp>
          <p:sp>
            <p:nvSpPr>
              <p:cNvPr id="36" name="矩形 36"/>
              <p:cNvSpPr>
                <a:spLocks noChangeArrowheads="1"/>
              </p:cNvSpPr>
              <p:nvPr/>
            </p:nvSpPr>
            <p:spPr bwMode="auto">
              <a:xfrm>
                <a:off x="2138389" y="0"/>
                <a:ext cx="240457" cy="2376264"/>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algn="ctr">
                  <a:lnSpc>
                    <a:spcPct val="100000"/>
                  </a:lnSpc>
                  <a:spcBef>
                    <a:spcPct val="0"/>
                  </a:spcBef>
                  <a:buFont typeface="Arial" pitchFamily="34" charset="0"/>
                  <a:buNone/>
                </a:pPr>
                <a:endParaRPr lang="zh-CN" altLang="zh-CN" sz="1700">
                  <a:solidFill>
                    <a:srgbClr val="FFFFFF"/>
                  </a:solidFill>
                </a:endParaRPr>
              </a:p>
            </p:txBody>
          </p:sp>
        </p:grpSp>
      </p:grpSp>
      <p:sp>
        <p:nvSpPr>
          <p:cNvPr id="47" name="TextBox 47"/>
          <p:cNvSpPr>
            <a:spLocks noChangeArrowheads="1"/>
          </p:cNvSpPr>
          <p:nvPr/>
        </p:nvSpPr>
        <p:spPr bwMode="auto">
          <a:xfrm>
            <a:off x="400646" y="1513887"/>
            <a:ext cx="720328" cy="1731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a:lnSpc>
                <a:spcPct val="100000"/>
              </a:lnSpc>
              <a:spcBef>
                <a:spcPct val="0"/>
              </a:spcBef>
              <a:buFont typeface="Arial" pitchFamily="34" charset="0"/>
              <a:buNone/>
            </a:pPr>
            <a:r>
              <a:rPr lang="zh-CN" altLang="en-US" sz="2700" b="1" dirty="0">
                <a:solidFill>
                  <a:srgbClr val="C00000"/>
                </a:solidFill>
                <a:latin typeface="微软雅黑" pitchFamily="34" charset="-122"/>
                <a:ea typeface="微软雅黑" pitchFamily="34" charset="-122"/>
                <a:sym typeface="微软雅黑" pitchFamily="34" charset="-122"/>
              </a:rPr>
              <a:t>传承文化</a:t>
            </a:r>
          </a:p>
        </p:txBody>
      </p:sp>
      <p:grpSp>
        <p:nvGrpSpPr>
          <p:cNvPr id="51" name="Group 33"/>
          <p:cNvGrpSpPr>
            <a:grpSpLocks/>
          </p:cNvGrpSpPr>
          <p:nvPr/>
        </p:nvGrpSpPr>
        <p:grpSpPr bwMode="auto">
          <a:xfrm>
            <a:off x="926307" y="1679973"/>
            <a:ext cx="431006" cy="1512094"/>
            <a:chOff x="0" y="0"/>
            <a:chExt cx="432048" cy="2016224"/>
          </a:xfrm>
          <a:solidFill>
            <a:srgbClr val="0459A8"/>
          </a:solidFill>
        </p:grpSpPr>
        <p:sp>
          <p:nvSpPr>
            <p:cNvPr id="52" name="直接连接符 48"/>
            <p:cNvSpPr>
              <a:spLocks noChangeShapeType="1"/>
            </p:cNvSpPr>
            <p:nvPr/>
          </p:nvSpPr>
          <p:spPr bwMode="auto">
            <a:xfrm>
              <a:off x="216024" y="0"/>
              <a:ext cx="1" cy="1296144"/>
            </a:xfrm>
            <a:prstGeom prst="line">
              <a:avLst/>
            </a:prstGeom>
            <a:grpFill/>
            <a:ln w="19050">
              <a:solidFill>
                <a:srgbClr val="0459A8"/>
              </a:solidFill>
              <a:round/>
              <a:headEnd/>
              <a:tailEnd/>
            </a:ln>
            <a:extLst/>
          </p:spPr>
          <p:txBody>
            <a:bodyPr/>
            <a:lstStyle/>
            <a:p>
              <a:pPr>
                <a:defRPr/>
              </a:pPr>
              <a:endParaRPr lang="zh-CN" altLang="en-US"/>
            </a:p>
          </p:txBody>
        </p:sp>
        <p:sp>
          <p:nvSpPr>
            <p:cNvPr id="53" name="上箭头 51"/>
            <p:cNvSpPr>
              <a:spLocks noChangeArrowheads="1"/>
            </p:cNvSpPr>
            <p:nvPr/>
          </p:nvSpPr>
          <p:spPr bwMode="auto">
            <a:xfrm>
              <a:off x="0" y="1152128"/>
              <a:ext cx="432048" cy="864096"/>
            </a:xfrm>
            <a:prstGeom prst="upArrow">
              <a:avLst>
                <a:gd name="adj1" fmla="val 50000"/>
                <a:gd name="adj2" fmla="val 50000"/>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algn="ctr">
                <a:lnSpc>
                  <a:spcPct val="100000"/>
                </a:lnSpc>
                <a:spcBef>
                  <a:spcPct val="0"/>
                </a:spcBef>
                <a:buFont typeface="Arial" pitchFamily="34" charset="0"/>
                <a:buNone/>
                <a:defRPr/>
              </a:pPr>
              <a:endParaRPr lang="zh-CN" altLang="zh-CN" sz="1700">
                <a:solidFill>
                  <a:srgbClr val="FFFFFF"/>
                </a:solidFill>
              </a:endParaRPr>
            </a:p>
          </p:txBody>
        </p:sp>
      </p:grpSp>
      <p:sp>
        <p:nvSpPr>
          <p:cNvPr id="54" name="TextBox 52"/>
          <p:cNvSpPr>
            <a:spLocks noChangeArrowheads="1"/>
          </p:cNvSpPr>
          <p:nvPr/>
        </p:nvSpPr>
        <p:spPr bwMode="auto">
          <a:xfrm>
            <a:off x="1384697" y="1593454"/>
            <a:ext cx="7062788" cy="90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a:lnSpc>
                <a:spcPct val="150000"/>
              </a:lnSpc>
              <a:spcBef>
                <a:spcPct val="0"/>
              </a:spcBef>
              <a:buFont typeface="Arial" pitchFamily="34" charset="0"/>
              <a:buNone/>
            </a:pPr>
            <a:r>
              <a:rPr lang="zh-CN" altLang="en-US" sz="1800">
                <a:solidFill>
                  <a:srgbClr val="7F7F7F"/>
                </a:solidFill>
                <a:latin typeface="微软雅黑" pitchFamily="34" charset="-122"/>
                <a:ea typeface="微软雅黑" pitchFamily="34" charset="-122"/>
                <a:sym typeface="微软雅黑" pitchFamily="34" charset="-122"/>
              </a:rPr>
              <a:t>集聚</a:t>
            </a:r>
            <a:r>
              <a:rPr lang="zh-CN" altLang="en-US" sz="1800" b="1">
                <a:solidFill>
                  <a:srgbClr val="C00000"/>
                </a:solidFill>
                <a:latin typeface="微软雅黑" pitchFamily="34" charset="-122"/>
                <a:ea typeface="微软雅黑" pitchFamily="34" charset="-122"/>
                <a:sym typeface="微软雅黑" pitchFamily="34" charset="-122"/>
              </a:rPr>
              <a:t>社会文化艺术力量，</a:t>
            </a:r>
            <a:r>
              <a:rPr lang="zh-CN" altLang="en-US" sz="1800">
                <a:solidFill>
                  <a:srgbClr val="7F7F7F"/>
                </a:solidFill>
                <a:latin typeface="微软雅黑" pitchFamily="34" charset="-122"/>
                <a:ea typeface="微软雅黑" pitchFamily="34" charset="-122"/>
                <a:sym typeface="微软雅黑" pitchFamily="34" charset="-122"/>
              </a:rPr>
              <a:t>引入社会力量的参与，运用图书馆</a:t>
            </a:r>
            <a:r>
              <a:rPr lang="zh-CN" altLang="en-US" sz="1800" b="1">
                <a:solidFill>
                  <a:srgbClr val="C00000"/>
                </a:solidFill>
                <a:latin typeface="微软雅黑" pitchFamily="34" charset="-122"/>
                <a:ea typeface="微软雅黑" pitchFamily="34" charset="-122"/>
                <a:sym typeface="微软雅黑" pitchFamily="34" charset="-122"/>
              </a:rPr>
              <a:t>优越的环境设施</a:t>
            </a:r>
            <a:r>
              <a:rPr lang="zh-CN" altLang="en-US" sz="1800">
                <a:solidFill>
                  <a:srgbClr val="7F7F7F"/>
                </a:solidFill>
                <a:latin typeface="微软雅黑" pitchFamily="34" charset="-122"/>
                <a:ea typeface="微软雅黑" pitchFamily="34" charset="-122"/>
                <a:sym typeface="微软雅黑" pitchFamily="34" charset="-122"/>
              </a:rPr>
              <a:t>开展文化活动，高校文化设施向社会化</a:t>
            </a:r>
            <a:r>
              <a:rPr lang="zh-CN" altLang="en-US" sz="1800" b="1">
                <a:solidFill>
                  <a:srgbClr val="C00000"/>
                </a:solidFill>
                <a:latin typeface="微软雅黑" pitchFamily="34" charset="-122"/>
                <a:ea typeface="微软雅黑" pitchFamily="34" charset="-122"/>
                <a:sym typeface="微软雅黑" pitchFamily="34" charset="-122"/>
              </a:rPr>
              <a:t>运营新模式。</a:t>
            </a:r>
            <a:endParaRPr lang="zh-CN" altLang="en-US" sz="1700">
              <a:solidFill>
                <a:srgbClr val="C00000"/>
              </a:solidFill>
            </a:endParaRPr>
          </a:p>
        </p:txBody>
      </p:sp>
      <p:grpSp>
        <p:nvGrpSpPr>
          <p:cNvPr id="55" name="Group 37"/>
          <p:cNvGrpSpPr>
            <a:grpSpLocks/>
          </p:cNvGrpSpPr>
          <p:nvPr/>
        </p:nvGrpSpPr>
        <p:grpSpPr bwMode="auto">
          <a:xfrm>
            <a:off x="1835944" y="2712641"/>
            <a:ext cx="2881313" cy="1489472"/>
            <a:chOff x="0" y="0"/>
            <a:chExt cx="1846017" cy="1872208"/>
          </a:xfrm>
        </p:grpSpPr>
        <p:sp>
          <p:nvSpPr>
            <p:cNvPr id="56" name="五边形 60"/>
            <p:cNvSpPr>
              <a:spLocks noChangeArrowheads="1"/>
            </p:cNvSpPr>
            <p:nvPr/>
          </p:nvSpPr>
          <p:spPr bwMode="auto">
            <a:xfrm rot="10800000">
              <a:off x="333844" y="0"/>
              <a:ext cx="1512173" cy="288032"/>
            </a:xfrm>
            <a:prstGeom prst="homePlate">
              <a:avLst>
                <a:gd name="adj" fmla="val 131250"/>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algn="ctr">
                <a:lnSpc>
                  <a:spcPct val="100000"/>
                </a:lnSpc>
                <a:spcBef>
                  <a:spcPct val="0"/>
                </a:spcBef>
                <a:buFont typeface="Arial" pitchFamily="34" charset="0"/>
                <a:buNone/>
              </a:pPr>
              <a:endParaRPr lang="zh-CN" altLang="zh-CN" sz="1700">
                <a:solidFill>
                  <a:srgbClr val="FFFFFF"/>
                </a:solidFill>
              </a:endParaRPr>
            </a:p>
          </p:txBody>
        </p:sp>
        <p:sp>
          <p:nvSpPr>
            <p:cNvPr id="57" name="五边形 61"/>
            <p:cNvSpPr>
              <a:spLocks noChangeArrowheads="1"/>
            </p:cNvSpPr>
            <p:nvPr/>
          </p:nvSpPr>
          <p:spPr bwMode="auto">
            <a:xfrm rot="10800000">
              <a:off x="779009" y="264029"/>
              <a:ext cx="1067008" cy="288032"/>
            </a:xfrm>
            <a:prstGeom prst="homePlate">
              <a:avLst>
                <a:gd name="adj" fmla="val 92612"/>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algn="ctr">
                <a:lnSpc>
                  <a:spcPct val="100000"/>
                </a:lnSpc>
                <a:spcBef>
                  <a:spcPct val="0"/>
                </a:spcBef>
                <a:buFont typeface="Arial" pitchFamily="34" charset="0"/>
                <a:buNone/>
              </a:pPr>
              <a:endParaRPr lang="zh-CN" altLang="zh-CN" sz="1700">
                <a:solidFill>
                  <a:srgbClr val="FFFFFF"/>
                </a:solidFill>
              </a:endParaRPr>
            </a:p>
          </p:txBody>
        </p:sp>
        <p:sp>
          <p:nvSpPr>
            <p:cNvPr id="58" name="五边形 62"/>
            <p:cNvSpPr>
              <a:spLocks noChangeArrowheads="1"/>
            </p:cNvSpPr>
            <p:nvPr/>
          </p:nvSpPr>
          <p:spPr bwMode="auto">
            <a:xfrm rot="10800000">
              <a:off x="0" y="528058"/>
              <a:ext cx="1846017" cy="288032"/>
            </a:xfrm>
            <a:prstGeom prst="homePlate">
              <a:avLst>
                <a:gd name="adj" fmla="val 160227"/>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algn="ctr">
                <a:lnSpc>
                  <a:spcPct val="100000"/>
                </a:lnSpc>
                <a:spcBef>
                  <a:spcPct val="0"/>
                </a:spcBef>
                <a:buFont typeface="Arial" pitchFamily="34" charset="0"/>
                <a:buNone/>
              </a:pPr>
              <a:endParaRPr lang="zh-CN" altLang="zh-CN" sz="1700">
                <a:solidFill>
                  <a:srgbClr val="FFFFFF"/>
                </a:solidFill>
              </a:endParaRPr>
            </a:p>
          </p:txBody>
        </p:sp>
        <p:sp>
          <p:nvSpPr>
            <p:cNvPr id="59" name="五边形 63"/>
            <p:cNvSpPr>
              <a:spLocks noChangeArrowheads="1"/>
            </p:cNvSpPr>
            <p:nvPr/>
          </p:nvSpPr>
          <p:spPr bwMode="auto">
            <a:xfrm rot="10800000">
              <a:off x="333844" y="792087"/>
              <a:ext cx="1512173" cy="288032"/>
            </a:xfrm>
            <a:prstGeom prst="homePlate">
              <a:avLst>
                <a:gd name="adj" fmla="val 131250"/>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algn="ctr">
                <a:lnSpc>
                  <a:spcPct val="100000"/>
                </a:lnSpc>
                <a:spcBef>
                  <a:spcPct val="0"/>
                </a:spcBef>
                <a:buFont typeface="Arial" pitchFamily="34" charset="0"/>
                <a:buNone/>
              </a:pPr>
              <a:endParaRPr lang="zh-CN" altLang="zh-CN" sz="1700">
                <a:solidFill>
                  <a:srgbClr val="FFFFFF"/>
                </a:solidFill>
              </a:endParaRPr>
            </a:p>
          </p:txBody>
        </p:sp>
        <p:sp>
          <p:nvSpPr>
            <p:cNvPr id="60" name="五边形 64"/>
            <p:cNvSpPr>
              <a:spLocks noChangeArrowheads="1"/>
            </p:cNvSpPr>
            <p:nvPr/>
          </p:nvSpPr>
          <p:spPr bwMode="auto">
            <a:xfrm rot="10800000">
              <a:off x="127847" y="1056116"/>
              <a:ext cx="1718169" cy="288032"/>
            </a:xfrm>
            <a:prstGeom prst="homePlate">
              <a:avLst>
                <a:gd name="adj" fmla="val 149130"/>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algn="ctr">
                <a:lnSpc>
                  <a:spcPct val="100000"/>
                </a:lnSpc>
                <a:spcBef>
                  <a:spcPct val="0"/>
                </a:spcBef>
                <a:buFont typeface="Arial" pitchFamily="34" charset="0"/>
                <a:buNone/>
              </a:pPr>
              <a:endParaRPr lang="zh-CN" altLang="zh-CN" sz="1700">
                <a:solidFill>
                  <a:srgbClr val="FFFFFF"/>
                </a:solidFill>
              </a:endParaRPr>
            </a:p>
          </p:txBody>
        </p:sp>
        <p:sp>
          <p:nvSpPr>
            <p:cNvPr id="61" name="五边形 65"/>
            <p:cNvSpPr>
              <a:spLocks noChangeArrowheads="1"/>
            </p:cNvSpPr>
            <p:nvPr/>
          </p:nvSpPr>
          <p:spPr bwMode="auto">
            <a:xfrm rot="10800000">
              <a:off x="765894" y="1320145"/>
              <a:ext cx="1080123" cy="288032"/>
            </a:xfrm>
            <a:prstGeom prst="homePlate">
              <a:avLst>
                <a:gd name="adj" fmla="val 93750"/>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algn="ctr">
                <a:lnSpc>
                  <a:spcPct val="100000"/>
                </a:lnSpc>
                <a:spcBef>
                  <a:spcPct val="0"/>
                </a:spcBef>
                <a:buFont typeface="Arial" pitchFamily="34" charset="0"/>
                <a:buNone/>
              </a:pPr>
              <a:endParaRPr lang="zh-CN" altLang="zh-CN" sz="1700">
                <a:solidFill>
                  <a:srgbClr val="FFFFFF"/>
                </a:solidFill>
              </a:endParaRPr>
            </a:p>
          </p:txBody>
        </p:sp>
        <p:sp>
          <p:nvSpPr>
            <p:cNvPr id="62" name="五边形 66"/>
            <p:cNvSpPr>
              <a:spLocks noChangeArrowheads="1"/>
            </p:cNvSpPr>
            <p:nvPr/>
          </p:nvSpPr>
          <p:spPr bwMode="auto">
            <a:xfrm rot="10800000">
              <a:off x="333845" y="1584176"/>
              <a:ext cx="1512172" cy="288032"/>
            </a:xfrm>
            <a:prstGeom prst="homePlate">
              <a:avLst>
                <a:gd name="adj" fmla="val 131250"/>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algn="ctr">
                <a:lnSpc>
                  <a:spcPct val="100000"/>
                </a:lnSpc>
                <a:spcBef>
                  <a:spcPct val="0"/>
                </a:spcBef>
                <a:buFont typeface="Arial" pitchFamily="34" charset="0"/>
                <a:buNone/>
              </a:pPr>
              <a:endParaRPr lang="zh-CN" altLang="zh-CN" sz="1700">
                <a:solidFill>
                  <a:srgbClr val="FFFFFF"/>
                </a:solidFill>
              </a:endParaRPr>
            </a:p>
          </p:txBody>
        </p:sp>
      </p:grpSp>
      <p:sp>
        <p:nvSpPr>
          <p:cNvPr id="63" name="矩形 69"/>
          <p:cNvSpPr>
            <a:spLocks noChangeArrowheads="1"/>
          </p:cNvSpPr>
          <p:nvPr/>
        </p:nvSpPr>
        <p:spPr bwMode="auto">
          <a:xfrm>
            <a:off x="3352800" y="2711450"/>
            <a:ext cx="1291829" cy="1453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algn="ctr">
              <a:lnSpc>
                <a:spcPct val="100000"/>
              </a:lnSpc>
              <a:spcBef>
                <a:spcPct val="0"/>
              </a:spcBef>
              <a:buFont typeface="Arial" pitchFamily="34" charset="0"/>
              <a:buNone/>
            </a:pPr>
            <a:r>
              <a:rPr lang="zh-CN" altLang="en-US" sz="9000">
                <a:solidFill>
                  <a:srgbClr val="FFFFFF"/>
                </a:solidFill>
                <a:latin typeface="微软雅黑" pitchFamily="34" charset="-122"/>
                <a:ea typeface="微软雅黑" pitchFamily="34" charset="-122"/>
                <a:sym typeface="微软雅黑" pitchFamily="34" charset="-122"/>
              </a:rPr>
              <a:t>创</a:t>
            </a:r>
            <a:endParaRPr lang="zh-CN" altLang="en-US" sz="1700">
              <a:solidFill>
                <a:srgbClr val="000000"/>
              </a:solidFill>
            </a:endParaRPr>
          </a:p>
        </p:txBody>
      </p:sp>
      <p:sp>
        <p:nvSpPr>
          <p:cNvPr id="64" name="矩形 70"/>
          <p:cNvSpPr>
            <a:spLocks noChangeArrowheads="1"/>
          </p:cNvSpPr>
          <p:nvPr/>
        </p:nvSpPr>
        <p:spPr bwMode="auto">
          <a:xfrm>
            <a:off x="4729162" y="2881709"/>
            <a:ext cx="1100138"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algn="ctr">
              <a:lnSpc>
                <a:spcPct val="100000"/>
              </a:lnSpc>
              <a:spcBef>
                <a:spcPct val="0"/>
              </a:spcBef>
              <a:buFont typeface="Arial" pitchFamily="34" charset="0"/>
              <a:buNone/>
            </a:pPr>
            <a:r>
              <a:rPr lang="zh-CN" altLang="en-US" sz="7500" b="1">
                <a:solidFill>
                  <a:srgbClr val="FF9933"/>
                </a:solidFill>
                <a:latin typeface="微软雅黑" pitchFamily="34" charset="-122"/>
                <a:ea typeface="微软雅黑" pitchFamily="34" charset="-122"/>
                <a:sym typeface="微软雅黑" pitchFamily="34" charset="-122"/>
              </a:rPr>
              <a:t>新</a:t>
            </a:r>
            <a:endParaRPr lang="zh-CN" altLang="en-US" sz="1700">
              <a:solidFill>
                <a:srgbClr val="000000"/>
              </a:solidFill>
            </a:endParaRPr>
          </a:p>
        </p:txBody>
      </p:sp>
      <p:sp>
        <p:nvSpPr>
          <p:cNvPr id="65" name="上箭头 71"/>
          <p:cNvSpPr>
            <a:spLocks noChangeArrowheads="1"/>
          </p:cNvSpPr>
          <p:nvPr/>
        </p:nvSpPr>
        <p:spPr bwMode="auto">
          <a:xfrm>
            <a:off x="5867401" y="3837782"/>
            <a:ext cx="432197" cy="364331"/>
          </a:xfrm>
          <a:prstGeom prst="upArrow">
            <a:avLst>
              <a:gd name="adj1" fmla="val 50000"/>
              <a:gd name="adj2" fmla="val 24981"/>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algn="ctr">
              <a:lnSpc>
                <a:spcPct val="100000"/>
              </a:lnSpc>
              <a:spcBef>
                <a:spcPct val="0"/>
              </a:spcBef>
              <a:buFont typeface="Arial" pitchFamily="34" charset="0"/>
              <a:buNone/>
            </a:pPr>
            <a:endParaRPr lang="zh-CN" altLang="zh-CN" sz="1700">
              <a:solidFill>
                <a:srgbClr val="FFFFFF"/>
              </a:solidFill>
            </a:endParaRPr>
          </a:p>
        </p:txBody>
      </p:sp>
      <p:sp>
        <p:nvSpPr>
          <p:cNvPr id="66" name="上箭头 72"/>
          <p:cNvSpPr>
            <a:spLocks noChangeArrowheads="1"/>
          </p:cNvSpPr>
          <p:nvPr/>
        </p:nvSpPr>
        <p:spPr bwMode="auto">
          <a:xfrm>
            <a:off x="6301978" y="3563938"/>
            <a:ext cx="432197" cy="638175"/>
          </a:xfrm>
          <a:prstGeom prst="upArrow">
            <a:avLst>
              <a:gd name="adj1" fmla="val 50000"/>
              <a:gd name="adj2" fmla="val 57771"/>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algn="ctr">
              <a:lnSpc>
                <a:spcPct val="100000"/>
              </a:lnSpc>
              <a:spcBef>
                <a:spcPct val="0"/>
              </a:spcBef>
              <a:buFont typeface="Arial" pitchFamily="34" charset="0"/>
              <a:buNone/>
            </a:pPr>
            <a:endParaRPr lang="zh-CN" altLang="zh-CN" sz="1700">
              <a:solidFill>
                <a:srgbClr val="FFFFFF"/>
              </a:solidFill>
            </a:endParaRPr>
          </a:p>
        </p:txBody>
      </p:sp>
      <p:sp>
        <p:nvSpPr>
          <p:cNvPr id="67" name="上箭头 73"/>
          <p:cNvSpPr>
            <a:spLocks noChangeArrowheads="1"/>
          </p:cNvSpPr>
          <p:nvPr/>
        </p:nvSpPr>
        <p:spPr bwMode="auto">
          <a:xfrm>
            <a:off x="6732985" y="2757885"/>
            <a:ext cx="432197" cy="1444228"/>
          </a:xfrm>
          <a:prstGeom prst="upArrow">
            <a:avLst>
              <a:gd name="adj1" fmla="val 50000"/>
              <a:gd name="adj2" fmla="val 167080"/>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algn="ctr">
              <a:lnSpc>
                <a:spcPct val="100000"/>
              </a:lnSpc>
              <a:spcBef>
                <a:spcPct val="0"/>
              </a:spcBef>
              <a:buFont typeface="Arial" pitchFamily="34" charset="0"/>
              <a:buNone/>
            </a:pPr>
            <a:endParaRPr lang="zh-CN" altLang="zh-CN" sz="1700">
              <a:solidFill>
                <a:srgbClr val="FFFFFF"/>
              </a:solidFill>
            </a:endParaRPr>
          </a:p>
        </p:txBody>
      </p:sp>
      <p:sp>
        <p:nvSpPr>
          <p:cNvPr id="68" name="TextBox 75"/>
          <p:cNvSpPr>
            <a:spLocks noChangeArrowheads="1"/>
          </p:cNvSpPr>
          <p:nvPr/>
        </p:nvSpPr>
        <p:spPr bwMode="auto">
          <a:xfrm>
            <a:off x="4719638" y="2642394"/>
            <a:ext cx="2016919"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a:lnSpc>
                <a:spcPct val="100000"/>
              </a:lnSpc>
              <a:spcBef>
                <a:spcPct val="0"/>
              </a:spcBef>
              <a:buFont typeface="Arial" pitchFamily="34" charset="0"/>
              <a:buNone/>
            </a:pPr>
            <a:r>
              <a:rPr lang="en-US" altLang="zh-CN" sz="3000">
                <a:solidFill>
                  <a:srgbClr val="FF9933"/>
                </a:solidFill>
                <a:latin typeface="微软雅黑" pitchFamily="34" charset="-122"/>
                <a:ea typeface="微软雅黑" pitchFamily="34" charset="-122"/>
                <a:sym typeface="微软雅黑" pitchFamily="34" charset="-122"/>
              </a:rPr>
              <a:t>I</a:t>
            </a:r>
            <a:r>
              <a:rPr lang="en-US" altLang="zh-CN" sz="1200">
                <a:solidFill>
                  <a:srgbClr val="FF9933"/>
                </a:solidFill>
                <a:latin typeface="微软雅黑" pitchFamily="34" charset="-122"/>
                <a:ea typeface="微软雅黑" pitchFamily="34" charset="-122"/>
                <a:sym typeface="微软雅黑" pitchFamily="34" charset="-122"/>
              </a:rPr>
              <a:t>NNOVATE</a:t>
            </a:r>
            <a:endParaRPr lang="zh-CN" altLang="en-US" sz="1700">
              <a:solidFill>
                <a:srgbClr val="000000"/>
              </a:solidFill>
            </a:endParaRPr>
          </a:p>
        </p:txBody>
      </p:sp>
      <p:sp>
        <p:nvSpPr>
          <p:cNvPr id="79" name="Text Box 66"/>
          <p:cNvSpPr txBox="1">
            <a:spLocks noChangeArrowheads="1"/>
          </p:cNvSpPr>
          <p:nvPr/>
        </p:nvSpPr>
        <p:spPr bwMode="auto">
          <a:xfrm>
            <a:off x="7252128" y="2757885"/>
            <a:ext cx="415498"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68580" tIns="34290" rIns="68580" bIns="34290">
            <a:spAutoFit/>
          </a:bodyP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a:lnSpc>
                <a:spcPct val="100000"/>
              </a:lnSpc>
              <a:spcBef>
                <a:spcPct val="0"/>
              </a:spcBef>
              <a:buFont typeface="Arial" pitchFamily="34" charset="0"/>
              <a:buNone/>
            </a:pPr>
            <a:r>
              <a:rPr lang="zh-CN" altLang="en-US" sz="1800" b="1">
                <a:solidFill>
                  <a:srgbClr val="C00000"/>
                </a:solidFill>
                <a:latin typeface="微软雅黑" pitchFamily="34" charset="-122"/>
                <a:ea typeface="微软雅黑" pitchFamily="34" charset="-122"/>
                <a:sym typeface="微软雅黑" pitchFamily="34" charset="-122"/>
              </a:rPr>
              <a:t>屡 创 佳 绩</a:t>
            </a:r>
          </a:p>
        </p:txBody>
      </p:sp>
      <p:grpSp>
        <p:nvGrpSpPr>
          <p:cNvPr id="81" name="组合 80"/>
          <p:cNvGrpSpPr/>
          <p:nvPr/>
        </p:nvGrpSpPr>
        <p:grpSpPr>
          <a:xfrm>
            <a:off x="-26194" y="1349772"/>
            <a:ext cx="9160669" cy="4176952"/>
            <a:chOff x="-26194" y="841772"/>
            <a:chExt cx="9160669" cy="4176952"/>
          </a:xfrm>
        </p:grpSpPr>
        <p:sp>
          <p:nvSpPr>
            <p:cNvPr id="82" name="矩形 2"/>
            <p:cNvSpPr>
              <a:spLocks noChangeArrowheads="1"/>
            </p:cNvSpPr>
            <p:nvPr/>
          </p:nvSpPr>
          <p:spPr bwMode="auto">
            <a:xfrm>
              <a:off x="-26194" y="869156"/>
              <a:ext cx="9160669" cy="3792141"/>
            </a:xfrm>
            <a:prstGeom prst="rect">
              <a:avLst/>
            </a:prstGeom>
            <a:solidFill>
              <a:srgbClr val="FD9933">
                <a:alpha val="89410"/>
              </a:srgbClr>
            </a:solidFill>
            <a:ln w="9525">
              <a:solidFill>
                <a:srgbClr val="E2E2E2"/>
              </a:solidFill>
              <a:miter lim="800000"/>
              <a:headEnd/>
              <a:tailEnd/>
            </a:ln>
          </p:spPr>
          <p:txBody>
            <a:bodyPr lIns="67626" tIns="35242" rIns="67626" bIns="35242" anchor="ct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eaLnBrk="1" hangingPunct="1">
                <a:lnSpc>
                  <a:spcPct val="100000"/>
                </a:lnSpc>
                <a:spcBef>
                  <a:spcPct val="0"/>
                </a:spcBef>
                <a:buFontTx/>
                <a:buNone/>
              </a:pPr>
              <a:endParaRPr lang="zh-CN" altLang="en-US" sz="1400">
                <a:solidFill>
                  <a:srgbClr val="FFFFFF"/>
                </a:solidFill>
                <a:latin typeface="宋体" pitchFamily="2" charset="-122"/>
                <a:sym typeface="宋体" pitchFamily="2" charset="-122"/>
              </a:endParaRPr>
            </a:p>
          </p:txBody>
        </p:sp>
        <p:pic>
          <p:nvPicPr>
            <p:cNvPr id="83" name="Picture 4" descr="C:\Documents and Settings\tdz\桌面\未标题-1 拷贝.jpg"/>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3713" y="1109663"/>
              <a:ext cx="2070497" cy="1382316"/>
            </a:xfrm>
            <a:prstGeom prst="rect">
              <a:avLst/>
            </a:prstGeom>
            <a:noFill/>
            <a:ln w="28575">
              <a:solidFill>
                <a:srgbClr val="92D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4" name="Picture 2" descr="C:\Documents and Settings\tdz\桌面\管理学习011.jpg"/>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36294" y="1114425"/>
              <a:ext cx="2070497" cy="1382316"/>
            </a:xfrm>
            <a:prstGeom prst="rect">
              <a:avLst/>
            </a:prstGeom>
            <a:noFill/>
            <a:ln w="28575">
              <a:solidFill>
                <a:srgbClr val="92D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5" name="Picture 2" descr="C:\Documents and Settings\tdz\桌面\未标题-1 拷贝.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26494" y="1109663"/>
              <a:ext cx="2070497" cy="1381125"/>
            </a:xfrm>
            <a:prstGeom prst="rect">
              <a:avLst/>
            </a:prstGeom>
            <a:noFill/>
            <a:ln w="28575">
              <a:solidFill>
                <a:srgbClr val="92D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6" name="Picture 2" descr="C:\Documents and Settings\tdz\桌面\未标题-2 拷贝.jpg"/>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29426" y="2940844"/>
              <a:ext cx="2070497" cy="1382316"/>
            </a:xfrm>
            <a:prstGeom prst="rect">
              <a:avLst/>
            </a:prstGeom>
            <a:noFill/>
            <a:ln w="28575">
              <a:solidFill>
                <a:srgbClr val="92D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7" name="Picture 3" descr="C:\Documents and Settings\tdz\桌面\未标题-1.jpg"/>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37485" y="2940844"/>
              <a:ext cx="2070497" cy="1382316"/>
            </a:xfrm>
            <a:prstGeom prst="rect">
              <a:avLst/>
            </a:prstGeom>
            <a:noFill/>
            <a:ln w="28575">
              <a:solidFill>
                <a:srgbClr val="92D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8" name="Picture 2" descr="C:\Documents and Settings\tdz\桌面\未标题-1 拷贝.jpg"/>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34828" y="2938463"/>
              <a:ext cx="2070497" cy="1382316"/>
            </a:xfrm>
            <a:prstGeom prst="rect">
              <a:avLst/>
            </a:prstGeom>
            <a:noFill/>
            <a:ln w="28575">
              <a:solidFill>
                <a:srgbClr val="92D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9" name="Picture 2" descr="C:\Documents and Settings\tdz\桌面\01.jpg"/>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4553" y="2943225"/>
              <a:ext cx="2070497" cy="1382316"/>
            </a:xfrm>
            <a:prstGeom prst="rect">
              <a:avLst/>
            </a:prstGeom>
            <a:noFill/>
            <a:ln w="28575">
              <a:solidFill>
                <a:srgbClr val="92D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90" name="Group 17"/>
            <p:cNvGrpSpPr>
              <a:grpSpLocks/>
            </p:cNvGrpSpPr>
            <p:nvPr/>
          </p:nvGrpSpPr>
          <p:grpSpPr bwMode="auto">
            <a:xfrm>
              <a:off x="6793707" y="2777728"/>
              <a:ext cx="441146" cy="404813"/>
              <a:chOff x="0" y="0"/>
              <a:chExt cx="585025" cy="540000"/>
            </a:xfrm>
          </p:grpSpPr>
          <p:sp>
            <p:nvSpPr>
              <p:cNvPr id="122" name="椭圆 16"/>
              <p:cNvSpPr>
                <a:spLocks noChangeArrowheads="1"/>
              </p:cNvSpPr>
              <p:nvPr/>
            </p:nvSpPr>
            <p:spPr bwMode="auto">
              <a:xfrm>
                <a:off x="0" y="0"/>
                <a:ext cx="540000" cy="540000"/>
              </a:xfrm>
              <a:prstGeom prst="ellipse">
                <a:avLst/>
              </a:prstGeom>
              <a:solidFill>
                <a:srgbClr val="92D05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eaLnBrk="1" hangingPunct="1">
                  <a:lnSpc>
                    <a:spcPct val="100000"/>
                  </a:lnSpc>
                  <a:spcBef>
                    <a:spcPct val="0"/>
                  </a:spcBef>
                  <a:buFontTx/>
                  <a:buNone/>
                </a:pPr>
                <a:endParaRPr lang="zh-CN" altLang="en-US" sz="1200">
                  <a:solidFill>
                    <a:srgbClr val="FFFFFF"/>
                  </a:solidFill>
                  <a:latin typeface="Arial Unicode MS" pitchFamily="34" charset="-122"/>
                  <a:ea typeface="Arial Unicode MS" pitchFamily="34" charset="-122"/>
                  <a:cs typeface="Arial Unicode MS" pitchFamily="34" charset="-122"/>
                  <a:sym typeface="Arial Unicode MS" pitchFamily="34" charset="-122"/>
                </a:endParaRPr>
              </a:p>
            </p:txBody>
          </p:sp>
          <p:sp>
            <p:nvSpPr>
              <p:cNvPr id="123" name="TextBox 17"/>
              <p:cNvSpPr>
                <a:spLocks noChangeArrowheads="1"/>
              </p:cNvSpPr>
              <p:nvPr/>
            </p:nvSpPr>
            <p:spPr bwMode="auto">
              <a:xfrm>
                <a:off x="0" y="39167"/>
                <a:ext cx="585025" cy="4926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eaLnBrk="1" hangingPunct="1">
                  <a:lnSpc>
                    <a:spcPct val="100000"/>
                  </a:lnSpc>
                  <a:spcBef>
                    <a:spcPct val="0"/>
                  </a:spcBef>
                  <a:buFontTx/>
                  <a:buNone/>
                </a:pPr>
                <a:r>
                  <a:rPr lang="en-US" altLang="zh-CN" sz="1800">
                    <a:solidFill>
                      <a:srgbClr val="FFFFFF"/>
                    </a:solidFill>
                    <a:latin typeface="Arial Unicode MS" pitchFamily="34" charset="-122"/>
                    <a:ea typeface="Arial Unicode MS" pitchFamily="34" charset="-122"/>
                    <a:cs typeface="Arial Unicode MS" pitchFamily="34" charset="-122"/>
                    <a:sym typeface="Arial Unicode MS" pitchFamily="34" charset="-122"/>
                  </a:rPr>
                  <a:t>01</a:t>
                </a:r>
                <a:endParaRPr lang="zh-CN" altLang="en-US" sz="1400">
                  <a:solidFill>
                    <a:srgbClr val="000000"/>
                  </a:solidFill>
                </a:endParaRPr>
              </a:p>
            </p:txBody>
          </p:sp>
        </p:grpSp>
        <p:grpSp>
          <p:nvGrpSpPr>
            <p:cNvPr id="91" name="Group 20"/>
            <p:cNvGrpSpPr>
              <a:grpSpLocks/>
            </p:cNvGrpSpPr>
            <p:nvPr/>
          </p:nvGrpSpPr>
          <p:grpSpPr bwMode="auto">
            <a:xfrm>
              <a:off x="4602956" y="2784872"/>
              <a:ext cx="441146" cy="404813"/>
              <a:chOff x="0" y="0"/>
              <a:chExt cx="588466" cy="540000"/>
            </a:xfrm>
          </p:grpSpPr>
          <p:sp>
            <p:nvSpPr>
              <p:cNvPr id="120" name="椭圆 19"/>
              <p:cNvSpPr>
                <a:spLocks noChangeArrowheads="1"/>
              </p:cNvSpPr>
              <p:nvPr/>
            </p:nvSpPr>
            <p:spPr bwMode="auto">
              <a:xfrm>
                <a:off x="0" y="0"/>
                <a:ext cx="540000" cy="540000"/>
              </a:xfrm>
              <a:prstGeom prst="ellipse">
                <a:avLst/>
              </a:prstGeom>
              <a:solidFill>
                <a:srgbClr val="92D05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eaLnBrk="1" hangingPunct="1">
                  <a:lnSpc>
                    <a:spcPct val="100000"/>
                  </a:lnSpc>
                  <a:spcBef>
                    <a:spcPct val="0"/>
                  </a:spcBef>
                  <a:buFontTx/>
                  <a:buNone/>
                </a:pPr>
                <a:endParaRPr lang="zh-CN" altLang="en-US" sz="1200">
                  <a:solidFill>
                    <a:srgbClr val="FFFFFF"/>
                  </a:solidFill>
                  <a:latin typeface="Arial Unicode MS" pitchFamily="34" charset="-122"/>
                  <a:ea typeface="Arial Unicode MS" pitchFamily="34" charset="-122"/>
                  <a:cs typeface="Arial Unicode MS" pitchFamily="34" charset="-122"/>
                  <a:sym typeface="Arial Unicode MS" pitchFamily="34" charset="-122"/>
                </a:endParaRPr>
              </a:p>
            </p:txBody>
          </p:sp>
          <p:sp>
            <p:nvSpPr>
              <p:cNvPr id="121" name="TextBox 20"/>
              <p:cNvSpPr>
                <a:spLocks noChangeArrowheads="1"/>
              </p:cNvSpPr>
              <p:nvPr/>
            </p:nvSpPr>
            <p:spPr bwMode="auto">
              <a:xfrm>
                <a:off x="0" y="39167"/>
                <a:ext cx="588466" cy="4926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eaLnBrk="1" hangingPunct="1">
                  <a:lnSpc>
                    <a:spcPct val="100000"/>
                  </a:lnSpc>
                  <a:spcBef>
                    <a:spcPct val="0"/>
                  </a:spcBef>
                  <a:buFontTx/>
                  <a:buNone/>
                </a:pPr>
                <a:r>
                  <a:rPr lang="en-US" altLang="zh-CN" sz="1800">
                    <a:solidFill>
                      <a:srgbClr val="FFFFFF"/>
                    </a:solidFill>
                    <a:latin typeface="Arial Unicode MS" pitchFamily="34" charset="-122"/>
                    <a:ea typeface="Arial Unicode MS" pitchFamily="34" charset="-122"/>
                    <a:cs typeface="Arial Unicode MS" pitchFamily="34" charset="-122"/>
                    <a:sym typeface="Arial Unicode MS" pitchFamily="34" charset="-122"/>
                  </a:rPr>
                  <a:t>02</a:t>
                </a:r>
                <a:endParaRPr lang="zh-CN" altLang="en-US" sz="1400">
                  <a:solidFill>
                    <a:srgbClr val="000000"/>
                  </a:solidFill>
                </a:endParaRPr>
              </a:p>
            </p:txBody>
          </p:sp>
        </p:grpSp>
        <p:grpSp>
          <p:nvGrpSpPr>
            <p:cNvPr id="92" name="Group 23"/>
            <p:cNvGrpSpPr>
              <a:grpSpLocks/>
            </p:cNvGrpSpPr>
            <p:nvPr/>
          </p:nvGrpSpPr>
          <p:grpSpPr bwMode="auto">
            <a:xfrm>
              <a:off x="2419350" y="2800350"/>
              <a:ext cx="441146" cy="398089"/>
              <a:chOff x="0" y="0"/>
              <a:chExt cx="627988" cy="542193"/>
            </a:xfrm>
          </p:grpSpPr>
          <p:sp>
            <p:nvSpPr>
              <p:cNvPr id="118" name="椭圆 22"/>
              <p:cNvSpPr>
                <a:spLocks noChangeArrowheads="1"/>
              </p:cNvSpPr>
              <p:nvPr/>
            </p:nvSpPr>
            <p:spPr bwMode="auto">
              <a:xfrm>
                <a:off x="0" y="0"/>
                <a:ext cx="540000" cy="540000"/>
              </a:xfrm>
              <a:prstGeom prst="ellipse">
                <a:avLst/>
              </a:prstGeom>
              <a:solidFill>
                <a:srgbClr val="92D05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eaLnBrk="1" hangingPunct="1">
                  <a:lnSpc>
                    <a:spcPct val="100000"/>
                  </a:lnSpc>
                  <a:spcBef>
                    <a:spcPct val="0"/>
                  </a:spcBef>
                  <a:buFontTx/>
                  <a:buNone/>
                </a:pPr>
                <a:endParaRPr lang="zh-CN" altLang="en-US" sz="1200">
                  <a:solidFill>
                    <a:srgbClr val="FFFFFF"/>
                  </a:solidFill>
                  <a:latin typeface="Arial Unicode MS" pitchFamily="34" charset="-122"/>
                  <a:ea typeface="Arial Unicode MS" pitchFamily="34" charset="-122"/>
                  <a:cs typeface="Arial Unicode MS" pitchFamily="34" charset="-122"/>
                  <a:sym typeface="Arial Unicode MS" pitchFamily="34" charset="-122"/>
                </a:endParaRPr>
              </a:p>
            </p:txBody>
          </p:sp>
          <p:sp>
            <p:nvSpPr>
              <p:cNvPr id="119" name="TextBox 23"/>
              <p:cNvSpPr>
                <a:spLocks noChangeArrowheads="1"/>
              </p:cNvSpPr>
              <p:nvPr/>
            </p:nvSpPr>
            <p:spPr bwMode="auto">
              <a:xfrm>
                <a:off x="0" y="39167"/>
                <a:ext cx="627988" cy="5030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eaLnBrk="1" hangingPunct="1">
                  <a:lnSpc>
                    <a:spcPct val="100000"/>
                  </a:lnSpc>
                  <a:spcBef>
                    <a:spcPct val="0"/>
                  </a:spcBef>
                  <a:buFontTx/>
                  <a:buNone/>
                </a:pPr>
                <a:r>
                  <a:rPr lang="en-US" altLang="zh-CN" sz="1800">
                    <a:solidFill>
                      <a:srgbClr val="FFFFFF"/>
                    </a:solidFill>
                    <a:latin typeface="Arial Unicode MS" pitchFamily="34" charset="-122"/>
                    <a:ea typeface="Arial Unicode MS" pitchFamily="34" charset="-122"/>
                    <a:cs typeface="Arial Unicode MS" pitchFamily="34" charset="-122"/>
                    <a:sym typeface="Arial Unicode MS" pitchFamily="34" charset="-122"/>
                  </a:rPr>
                  <a:t>03</a:t>
                </a:r>
                <a:endParaRPr lang="zh-CN" altLang="en-US" sz="1400">
                  <a:solidFill>
                    <a:srgbClr val="000000"/>
                  </a:solidFill>
                </a:endParaRPr>
              </a:p>
            </p:txBody>
          </p:sp>
        </p:grpSp>
        <p:grpSp>
          <p:nvGrpSpPr>
            <p:cNvPr id="93" name="Group 26"/>
            <p:cNvGrpSpPr>
              <a:grpSpLocks/>
            </p:cNvGrpSpPr>
            <p:nvPr/>
          </p:nvGrpSpPr>
          <p:grpSpPr bwMode="auto">
            <a:xfrm>
              <a:off x="178594" y="2796778"/>
              <a:ext cx="441146" cy="404813"/>
              <a:chOff x="0" y="0"/>
              <a:chExt cx="588466" cy="540000"/>
            </a:xfrm>
          </p:grpSpPr>
          <p:sp>
            <p:nvSpPr>
              <p:cNvPr id="116" name="椭圆 25"/>
              <p:cNvSpPr>
                <a:spLocks noChangeArrowheads="1"/>
              </p:cNvSpPr>
              <p:nvPr/>
            </p:nvSpPr>
            <p:spPr bwMode="auto">
              <a:xfrm>
                <a:off x="0" y="0"/>
                <a:ext cx="540000" cy="540000"/>
              </a:xfrm>
              <a:prstGeom prst="ellipse">
                <a:avLst/>
              </a:prstGeom>
              <a:solidFill>
                <a:srgbClr val="92D05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eaLnBrk="1" hangingPunct="1">
                  <a:lnSpc>
                    <a:spcPct val="100000"/>
                  </a:lnSpc>
                  <a:spcBef>
                    <a:spcPct val="0"/>
                  </a:spcBef>
                  <a:buFontTx/>
                  <a:buNone/>
                </a:pPr>
                <a:endParaRPr lang="zh-CN" altLang="en-US" sz="1200">
                  <a:solidFill>
                    <a:srgbClr val="FFFFFF"/>
                  </a:solidFill>
                  <a:latin typeface="Arial Unicode MS" pitchFamily="34" charset="-122"/>
                  <a:ea typeface="Arial Unicode MS" pitchFamily="34" charset="-122"/>
                  <a:cs typeface="Arial Unicode MS" pitchFamily="34" charset="-122"/>
                  <a:sym typeface="Arial Unicode MS" pitchFamily="34" charset="-122"/>
                </a:endParaRPr>
              </a:p>
            </p:txBody>
          </p:sp>
          <p:sp>
            <p:nvSpPr>
              <p:cNvPr id="117" name="TextBox 26"/>
              <p:cNvSpPr>
                <a:spLocks noChangeArrowheads="1"/>
              </p:cNvSpPr>
              <p:nvPr/>
            </p:nvSpPr>
            <p:spPr bwMode="auto">
              <a:xfrm>
                <a:off x="0" y="25260"/>
                <a:ext cx="588466" cy="4926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eaLnBrk="1" hangingPunct="1">
                  <a:lnSpc>
                    <a:spcPct val="100000"/>
                  </a:lnSpc>
                  <a:spcBef>
                    <a:spcPct val="0"/>
                  </a:spcBef>
                  <a:buFontTx/>
                  <a:buNone/>
                </a:pPr>
                <a:r>
                  <a:rPr lang="en-US" altLang="zh-CN" sz="1800">
                    <a:solidFill>
                      <a:srgbClr val="FFFFFF"/>
                    </a:solidFill>
                    <a:latin typeface="Arial Unicode MS" pitchFamily="34" charset="-122"/>
                    <a:ea typeface="Arial Unicode MS" pitchFamily="34" charset="-122"/>
                    <a:cs typeface="Arial Unicode MS" pitchFamily="34" charset="-122"/>
                    <a:sym typeface="Arial Unicode MS" pitchFamily="34" charset="-122"/>
                  </a:rPr>
                  <a:t>04</a:t>
                </a:r>
                <a:endParaRPr lang="zh-CN" altLang="en-US" sz="1400">
                  <a:solidFill>
                    <a:srgbClr val="000000"/>
                  </a:solidFill>
                </a:endParaRPr>
              </a:p>
            </p:txBody>
          </p:sp>
        </p:grpSp>
        <p:grpSp>
          <p:nvGrpSpPr>
            <p:cNvPr id="94" name="Group 29"/>
            <p:cNvGrpSpPr>
              <a:grpSpLocks/>
            </p:cNvGrpSpPr>
            <p:nvPr/>
          </p:nvGrpSpPr>
          <p:grpSpPr bwMode="auto">
            <a:xfrm>
              <a:off x="4636294" y="856060"/>
              <a:ext cx="441146" cy="404813"/>
              <a:chOff x="0" y="0"/>
              <a:chExt cx="588466" cy="540000"/>
            </a:xfrm>
          </p:grpSpPr>
          <p:sp>
            <p:nvSpPr>
              <p:cNvPr id="114" name="椭圆 31"/>
              <p:cNvSpPr>
                <a:spLocks noChangeArrowheads="1"/>
              </p:cNvSpPr>
              <p:nvPr/>
            </p:nvSpPr>
            <p:spPr bwMode="auto">
              <a:xfrm>
                <a:off x="0" y="0"/>
                <a:ext cx="540000" cy="540000"/>
              </a:xfrm>
              <a:prstGeom prst="ellipse">
                <a:avLst/>
              </a:prstGeom>
              <a:solidFill>
                <a:srgbClr val="92D05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eaLnBrk="1" hangingPunct="1">
                  <a:lnSpc>
                    <a:spcPct val="100000"/>
                  </a:lnSpc>
                  <a:spcBef>
                    <a:spcPct val="0"/>
                  </a:spcBef>
                  <a:buFontTx/>
                  <a:buNone/>
                </a:pPr>
                <a:endParaRPr lang="zh-CN" altLang="en-US" sz="1200">
                  <a:solidFill>
                    <a:srgbClr val="FFFFFF"/>
                  </a:solidFill>
                  <a:latin typeface="Arial Unicode MS" pitchFamily="34" charset="-122"/>
                  <a:ea typeface="Arial Unicode MS" pitchFamily="34" charset="-122"/>
                  <a:cs typeface="Arial Unicode MS" pitchFamily="34" charset="-122"/>
                  <a:sym typeface="Arial Unicode MS" pitchFamily="34" charset="-122"/>
                </a:endParaRPr>
              </a:p>
            </p:txBody>
          </p:sp>
          <p:sp>
            <p:nvSpPr>
              <p:cNvPr id="115" name="TextBox 32"/>
              <p:cNvSpPr>
                <a:spLocks noChangeArrowheads="1"/>
              </p:cNvSpPr>
              <p:nvPr/>
            </p:nvSpPr>
            <p:spPr bwMode="auto">
              <a:xfrm>
                <a:off x="0" y="39167"/>
                <a:ext cx="588466" cy="4926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eaLnBrk="1" hangingPunct="1">
                  <a:lnSpc>
                    <a:spcPct val="100000"/>
                  </a:lnSpc>
                  <a:spcBef>
                    <a:spcPct val="0"/>
                  </a:spcBef>
                  <a:buFontTx/>
                  <a:buNone/>
                </a:pPr>
                <a:r>
                  <a:rPr lang="en-US" altLang="zh-CN" sz="1800">
                    <a:solidFill>
                      <a:srgbClr val="FFFFFF"/>
                    </a:solidFill>
                    <a:latin typeface="Arial Unicode MS" pitchFamily="34" charset="-122"/>
                    <a:ea typeface="Arial Unicode MS" pitchFamily="34" charset="-122"/>
                    <a:cs typeface="Arial Unicode MS" pitchFamily="34" charset="-122"/>
                    <a:sym typeface="Arial Unicode MS" pitchFamily="34" charset="-122"/>
                  </a:rPr>
                  <a:t>07</a:t>
                </a:r>
                <a:endParaRPr lang="zh-CN" altLang="en-US" sz="1400">
                  <a:solidFill>
                    <a:srgbClr val="000000"/>
                  </a:solidFill>
                </a:endParaRPr>
              </a:p>
            </p:txBody>
          </p:sp>
        </p:grpSp>
        <p:grpSp>
          <p:nvGrpSpPr>
            <p:cNvPr id="95" name="Group 32"/>
            <p:cNvGrpSpPr>
              <a:grpSpLocks/>
            </p:cNvGrpSpPr>
            <p:nvPr/>
          </p:nvGrpSpPr>
          <p:grpSpPr bwMode="auto">
            <a:xfrm>
              <a:off x="2419350" y="863204"/>
              <a:ext cx="441146" cy="397485"/>
              <a:chOff x="0" y="0"/>
              <a:chExt cx="574938" cy="552995"/>
            </a:xfrm>
          </p:grpSpPr>
          <p:sp>
            <p:nvSpPr>
              <p:cNvPr id="112" name="椭圆 34"/>
              <p:cNvSpPr>
                <a:spLocks noChangeArrowheads="1"/>
              </p:cNvSpPr>
              <p:nvPr/>
            </p:nvSpPr>
            <p:spPr bwMode="auto">
              <a:xfrm>
                <a:off x="0" y="0"/>
                <a:ext cx="540000" cy="540000"/>
              </a:xfrm>
              <a:prstGeom prst="ellipse">
                <a:avLst/>
              </a:prstGeom>
              <a:solidFill>
                <a:srgbClr val="92D05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eaLnBrk="1" hangingPunct="1">
                  <a:lnSpc>
                    <a:spcPct val="100000"/>
                  </a:lnSpc>
                  <a:spcBef>
                    <a:spcPct val="0"/>
                  </a:spcBef>
                  <a:buFontTx/>
                  <a:buNone/>
                </a:pPr>
                <a:endParaRPr lang="zh-CN" altLang="en-US" sz="1200">
                  <a:solidFill>
                    <a:srgbClr val="FFFFFF"/>
                  </a:solidFill>
                  <a:latin typeface="Arial Unicode MS" pitchFamily="34" charset="-122"/>
                  <a:ea typeface="Arial Unicode MS" pitchFamily="34" charset="-122"/>
                  <a:cs typeface="Arial Unicode MS" pitchFamily="34" charset="-122"/>
                  <a:sym typeface="Arial Unicode MS" pitchFamily="34" charset="-122"/>
                </a:endParaRPr>
              </a:p>
            </p:txBody>
          </p:sp>
          <p:sp>
            <p:nvSpPr>
              <p:cNvPr id="113" name="TextBox 35"/>
              <p:cNvSpPr>
                <a:spLocks noChangeArrowheads="1"/>
              </p:cNvSpPr>
              <p:nvPr/>
            </p:nvSpPr>
            <p:spPr bwMode="auto">
              <a:xfrm>
                <a:off x="0" y="39167"/>
                <a:ext cx="574938" cy="5138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eaLnBrk="1" hangingPunct="1">
                  <a:lnSpc>
                    <a:spcPct val="100000"/>
                  </a:lnSpc>
                  <a:spcBef>
                    <a:spcPct val="0"/>
                  </a:spcBef>
                  <a:buFontTx/>
                  <a:buNone/>
                </a:pPr>
                <a:r>
                  <a:rPr lang="en-US" altLang="zh-CN" sz="1800">
                    <a:solidFill>
                      <a:srgbClr val="FFFFFF"/>
                    </a:solidFill>
                    <a:latin typeface="Arial Unicode MS" pitchFamily="34" charset="-122"/>
                    <a:ea typeface="Arial Unicode MS" pitchFamily="34" charset="-122"/>
                    <a:cs typeface="Arial Unicode MS" pitchFamily="34" charset="-122"/>
                    <a:sym typeface="Arial Unicode MS" pitchFamily="34" charset="-122"/>
                  </a:rPr>
                  <a:t>06</a:t>
                </a:r>
                <a:endParaRPr lang="zh-CN" altLang="en-US" sz="1400">
                  <a:solidFill>
                    <a:srgbClr val="000000"/>
                  </a:solidFill>
                </a:endParaRPr>
              </a:p>
            </p:txBody>
          </p:sp>
        </p:grpSp>
        <p:grpSp>
          <p:nvGrpSpPr>
            <p:cNvPr id="96" name="Group 40"/>
            <p:cNvGrpSpPr>
              <a:grpSpLocks/>
            </p:cNvGrpSpPr>
            <p:nvPr/>
          </p:nvGrpSpPr>
          <p:grpSpPr bwMode="auto">
            <a:xfrm>
              <a:off x="6838950" y="841772"/>
              <a:ext cx="441146" cy="404813"/>
              <a:chOff x="0" y="0"/>
              <a:chExt cx="585025" cy="540000"/>
            </a:xfrm>
          </p:grpSpPr>
          <p:sp>
            <p:nvSpPr>
              <p:cNvPr id="110" name="椭圆 28"/>
              <p:cNvSpPr>
                <a:spLocks noChangeArrowheads="1"/>
              </p:cNvSpPr>
              <p:nvPr/>
            </p:nvSpPr>
            <p:spPr bwMode="auto">
              <a:xfrm>
                <a:off x="0" y="0"/>
                <a:ext cx="540000" cy="540000"/>
              </a:xfrm>
              <a:prstGeom prst="ellipse">
                <a:avLst/>
              </a:prstGeom>
              <a:solidFill>
                <a:srgbClr val="92D05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eaLnBrk="1" hangingPunct="1">
                  <a:lnSpc>
                    <a:spcPct val="100000"/>
                  </a:lnSpc>
                  <a:spcBef>
                    <a:spcPct val="0"/>
                  </a:spcBef>
                  <a:buFontTx/>
                  <a:buNone/>
                </a:pPr>
                <a:endParaRPr lang="zh-CN" altLang="en-US" sz="1200">
                  <a:solidFill>
                    <a:srgbClr val="FFFFFF"/>
                  </a:solidFill>
                  <a:latin typeface="Arial Unicode MS" pitchFamily="34" charset="-122"/>
                  <a:ea typeface="Arial Unicode MS" pitchFamily="34" charset="-122"/>
                  <a:cs typeface="Arial Unicode MS" pitchFamily="34" charset="-122"/>
                  <a:sym typeface="Arial Unicode MS" pitchFamily="34" charset="-122"/>
                </a:endParaRPr>
              </a:p>
            </p:txBody>
          </p:sp>
          <p:sp>
            <p:nvSpPr>
              <p:cNvPr id="111" name="TextBox 29"/>
              <p:cNvSpPr>
                <a:spLocks noChangeArrowheads="1"/>
              </p:cNvSpPr>
              <p:nvPr/>
            </p:nvSpPr>
            <p:spPr bwMode="auto">
              <a:xfrm>
                <a:off x="0" y="39167"/>
                <a:ext cx="585025" cy="4926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eaLnBrk="1" hangingPunct="1">
                  <a:lnSpc>
                    <a:spcPct val="100000"/>
                  </a:lnSpc>
                  <a:spcBef>
                    <a:spcPct val="0"/>
                  </a:spcBef>
                  <a:buFontTx/>
                  <a:buNone/>
                </a:pPr>
                <a:r>
                  <a:rPr lang="en-US" altLang="zh-CN" sz="1800">
                    <a:solidFill>
                      <a:srgbClr val="FFFFFF"/>
                    </a:solidFill>
                    <a:latin typeface="Arial Unicode MS" pitchFamily="34" charset="-122"/>
                    <a:ea typeface="Arial Unicode MS" pitchFamily="34" charset="-122"/>
                    <a:cs typeface="Arial Unicode MS" pitchFamily="34" charset="-122"/>
                    <a:sym typeface="Arial Unicode MS" pitchFamily="34" charset="-122"/>
                  </a:rPr>
                  <a:t>08</a:t>
                </a:r>
                <a:endParaRPr lang="zh-CN" altLang="en-US" sz="1400">
                  <a:solidFill>
                    <a:srgbClr val="000000"/>
                  </a:solidFill>
                </a:endParaRPr>
              </a:p>
            </p:txBody>
          </p:sp>
        </p:grpSp>
        <p:sp>
          <p:nvSpPr>
            <p:cNvPr id="97" name="Text Box 37"/>
            <p:cNvSpPr txBox="1">
              <a:spLocks noChangeArrowheads="1"/>
            </p:cNvSpPr>
            <p:nvPr/>
          </p:nvSpPr>
          <p:spPr bwMode="auto">
            <a:xfrm>
              <a:off x="945356" y="4363641"/>
              <a:ext cx="976313" cy="253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eaLnBrk="1" hangingPunct="1">
                <a:lnSpc>
                  <a:spcPct val="100000"/>
                </a:lnSpc>
                <a:spcBef>
                  <a:spcPct val="0"/>
                </a:spcBef>
                <a:buFontTx/>
                <a:buNone/>
              </a:pPr>
              <a:r>
                <a:rPr lang="zh-CN" altLang="en-US" sz="1200">
                  <a:solidFill>
                    <a:srgbClr val="000000"/>
                  </a:solidFill>
                </a:rPr>
                <a:t>翰墨书法</a:t>
              </a:r>
            </a:p>
          </p:txBody>
        </p:sp>
        <p:sp>
          <p:nvSpPr>
            <p:cNvPr id="98" name="Text Box 38"/>
            <p:cNvSpPr txBox="1">
              <a:spLocks noChangeArrowheads="1"/>
            </p:cNvSpPr>
            <p:nvPr/>
          </p:nvSpPr>
          <p:spPr bwMode="auto">
            <a:xfrm>
              <a:off x="3042048" y="4360069"/>
              <a:ext cx="1092994" cy="25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eaLnBrk="1" hangingPunct="1">
                <a:lnSpc>
                  <a:spcPct val="100000"/>
                </a:lnSpc>
                <a:spcBef>
                  <a:spcPct val="0"/>
                </a:spcBef>
                <a:buFontTx/>
                <a:buNone/>
              </a:pPr>
              <a:r>
                <a:rPr lang="zh-CN" altLang="en-US" sz="1200">
                  <a:solidFill>
                    <a:srgbClr val="000000"/>
                  </a:solidFill>
                </a:rPr>
                <a:t>微电影视界</a:t>
              </a:r>
            </a:p>
          </p:txBody>
        </p:sp>
        <p:sp>
          <p:nvSpPr>
            <p:cNvPr id="99" name="Text Box 39"/>
            <p:cNvSpPr txBox="1">
              <a:spLocks noChangeArrowheads="1"/>
            </p:cNvSpPr>
            <p:nvPr/>
          </p:nvSpPr>
          <p:spPr bwMode="auto">
            <a:xfrm>
              <a:off x="5272088" y="4366023"/>
              <a:ext cx="1197769" cy="253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eaLnBrk="1" hangingPunct="1">
                <a:lnSpc>
                  <a:spcPct val="100000"/>
                </a:lnSpc>
                <a:spcBef>
                  <a:spcPct val="0"/>
                </a:spcBef>
                <a:buFontTx/>
                <a:buNone/>
              </a:pPr>
              <a:r>
                <a:rPr lang="zh-CN" altLang="en-US" sz="1200">
                  <a:solidFill>
                    <a:srgbClr val="000000"/>
                  </a:solidFill>
                </a:rPr>
                <a:t>茶艺飘香</a:t>
              </a:r>
            </a:p>
          </p:txBody>
        </p:sp>
        <p:sp>
          <p:nvSpPr>
            <p:cNvPr id="100" name="Text Box 40"/>
            <p:cNvSpPr txBox="1">
              <a:spLocks noChangeArrowheads="1"/>
            </p:cNvSpPr>
            <p:nvPr/>
          </p:nvSpPr>
          <p:spPr bwMode="auto">
            <a:xfrm>
              <a:off x="7489031" y="4368404"/>
              <a:ext cx="1333500" cy="253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eaLnBrk="1" hangingPunct="1">
                <a:lnSpc>
                  <a:spcPct val="100000"/>
                </a:lnSpc>
                <a:spcBef>
                  <a:spcPct val="0"/>
                </a:spcBef>
                <a:buFontTx/>
                <a:buNone/>
              </a:pPr>
              <a:r>
                <a:rPr lang="zh-CN" altLang="en-US" sz="1200">
                  <a:solidFill>
                    <a:srgbClr val="000000"/>
                  </a:solidFill>
                </a:rPr>
                <a:t>葡萄酒品鉴</a:t>
              </a:r>
            </a:p>
          </p:txBody>
        </p:sp>
        <p:sp>
          <p:nvSpPr>
            <p:cNvPr id="101" name="Text Box 41"/>
            <p:cNvSpPr txBox="1">
              <a:spLocks noChangeArrowheads="1"/>
            </p:cNvSpPr>
            <p:nvPr/>
          </p:nvSpPr>
          <p:spPr bwMode="auto">
            <a:xfrm>
              <a:off x="7560469" y="2537223"/>
              <a:ext cx="990600" cy="33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eaLnBrk="1" hangingPunct="1">
                <a:lnSpc>
                  <a:spcPct val="100000"/>
                </a:lnSpc>
                <a:spcBef>
                  <a:spcPct val="0"/>
                </a:spcBef>
                <a:buFontTx/>
                <a:buNone/>
              </a:pPr>
              <a:r>
                <a:rPr lang="zh-CN" altLang="en-US" sz="1700">
                  <a:solidFill>
                    <a:srgbClr val="000000"/>
                  </a:solidFill>
                </a:rPr>
                <a:t> </a:t>
              </a:r>
              <a:r>
                <a:rPr lang="zh-CN" altLang="en-US" sz="1200">
                  <a:solidFill>
                    <a:srgbClr val="000000"/>
                  </a:solidFill>
                </a:rPr>
                <a:t>篆刻艺术</a:t>
              </a:r>
            </a:p>
          </p:txBody>
        </p:sp>
        <p:sp>
          <p:nvSpPr>
            <p:cNvPr id="102" name="Text Box 42"/>
            <p:cNvSpPr txBox="1">
              <a:spLocks noChangeArrowheads="1"/>
            </p:cNvSpPr>
            <p:nvPr/>
          </p:nvSpPr>
          <p:spPr bwMode="auto">
            <a:xfrm>
              <a:off x="5195888" y="2534842"/>
              <a:ext cx="1075135" cy="33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eaLnBrk="1" hangingPunct="1">
                <a:lnSpc>
                  <a:spcPct val="100000"/>
                </a:lnSpc>
                <a:spcBef>
                  <a:spcPct val="0"/>
                </a:spcBef>
                <a:buFontTx/>
                <a:buNone/>
              </a:pPr>
              <a:r>
                <a:rPr lang="zh-CN" altLang="en-US" sz="1700">
                  <a:solidFill>
                    <a:srgbClr val="000000"/>
                  </a:solidFill>
                </a:rPr>
                <a:t>  </a:t>
              </a:r>
              <a:r>
                <a:rPr lang="zh-CN" altLang="en-US" sz="1200">
                  <a:solidFill>
                    <a:srgbClr val="000000"/>
                  </a:solidFill>
                </a:rPr>
                <a:t>国学讲堂</a:t>
              </a:r>
            </a:p>
          </p:txBody>
        </p:sp>
        <p:sp>
          <p:nvSpPr>
            <p:cNvPr id="103" name="Text Box 43"/>
            <p:cNvSpPr txBox="1">
              <a:spLocks noChangeArrowheads="1"/>
            </p:cNvSpPr>
            <p:nvPr/>
          </p:nvSpPr>
          <p:spPr bwMode="auto">
            <a:xfrm>
              <a:off x="3118247" y="2538412"/>
              <a:ext cx="1004888" cy="25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eaLnBrk="1" hangingPunct="1">
                <a:lnSpc>
                  <a:spcPct val="100000"/>
                </a:lnSpc>
                <a:spcBef>
                  <a:spcPct val="0"/>
                </a:spcBef>
                <a:buFontTx/>
                <a:buNone/>
              </a:pPr>
              <a:r>
                <a:rPr lang="zh-CN" altLang="en-US" sz="1200">
                  <a:solidFill>
                    <a:srgbClr val="000000"/>
                  </a:solidFill>
                </a:rPr>
                <a:t>精巧手工</a:t>
              </a:r>
            </a:p>
          </p:txBody>
        </p:sp>
        <p:sp>
          <p:nvSpPr>
            <p:cNvPr id="104" name="Text Box 44"/>
            <p:cNvSpPr txBox="1">
              <a:spLocks noChangeArrowheads="1"/>
            </p:cNvSpPr>
            <p:nvPr/>
          </p:nvSpPr>
          <p:spPr bwMode="auto">
            <a:xfrm>
              <a:off x="927497" y="2531269"/>
              <a:ext cx="947738" cy="25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eaLnBrk="1" hangingPunct="1">
                <a:lnSpc>
                  <a:spcPct val="100000"/>
                </a:lnSpc>
                <a:spcBef>
                  <a:spcPct val="0"/>
                </a:spcBef>
                <a:buFontTx/>
                <a:buNone/>
              </a:pPr>
              <a:r>
                <a:rPr lang="zh-CN" altLang="en-US" sz="1200" dirty="0">
                  <a:solidFill>
                    <a:srgbClr val="000000"/>
                  </a:solidFill>
                </a:rPr>
                <a:t>艺术创想</a:t>
              </a:r>
            </a:p>
          </p:txBody>
        </p:sp>
        <p:pic>
          <p:nvPicPr>
            <p:cNvPr id="105" name="Picture 2" descr="C:\Documents and Settings\tdz\桌面\未标题-1 拷贝.jpg"/>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8601" y="1114425"/>
              <a:ext cx="2070497" cy="1382316"/>
            </a:xfrm>
            <a:prstGeom prst="rect">
              <a:avLst/>
            </a:prstGeom>
            <a:noFill/>
            <a:ln w="28575">
              <a:solidFill>
                <a:srgbClr val="92D050"/>
              </a:solidFill>
              <a:bevel/>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06" name="Group 35"/>
            <p:cNvGrpSpPr>
              <a:grpSpLocks/>
            </p:cNvGrpSpPr>
            <p:nvPr/>
          </p:nvGrpSpPr>
          <p:grpSpPr bwMode="auto">
            <a:xfrm>
              <a:off x="211931" y="865585"/>
              <a:ext cx="441146" cy="404813"/>
              <a:chOff x="0" y="0"/>
              <a:chExt cx="587321" cy="540000"/>
            </a:xfrm>
          </p:grpSpPr>
          <p:sp>
            <p:nvSpPr>
              <p:cNvPr id="108" name="椭圆 37"/>
              <p:cNvSpPr>
                <a:spLocks noChangeArrowheads="1"/>
              </p:cNvSpPr>
              <p:nvPr/>
            </p:nvSpPr>
            <p:spPr bwMode="auto">
              <a:xfrm>
                <a:off x="11630" y="0"/>
                <a:ext cx="540000" cy="540000"/>
              </a:xfrm>
              <a:prstGeom prst="ellipse">
                <a:avLst/>
              </a:prstGeom>
              <a:solidFill>
                <a:srgbClr val="92D05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eaLnBrk="1" hangingPunct="1">
                  <a:lnSpc>
                    <a:spcPct val="100000"/>
                  </a:lnSpc>
                  <a:spcBef>
                    <a:spcPct val="0"/>
                  </a:spcBef>
                  <a:buFontTx/>
                  <a:buNone/>
                </a:pPr>
                <a:endParaRPr lang="zh-CN" altLang="en-US" sz="1200">
                  <a:solidFill>
                    <a:srgbClr val="FFFFFF"/>
                  </a:solidFill>
                  <a:latin typeface="Arial Unicode MS" pitchFamily="34" charset="-122"/>
                  <a:ea typeface="Arial Unicode MS" pitchFamily="34" charset="-122"/>
                  <a:cs typeface="Arial Unicode MS" pitchFamily="34" charset="-122"/>
                  <a:sym typeface="Arial Unicode MS" pitchFamily="34" charset="-122"/>
                </a:endParaRPr>
              </a:p>
            </p:txBody>
          </p:sp>
          <p:sp>
            <p:nvSpPr>
              <p:cNvPr id="109" name="TextBox 38"/>
              <p:cNvSpPr>
                <a:spLocks noChangeArrowheads="1"/>
              </p:cNvSpPr>
              <p:nvPr/>
            </p:nvSpPr>
            <p:spPr bwMode="auto">
              <a:xfrm>
                <a:off x="0" y="25260"/>
                <a:ext cx="587321" cy="4926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eaLnBrk="1" hangingPunct="1">
                  <a:lnSpc>
                    <a:spcPct val="100000"/>
                  </a:lnSpc>
                  <a:spcBef>
                    <a:spcPct val="0"/>
                  </a:spcBef>
                  <a:buFontTx/>
                  <a:buNone/>
                </a:pPr>
                <a:r>
                  <a:rPr lang="en-US" altLang="zh-CN" sz="1800">
                    <a:solidFill>
                      <a:srgbClr val="FFFFFF"/>
                    </a:solidFill>
                    <a:latin typeface="Arial Unicode MS" pitchFamily="34" charset="-122"/>
                    <a:ea typeface="Arial Unicode MS" pitchFamily="34" charset="-122"/>
                    <a:cs typeface="Arial Unicode MS" pitchFamily="34" charset="-122"/>
                    <a:sym typeface="Arial Unicode MS" pitchFamily="34" charset="-122"/>
                  </a:rPr>
                  <a:t>05</a:t>
                </a:r>
                <a:endParaRPr lang="zh-CN" altLang="en-US" sz="1400">
                  <a:solidFill>
                    <a:srgbClr val="000000"/>
                  </a:solidFill>
                </a:endParaRPr>
              </a:p>
            </p:txBody>
          </p:sp>
        </p:grpSp>
        <p:sp>
          <p:nvSpPr>
            <p:cNvPr id="107" name="矩形 2"/>
            <p:cNvSpPr>
              <a:spLocks noChangeArrowheads="1"/>
            </p:cNvSpPr>
            <p:nvPr/>
          </p:nvSpPr>
          <p:spPr bwMode="auto">
            <a:xfrm>
              <a:off x="700088" y="4649392"/>
              <a:ext cx="5170885"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80" tIns="34290" rIns="68580" bIns="34290">
              <a:spAutoFit/>
            </a:bodyPr>
            <a:lstStyle>
              <a:lvl1pPr indent="457200" eaLnBrk="0" hangingPunct="0">
                <a:lnSpc>
                  <a:spcPct val="90000"/>
                </a:lnSpc>
                <a:spcBef>
                  <a:spcPct val="30000"/>
                </a:spcBef>
                <a:buFont typeface="Arial" pitchFamily="34" charset="0"/>
                <a:buChar char="•"/>
                <a:defRPr sz="44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ct val="30000"/>
                </a:spcBef>
                <a:buFont typeface="Arial" pitchFamily="34" charset="0"/>
                <a:buChar char="•"/>
                <a:defRPr sz="38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ct val="30000"/>
                </a:spcBef>
                <a:buFont typeface="Arial" pitchFamily="34" charset="0"/>
                <a:buChar char="•"/>
                <a:defRPr sz="31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ct val="30000"/>
                </a:spcBef>
                <a:buFont typeface="Arial" pitchFamily="34" charset="0"/>
                <a:buChar char="•"/>
                <a:defRPr sz="2800">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ct val="30000"/>
                </a:spcBef>
                <a:spcAft>
                  <a:spcPct val="0"/>
                </a:spcAft>
                <a:buFont typeface="Arial" pitchFamily="34" charset="0"/>
                <a:buChar char="•"/>
                <a:defRPr sz="2800">
                  <a:solidFill>
                    <a:schemeClr val="tx1"/>
                  </a:solidFill>
                  <a:latin typeface="Calibri" pitchFamily="34" charset="0"/>
                  <a:ea typeface="宋体" pitchFamily="2" charset="-122"/>
                  <a:sym typeface="Calibri" pitchFamily="34" charset="0"/>
                </a:defRPr>
              </a:lvl9pPr>
            </a:lstStyle>
            <a:p>
              <a:pPr algn="dist">
                <a:lnSpc>
                  <a:spcPct val="144000"/>
                </a:lnSpc>
                <a:spcBef>
                  <a:spcPct val="0"/>
                </a:spcBef>
                <a:spcAft>
                  <a:spcPts val="900"/>
                </a:spcAft>
                <a:buNone/>
              </a:pPr>
              <a:endParaRPr lang="zh-CN" altLang="en-US" sz="1500" dirty="0">
                <a:solidFill>
                  <a:srgbClr val="C00000"/>
                </a:solidFill>
              </a:endParaRPr>
            </a:p>
          </p:txBody>
        </p:sp>
      </p:grpSp>
    </p:spTree>
    <p:custDataLst>
      <p:tags r:id="rId1"/>
    </p:custDataLst>
    <p:extLst>
      <p:ext uri="{BB962C8B-B14F-4D97-AF65-F5344CB8AC3E}">
        <p14:creationId xmlns:p14="http://schemas.microsoft.com/office/powerpoint/2010/main" val="4175124933"/>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p:cTn id="7" dur="500" fill="hold"/>
                                        <p:tgtEl>
                                          <p:spTgt spid="81"/>
                                        </p:tgtEl>
                                        <p:attrNameLst>
                                          <p:attrName>ppt_w</p:attrName>
                                        </p:attrNameLst>
                                      </p:cBhvr>
                                      <p:tavLst>
                                        <p:tav tm="0">
                                          <p:val>
                                            <p:fltVal val="0"/>
                                          </p:val>
                                        </p:tav>
                                        <p:tav tm="100000">
                                          <p:val>
                                            <p:strVal val="#ppt_w"/>
                                          </p:val>
                                        </p:tav>
                                      </p:tavLst>
                                    </p:anim>
                                    <p:anim calcmode="lin" valueType="num">
                                      <p:cBhvr>
                                        <p:cTn id="8" dur="500" fill="hold"/>
                                        <p:tgtEl>
                                          <p:spTgt spid="81"/>
                                        </p:tgtEl>
                                        <p:attrNameLst>
                                          <p:attrName>ppt_h</p:attrName>
                                        </p:attrNameLst>
                                      </p:cBhvr>
                                      <p:tavLst>
                                        <p:tav tm="0">
                                          <p:val>
                                            <p:fltVal val="0"/>
                                          </p:val>
                                        </p:tav>
                                        <p:tav tm="100000">
                                          <p:val>
                                            <p:strVal val="#ppt_h"/>
                                          </p:val>
                                        </p:tav>
                                      </p:tavLst>
                                    </p:anim>
                                    <p:animEffect transition="in" filter="fade">
                                      <p:cBhvr>
                                        <p:cTn id="9"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bldLvl="0" autoUpdateAnimBg="0"/>
      <p:bldP spid="98" grpId="0" bldLvl="0" autoUpdateAnimBg="0"/>
      <p:bldP spid="99" grpId="0" bldLvl="0" autoUpdateAnimBg="0"/>
      <p:bldP spid="100" grpId="0" bldLvl="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直接连接符 34"/>
          <p:cNvCxnSpPr/>
          <p:nvPr/>
        </p:nvCxnSpPr>
        <p:spPr>
          <a:xfrm>
            <a:off x="359350" y="584186"/>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36" name="组合 35"/>
          <p:cNvGrpSpPr/>
          <p:nvPr/>
        </p:nvGrpSpPr>
        <p:grpSpPr>
          <a:xfrm>
            <a:off x="334233" y="14305"/>
            <a:ext cx="479614" cy="479614"/>
            <a:chOff x="1278794" y="3334906"/>
            <a:chExt cx="914014" cy="914014"/>
          </a:xfrm>
        </p:grpSpPr>
        <p:grpSp>
          <p:nvGrpSpPr>
            <p:cNvPr id="37" name="组合 36"/>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39" name="同心圆 3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椭圆 39"/>
              <p:cNvSpPr/>
              <p:nvPr/>
            </p:nvSpPr>
            <p:spPr>
              <a:xfrm>
                <a:off x="392112" y="760411"/>
                <a:ext cx="3825872" cy="382587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 name="TextBox 61"/>
            <p:cNvSpPr txBox="1"/>
            <p:nvPr/>
          </p:nvSpPr>
          <p:spPr>
            <a:xfrm>
              <a:off x="1443719" y="3591858"/>
              <a:ext cx="59026" cy="127845"/>
            </a:xfrm>
            <a:prstGeom prst="rect">
              <a:avLst/>
            </a:prstGeom>
            <a:noFill/>
          </p:spPr>
          <p:txBody>
            <a:bodyPr wrap="none" rtlCol="0">
              <a:spAutoFit/>
            </a:bodyPr>
            <a:lstStyle/>
            <a:p>
              <a:endParaRPr lang="zh-CN" altLang="en-US" sz="2000" dirty="0">
                <a:latin typeface="Watford DB" pitchFamily="2" charset="0"/>
                <a:ea typeface="造字工房劲黑（非商用）常规体" pitchFamily="50" charset="-122"/>
              </a:endParaRPr>
            </a:p>
          </p:txBody>
        </p:sp>
      </p:grpSp>
      <p:sp>
        <p:nvSpPr>
          <p:cNvPr id="41" name="文本框 40"/>
          <p:cNvSpPr txBox="1"/>
          <p:nvPr/>
        </p:nvSpPr>
        <p:spPr>
          <a:xfrm>
            <a:off x="813846" y="91322"/>
            <a:ext cx="6463253" cy="461665"/>
          </a:xfrm>
          <a:prstGeom prst="rect">
            <a:avLst/>
          </a:prstGeom>
          <a:noFill/>
        </p:spPr>
        <p:txBody>
          <a:bodyPr wrap="square" rtlCol="0">
            <a:spAutoFit/>
          </a:bodyPr>
          <a:lstStyle/>
          <a:p>
            <a:pPr marL="342900" indent="-342900">
              <a:buFont typeface="Wingdings" panose="05000000000000000000" pitchFamily="2" charset="2"/>
              <a:buChar char="Ø"/>
            </a:pPr>
            <a:r>
              <a:rPr lang="zh-CN" altLang="en-US" sz="2400" b="1" dirty="0">
                <a:latin typeface="微软雅黑" panose="020B0503020204020204" pitchFamily="34" charset="-122"/>
                <a:ea typeface="微软雅黑" panose="020B0503020204020204" pitchFamily="34" charset="-122"/>
              </a:rPr>
              <a:t>引言：高职图书馆嵌入式服务实践</a:t>
            </a:r>
          </a:p>
        </p:txBody>
      </p:sp>
      <p:grpSp>
        <p:nvGrpSpPr>
          <p:cNvPr id="50" name="组合 49"/>
          <p:cNvGrpSpPr/>
          <p:nvPr/>
        </p:nvGrpSpPr>
        <p:grpSpPr>
          <a:xfrm>
            <a:off x="2624639" y="1067885"/>
            <a:ext cx="3557963" cy="3359993"/>
            <a:chOff x="2995239" y="1070163"/>
            <a:chExt cx="5711311" cy="5236093"/>
          </a:xfrm>
        </p:grpSpPr>
        <p:grpSp>
          <p:nvGrpSpPr>
            <p:cNvPr id="51" name="组合 50"/>
            <p:cNvGrpSpPr/>
            <p:nvPr/>
          </p:nvGrpSpPr>
          <p:grpSpPr>
            <a:xfrm>
              <a:off x="2995239" y="1070163"/>
              <a:ext cx="3026735" cy="2840022"/>
              <a:chOff x="3343583" y="2041264"/>
              <a:chExt cx="3026735" cy="2840022"/>
            </a:xfrm>
          </p:grpSpPr>
          <p:sp>
            <p:nvSpPr>
              <p:cNvPr id="65" name="任意多边形 64"/>
              <p:cNvSpPr/>
              <p:nvPr/>
            </p:nvSpPr>
            <p:spPr>
              <a:xfrm flipH="1">
                <a:off x="3343583" y="2041264"/>
                <a:ext cx="3026735" cy="2840022"/>
              </a:xfrm>
              <a:custGeom>
                <a:avLst/>
                <a:gdLst>
                  <a:gd name="connsiteX0" fmla="*/ 1691640 w 3383280"/>
                  <a:gd name="connsiteY0" fmla="*/ 0 h 3383640"/>
                  <a:gd name="connsiteX1" fmla="*/ 3383280 w 3383280"/>
                  <a:gd name="connsiteY1" fmla="*/ 1691640 h 3383640"/>
                  <a:gd name="connsiteX2" fmla="*/ 1864601 w 3383280"/>
                  <a:gd name="connsiteY2" fmla="*/ 3374547 h 3383640"/>
                  <a:gd name="connsiteX3" fmla="*/ 1725867 w 3383280"/>
                  <a:gd name="connsiteY3" fmla="*/ 3381552 h 3383640"/>
                  <a:gd name="connsiteX4" fmla="*/ 1728000 w 3383280"/>
                  <a:gd name="connsiteY4" fmla="*/ 3383640 h 3383640"/>
                  <a:gd name="connsiteX5" fmla="*/ 0 w 3383280"/>
                  <a:gd name="connsiteY5" fmla="*/ 3383640 h 3383640"/>
                  <a:gd name="connsiteX6" fmla="*/ 0 w 3383280"/>
                  <a:gd name="connsiteY6" fmla="*/ 1691640 h 3383640"/>
                  <a:gd name="connsiteX7" fmla="*/ 1691640 w 3383280"/>
                  <a:gd name="connsiteY7" fmla="*/ 0 h 338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3280" h="3383640">
                    <a:moveTo>
                      <a:pt x="1691640" y="0"/>
                    </a:moveTo>
                    <a:cubicBezTo>
                      <a:pt x="2625907" y="0"/>
                      <a:pt x="3383280" y="757373"/>
                      <a:pt x="3383280" y="1691640"/>
                    </a:cubicBezTo>
                    <a:cubicBezTo>
                      <a:pt x="3383280" y="2567515"/>
                      <a:pt x="2717620" y="3287918"/>
                      <a:pt x="1864601" y="3374547"/>
                    </a:cubicBezTo>
                    <a:lnTo>
                      <a:pt x="1725867" y="3381552"/>
                    </a:lnTo>
                    <a:lnTo>
                      <a:pt x="1728000" y="3383640"/>
                    </a:lnTo>
                    <a:lnTo>
                      <a:pt x="0" y="3383640"/>
                    </a:lnTo>
                    <a:lnTo>
                      <a:pt x="0" y="1691640"/>
                    </a:lnTo>
                    <a:cubicBezTo>
                      <a:pt x="0" y="757373"/>
                      <a:pt x="757373" y="0"/>
                      <a:pt x="1691640" y="0"/>
                    </a:cubicBezTo>
                    <a:close/>
                  </a:path>
                </a:pathLst>
              </a:custGeom>
              <a:gradFill flip="none" rotWithShape="1">
                <a:gsLst>
                  <a:gs pos="100000">
                    <a:schemeClr val="bg1">
                      <a:lumMod val="95000"/>
                    </a:schemeClr>
                  </a:gs>
                  <a:gs pos="0">
                    <a:srgbClr val="D1D1D1"/>
                  </a:gs>
                </a:gsLst>
                <a:lin ang="8100000" scaled="1"/>
                <a:tileRect/>
              </a:gradFill>
              <a:ln w="28575">
                <a:gradFill flip="none" rotWithShape="1">
                  <a:gsLst>
                    <a:gs pos="0">
                      <a:schemeClr val="bg1"/>
                    </a:gs>
                    <a:gs pos="100000">
                      <a:schemeClr val="bg1">
                        <a:lumMod val="85000"/>
                      </a:schemeClr>
                    </a:gs>
                  </a:gsLst>
                  <a:lin ang="8100000" scaled="1"/>
                  <a:tileRect/>
                </a:gra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
            <p:nvSpPr>
              <p:cNvPr id="66" name="椭圆 65"/>
              <p:cNvSpPr/>
              <p:nvPr/>
            </p:nvSpPr>
            <p:spPr>
              <a:xfrm>
                <a:off x="3600017" y="2381561"/>
                <a:ext cx="2559483" cy="2288724"/>
              </a:xfrm>
              <a:prstGeom prst="ellipse">
                <a:avLst/>
              </a:prstGeom>
              <a:solidFill>
                <a:srgbClr val="C00000"/>
              </a:solidFill>
              <a:ln>
                <a:noFill/>
              </a:ln>
              <a:effectLst>
                <a:innerShdw blurRad="114300" dist="25400" dir="135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grpSp>
        <p:grpSp>
          <p:nvGrpSpPr>
            <p:cNvPr id="52" name="组合 51"/>
            <p:cNvGrpSpPr/>
            <p:nvPr/>
          </p:nvGrpSpPr>
          <p:grpSpPr>
            <a:xfrm flipH="1">
              <a:off x="6145711" y="1247264"/>
              <a:ext cx="2560839" cy="2662921"/>
              <a:chOff x="7081043" y="1708646"/>
              <a:chExt cx="3051017" cy="3172640"/>
            </a:xfrm>
          </p:grpSpPr>
          <p:sp>
            <p:nvSpPr>
              <p:cNvPr id="63" name="任意多边形 62"/>
              <p:cNvSpPr/>
              <p:nvPr/>
            </p:nvSpPr>
            <p:spPr>
              <a:xfrm flipH="1">
                <a:off x="7081043" y="1708646"/>
                <a:ext cx="3051017" cy="3172640"/>
              </a:xfrm>
              <a:custGeom>
                <a:avLst/>
                <a:gdLst>
                  <a:gd name="connsiteX0" fmla="*/ 1691640 w 3383280"/>
                  <a:gd name="connsiteY0" fmla="*/ 0 h 3383640"/>
                  <a:gd name="connsiteX1" fmla="*/ 3383280 w 3383280"/>
                  <a:gd name="connsiteY1" fmla="*/ 1691640 h 3383640"/>
                  <a:gd name="connsiteX2" fmla="*/ 1864601 w 3383280"/>
                  <a:gd name="connsiteY2" fmla="*/ 3374547 h 3383640"/>
                  <a:gd name="connsiteX3" fmla="*/ 1725867 w 3383280"/>
                  <a:gd name="connsiteY3" fmla="*/ 3381552 h 3383640"/>
                  <a:gd name="connsiteX4" fmla="*/ 1728000 w 3383280"/>
                  <a:gd name="connsiteY4" fmla="*/ 3383640 h 3383640"/>
                  <a:gd name="connsiteX5" fmla="*/ 0 w 3383280"/>
                  <a:gd name="connsiteY5" fmla="*/ 3383640 h 3383640"/>
                  <a:gd name="connsiteX6" fmla="*/ 0 w 3383280"/>
                  <a:gd name="connsiteY6" fmla="*/ 1691640 h 3383640"/>
                  <a:gd name="connsiteX7" fmla="*/ 1691640 w 3383280"/>
                  <a:gd name="connsiteY7" fmla="*/ 0 h 338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3280" h="3383640">
                    <a:moveTo>
                      <a:pt x="1691640" y="0"/>
                    </a:moveTo>
                    <a:cubicBezTo>
                      <a:pt x="2625907" y="0"/>
                      <a:pt x="3383280" y="757373"/>
                      <a:pt x="3383280" y="1691640"/>
                    </a:cubicBezTo>
                    <a:cubicBezTo>
                      <a:pt x="3383280" y="2567515"/>
                      <a:pt x="2717620" y="3287918"/>
                      <a:pt x="1864601" y="3374547"/>
                    </a:cubicBezTo>
                    <a:lnTo>
                      <a:pt x="1725867" y="3381552"/>
                    </a:lnTo>
                    <a:lnTo>
                      <a:pt x="1728000" y="3383640"/>
                    </a:lnTo>
                    <a:lnTo>
                      <a:pt x="0" y="3383640"/>
                    </a:lnTo>
                    <a:lnTo>
                      <a:pt x="0" y="1691640"/>
                    </a:lnTo>
                    <a:cubicBezTo>
                      <a:pt x="0" y="757373"/>
                      <a:pt x="757373" y="0"/>
                      <a:pt x="1691640" y="0"/>
                    </a:cubicBezTo>
                    <a:close/>
                  </a:path>
                </a:pathLst>
              </a:custGeom>
              <a:gradFill flip="none" rotWithShape="1">
                <a:gsLst>
                  <a:gs pos="100000">
                    <a:schemeClr val="bg1">
                      <a:lumMod val="95000"/>
                    </a:schemeClr>
                  </a:gs>
                  <a:gs pos="0">
                    <a:srgbClr val="D1D1D1"/>
                  </a:gs>
                </a:gsLst>
                <a:lin ang="2700000" scaled="1"/>
                <a:tileRect/>
              </a:gradFill>
              <a:ln w="28575">
                <a:gradFill flip="none" rotWithShape="1">
                  <a:gsLst>
                    <a:gs pos="0">
                      <a:schemeClr val="bg1"/>
                    </a:gs>
                    <a:gs pos="100000">
                      <a:schemeClr val="bg1">
                        <a:lumMod val="85000"/>
                      </a:schemeClr>
                    </a:gs>
                  </a:gsLst>
                  <a:lin ang="2700000" scaled="1"/>
                  <a:tileRect/>
                </a:gra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
            <p:nvSpPr>
              <p:cNvPr id="64" name="椭圆 63"/>
              <p:cNvSpPr/>
              <p:nvPr/>
            </p:nvSpPr>
            <p:spPr>
              <a:xfrm>
                <a:off x="7178199" y="1910730"/>
                <a:ext cx="2864483" cy="2767206"/>
              </a:xfrm>
              <a:prstGeom prst="ellipse">
                <a:avLst/>
              </a:prstGeom>
              <a:solidFill>
                <a:schemeClr val="tx1">
                  <a:lumMod val="50000"/>
                  <a:lumOff val="50000"/>
                </a:schemeClr>
              </a:solidFill>
              <a:ln>
                <a:noFill/>
              </a:ln>
              <a:effectLst>
                <a:innerShdw blurRad="114300" dist="25400" dir="189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grpSp>
        <p:grpSp>
          <p:nvGrpSpPr>
            <p:cNvPr id="53" name="组合 52"/>
            <p:cNvGrpSpPr/>
            <p:nvPr/>
          </p:nvGrpSpPr>
          <p:grpSpPr>
            <a:xfrm flipH="1" flipV="1">
              <a:off x="6145712" y="4029232"/>
              <a:ext cx="2276782" cy="2277024"/>
              <a:chOff x="6748780" y="1497648"/>
              <a:chExt cx="3383280" cy="3383640"/>
            </a:xfrm>
          </p:grpSpPr>
          <p:sp>
            <p:nvSpPr>
              <p:cNvPr id="61" name="任意多边形 60"/>
              <p:cNvSpPr/>
              <p:nvPr/>
            </p:nvSpPr>
            <p:spPr>
              <a:xfrm flipH="1">
                <a:off x="6748780" y="1497648"/>
                <a:ext cx="3383280" cy="3383640"/>
              </a:xfrm>
              <a:custGeom>
                <a:avLst/>
                <a:gdLst>
                  <a:gd name="connsiteX0" fmla="*/ 1691640 w 3383280"/>
                  <a:gd name="connsiteY0" fmla="*/ 0 h 3383640"/>
                  <a:gd name="connsiteX1" fmla="*/ 3383280 w 3383280"/>
                  <a:gd name="connsiteY1" fmla="*/ 1691640 h 3383640"/>
                  <a:gd name="connsiteX2" fmla="*/ 1864601 w 3383280"/>
                  <a:gd name="connsiteY2" fmla="*/ 3374547 h 3383640"/>
                  <a:gd name="connsiteX3" fmla="*/ 1725867 w 3383280"/>
                  <a:gd name="connsiteY3" fmla="*/ 3381552 h 3383640"/>
                  <a:gd name="connsiteX4" fmla="*/ 1728000 w 3383280"/>
                  <a:gd name="connsiteY4" fmla="*/ 3383640 h 3383640"/>
                  <a:gd name="connsiteX5" fmla="*/ 0 w 3383280"/>
                  <a:gd name="connsiteY5" fmla="*/ 3383640 h 3383640"/>
                  <a:gd name="connsiteX6" fmla="*/ 0 w 3383280"/>
                  <a:gd name="connsiteY6" fmla="*/ 1691640 h 3383640"/>
                  <a:gd name="connsiteX7" fmla="*/ 1691640 w 3383280"/>
                  <a:gd name="connsiteY7" fmla="*/ 0 h 338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3280" h="3383640">
                    <a:moveTo>
                      <a:pt x="1691640" y="0"/>
                    </a:moveTo>
                    <a:cubicBezTo>
                      <a:pt x="2625907" y="0"/>
                      <a:pt x="3383280" y="757373"/>
                      <a:pt x="3383280" y="1691640"/>
                    </a:cubicBezTo>
                    <a:cubicBezTo>
                      <a:pt x="3383280" y="2567515"/>
                      <a:pt x="2717620" y="3287918"/>
                      <a:pt x="1864601" y="3374547"/>
                    </a:cubicBezTo>
                    <a:lnTo>
                      <a:pt x="1725867" y="3381552"/>
                    </a:lnTo>
                    <a:lnTo>
                      <a:pt x="1728000" y="3383640"/>
                    </a:lnTo>
                    <a:lnTo>
                      <a:pt x="0" y="3383640"/>
                    </a:lnTo>
                    <a:lnTo>
                      <a:pt x="0" y="1691640"/>
                    </a:lnTo>
                    <a:cubicBezTo>
                      <a:pt x="0" y="757373"/>
                      <a:pt x="757373" y="0"/>
                      <a:pt x="1691640" y="0"/>
                    </a:cubicBezTo>
                    <a:close/>
                  </a:path>
                </a:pathLst>
              </a:custGeom>
              <a:gradFill flip="none" rotWithShape="1">
                <a:gsLst>
                  <a:gs pos="100000">
                    <a:schemeClr val="bg1">
                      <a:lumMod val="95000"/>
                    </a:schemeClr>
                  </a:gs>
                  <a:gs pos="0">
                    <a:srgbClr val="D1D1D1"/>
                  </a:gs>
                </a:gsLst>
                <a:lin ang="18900000" scaled="1"/>
                <a:tileRect/>
              </a:gradFill>
              <a:ln w="28575">
                <a:gradFill flip="none" rotWithShape="1">
                  <a:gsLst>
                    <a:gs pos="0">
                      <a:schemeClr val="bg1"/>
                    </a:gs>
                    <a:gs pos="100000">
                      <a:schemeClr val="bg1">
                        <a:lumMod val="85000"/>
                      </a:schemeClr>
                    </a:gs>
                  </a:gsLst>
                  <a:lin ang="18900000" scaled="0"/>
                  <a:tileRect/>
                </a:gra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
            <p:nvSpPr>
              <p:cNvPr id="62" name="椭圆 61"/>
              <p:cNvSpPr/>
              <p:nvPr/>
            </p:nvSpPr>
            <p:spPr>
              <a:xfrm>
                <a:off x="6959600" y="1708648"/>
                <a:ext cx="2961640" cy="2961640"/>
              </a:xfrm>
              <a:prstGeom prst="ellipse">
                <a:avLst/>
              </a:prstGeom>
              <a:solidFill>
                <a:srgbClr val="C00000"/>
              </a:solidFill>
              <a:ln>
                <a:noFill/>
              </a:ln>
              <a:effectLst>
                <a:innerShdw blurRad="114300" dist="25400" dir="27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grpSp>
        <p:grpSp>
          <p:nvGrpSpPr>
            <p:cNvPr id="54" name="组合 53"/>
            <p:cNvGrpSpPr/>
            <p:nvPr/>
          </p:nvGrpSpPr>
          <p:grpSpPr>
            <a:xfrm flipV="1">
              <a:off x="3826171" y="4018643"/>
              <a:ext cx="2193226" cy="2145620"/>
              <a:chOff x="5789563" y="633055"/>
              <a:chExt cx="4342494" cy="4248236"/>
            </a:xfrm>
          </p:grpSpPr>
          <p:sp>
            <p:nvSpPr>
              <p:cNvPr id="59" name="任意多边形 58"/>
              <p:cNvSpPr/>
              <p:nvPr/>
            </p:nvSpPr>
            <p:spPr>
              <a:xfrm flipH="1">
                <a:off x="5789563" y="633055"/>
                <a:ext cx="4342494" cy="4248236"/>
              </a:xfrm>
              <a:custGeom>
                <a:avLst/>
                <a:gdLst>
                  <a:gd name="connsiteX0" fmla="*/ 1691640 w 3383280"/>
                  <a:gd name="connsiteY0" fmla="*/ 0 h 3383640"/>
                  <a:gd name="connsiteX1" fmla="*/ 3383280 w 3383280"/>
                  <a:gd name="connsiteY1" fmla="*/ 1691640 h 3383640"/>
                  <a:gd name="connsiteX2" fmla="*/ 1864601 w 3383280"/>
                  <a:gd name="connsiteY2" fmla="*/ 3374547 h 3383640"/>
                  <a:gd name="connsiteX3" fmla="*/ 1725867 w 3383280"/>
                  <a:gd name="connsiteY3" fmla="*/ 3381552 h 3383640"/>
                  <a:gd name="connsiteX4" fmla="*/ 1728000 w 3383280"/>
                  <a:gd name="connsiteY4" fmla="*/ 3383640 h 3383640"/>
                  <a:gd name="connsiteX5" fmla="*/ 0 w 3383280"/>
                  <a:gd name="connsiteY5" fmla="*/ 3383640 h 3383640"/>
                  <a:gd name="connsiteX6" fmla="*/ 0 w 3383280"/>
                  <a:gd name="connsiteY6" fmla="*/ 1691640 h 3383640"/>
                  <a:gd name="connsiteX7" fmla="*/ 1691640 w 3383280"/>
                  <a:gd name="connsiteY7" fmla="*/ 0 h 338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3280" h="3383640">
                    <a:moveTo>
                      <a:pt x="1691640" y="0"/>
                    </a:moveTo>
                    <a:cubicBezTo>
                      <a:pt x="2625907" y="0"/>
                      <a:pt x="3383280" y="757373"/>
                      <a:pt x="3383280" y="1691640"/>
                    </a:cubicBezTo>
                    <a:cubicBezTo>
                      <a:pt x="3383280" y="2567515"/>
                      <a:pt x="2717620" y="3287918"/>
                      <a:pt x="1864601" y="3374547"/>
                    </a:cubicBezTo>
                    <a:lnTo>
                      <a:pt x="1725867" y="3381552"/>
                    </a:lnTo>
                    <a:lnTo>
                      <a:pt x="1728000" y="3383640"/>
                    </a:lnTo>
                    <a:lnTo>
                      <a:pt x="0" y="3383640"/>
                    </a:lnTo>
                    <a:lnTo>
                      <a:pt x="0" y="1691640"/>
                    </a:lnTo>
                    <a:cubicBezTo>
                      <a:pt x="0" y="757373"/>
                      <a:pt x="757373" y="0"/>
                      <a:pt x="1691640" y="0"/>
                    </a:cubicBezTo>
                    <a:close/>
                  </a:path>
                </a:pathLst>
              </a:custGeom>
              <a:gradFill flip="none" rotWithShape="1">
                <a:gsLst>
                  <a:gs pos="100000">
                    <a:schemeClr val="bg1">
                      <a:lumMod val="95000"/>
                    </a:schemeClr>
                  </a:gs>
                  <a:gs pos="0">
                    <a:srgbClr val="D1D1D1"/>
                  </a:gs>
                </a:gsLst>
                <a:lin ang="13500000" scaled="0"/>
                <a:tileRect/>
              </a:gradFill>
              <a:ln w="28575">
                <a:gradFill flip="none" rotWithShape="1">
                  <a:gsLst>
                    <a:gs pos="0">
                      <a:schemeClr val="bg1"/>
                    </a:gs>
                    <a:gs pos="100000">
                      <a:schemeClr val="bg1">
                        <a:lumMod val="85000"/>
                      </a:schemeClr>
                    </a:gs>
                  </a:gsLst>
                  <a:lin ang="13500000" scaled="0"/>
                  <a:tileRect/>
                </a:gra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
            <p:nvSpPr>
              <p:cNvPr id="60" name="椭圆 59"/>
              <p:cNvSpPr/>
              <p:nvPr/>
            </p:nvSpPr>
            <p:spPr>
              <a:xfrm>
                <a:off x="6061673" y="977902"/>
                <a:ext cx="3859567" cy="3457270"/>
              </a:xfrm>
              <a:prstGeom prst="ellipse">
                <a:avLst/>
              </a:prstGeom>
              <a:solidFill>
                <a:schemeClr val="tx1">
                  <a:lumMod val="50000"/>
                  <a:lumOff val="50000"/>
                </a:schemeClr>
              </a:solidFill>
              <a:ln>
                <a:noFill/>
              </a:ln>
              <a:effectLst>
                <a:innerShdw blurRad="114300" dist="25400" dir="81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grpSp>
        <p:sp>
          <p:nvSpPr>
            <p:cNvPr id="55" name="文本框 40"/>
            <p:cNvSpPr txBox="1"/>
            <p:nvPr/>
          </p:nvSpPr>
          <p:spPr>
            <a:xfrm>
              <a:off x="3752211" y="1785616"/>
              <a:ext cx="1619251" cy="1486846"/>
            </a:xfrm>
            <a:prstGeom prst="rect">
              <a:avLst/>
            </a:prstGeom>
            <a:noFill/>
          </p:spPr>
          <p:txBody>
            <a:bodyPr wrap="square" rtlCol="0">
              <a:spAutoFit/>
            </a:bodyPr>
            <a:lstStyle/>
            <a:p>
              <a:pPr algn="ctr"/>
              <a:r>
                <a:rPr lang="zh-CN" altLang="en-US" sz="2800" b="1" dirty="0">
                  <a:solidFill>
                    <a:prstClr val="white"/>
                  </a:solidFill>
                  <a:latin typeface="微软雅黑" panose="020B0503020204020204" pitchFamily="34" charset="-122"/>
                  <a:ea typeface="微软雅黑" panose="020B0503020204020204" pitchFamily="34" charset="-122"/>
                </a:rPr>
                <a:t>读者服务</a:t>
              </a:r>
            </a:p>
          </p:txBody>
        </p:sp>
        <p:sp>
          <p:nvSpPr>
            <p:cNvPr id="56" name="文本框 41"/>
            <p:cNvSpPr txBox="1"/>
            <p:nvPr/>
          </p:nvSpPr>
          <p:spPr>
            <a:xfrm>
              <a:off x="6139185" y="1570934"/>
              <a:ext cx="2485819" cy="1870550"/>
            </a:xfrm>
            <a:prstGeom prst="rect">
              <a:avLst/>
            </a:prstGeom>
            <a:noFill/>
          </p:spPr>
          <p:txBody>
            <a:bodyPr wrap="square" rtlCol="0">
              <a:spAutoFit/>
            </a:bodyPr>
            <a:lstStyle/>
            <a:p>
              <a:pPr algn="ctr"/>
              <a:r>
                <a:rPr lang="zh-CN" altLang="en-US" sz="2400" b="1" dirty="0">
                  <a:solidFill>
                    <a:prstClr val="white"/>
                  </a:solidFill>
                  <a:latin typeface="微软雅黑" panose="020B0503020204020204" pitchFamily="34" charset="-122"/>
                  <a:ea typeface="微软雅黑" panose="020B0503020204020204" pitchFamily="34" charset="-122"/>
                </a:rPr>
                <a:t>数字</a:t>
              </a:r>
              <a:endParaRPr lang="en-US" altLang="zh-CN" sz="2400" b="1" dirty="0">
                <a:solidFill>
                  <a:prstClr val="white"/>
                </a:solidFill>
                <a:latin typeface="微软雅黑" panose="020B0503020204020204" pitchFamily="34" charset="-122"/>
                <a:ea typeface="微软雅黑" panose="020B0503020204020204" pitchFamily="34" charset="-122"/>
              </a:endParaRPr>
            </a:p>
            <a:p>
              <a:pPr algn="ctr"/>
              <a:r>
                <a:rPr lang="zh-CN" altLang="en-US" sz="2400" b="1" dirty="0">
                  <a:solidFill>
                    <a:prstClr val="white"/>
                  </a:solidFill>
                  <a:latin typeface="微软雅黑" panose="020B0503020204020204" pitchFamily="34" charset="-122"/>
                  <a:ea typeface="微软雅黑" panose="020B0503020204020204" pitchFamily="34" charset="-122"/>
                </a:rPr>
                <a:t>资源</a:t>
              </a:r>
              <a:endParaRPr lang="en-US" altLang="zh-CN" sz="2400" b="1" dirty="0">
                <a:solidFill>
                  <a:prstClr val="white"/>
                </a:solidFill>
                <a:latin typeface="微软雅黑" panose="020B0503020204020204" pitchFamily="34" charset="-122"/>
                <a:ea typeface="微软雅黑" panose="020B0503020204020204" pitchFamily="34" charset="-122"/>
              </a:endParaRPr>
            </a:p>
            <a:p>
              <a:pPr algn="ctr"/>
              <a:r>
                <a:rPr lang="zh-CN" altLang="en-US" sz="2400" b="1" dirty="0">
                  <a:solidFill>
                    <a:prstClr val="white"/>
                  </a:solidFill>
                  <a:latin typeface="微软雅黑" panose="020B0503020204020204" pitchFamily="34" charset="-122"/>
                  <a:ea typeface="微软雅黑" panose="020B0503020204020204" pitchFamily="34" charset="-122"/>
                </a:rPr>
                <a:t>建设</a:t>
              </a:r>
              <a:endParaRPr lang="zh-CN" altLang="en-US" sz="2800" b="1" dirty="0">
                <a:solidFill>
                  <a:prstClr val="white"/>
                </a:solidFill>
                <a:latin typeface="微软雅黑" panose="020B0503020204020204" pitchFamily="34" charset="-122"/>
                <a:ea typeface="微软雅黑" panose="020B0503020204020204" pitchFamily="34" charset="-122"/>
              </a:endParaRPr>
            </a:p>
          </p:txBody>
        </p:sp>
        <p:sp>
          <p:nvSpPr>
            <p:cNvPr id="57" name="文本框 42"/>
            <p:cNvSpPr txBox="1"/>
            <p:nvPr/>
          </p:nvSpPr>
          <p:spPr>
            <a:xfrm>
              <a:off x="6474478" y="4294637"/>
              <a:ext cx="1619251" cy="1870550"/>
            </a:xfrm>
            <a:prstGeom prst="rect">
              <a:avLst/>
            </a:prstGeom>
            <a:noFill/>
          </p:spPr>
          <p:txBody>
            <a:bodyPr wrap="square" rtlCol="0">
              <a:spAutoFit/>
            </a:bodyPr>
            <a:lstStyle/>
            <a:p>
              <a:pPr algn="ctr"/>
              <a:r>
                <a:rPr lang="zh-CN" altLang="en-US" sz="2400" b="1" dirty="0">
                  <a:solidFill>
                    <a:prstClr val="white"/>
                  </a:solidFill>
                  <a:latin typeface="微软雅黑" panose="020B0503020204020204" pitchFamily="34" charset="-122"/>
                  <a:ea typeface="微软雅黑" panose="020B0503020204020204" pitchFamily="34" charset="-122"/>
                </a:rPr>
                <a:t>专业</a:t>
              </a:r>
              <a:endParaRPr lang="en-US" altLang="zh-CN" sz="2400" b="1" dirty="0">
                <a:solidFill>
                  <a:prstClr val="white"/>
                </a:solidFill>
                <a:latin typeface="微软雅黑" panose="020B0503020204020204" pitchFamily="34" charset="-122"/>
                <a:ea typeface="微软雅黑" panose="020B0503020204020204" pitchFamily="34" charset="-122"/>
              </a:endParaRPr>
            </a:p>
            <a:p>
              <a:pPr algn="ctr"/>
              <a:r>
                <a:rPr lang="zh-CN" altLang="en-US" sz="2400" b="1" dirty="0">
                  <a:solidFill>
                    <a:prstClr val="white"/>
                  </a:solidFill>
                  <a:latin typeface="微软雅黑" panose="020B0503020204020204" pitchFamily="34" charset="-122"/>
                  <a:ea typeface="微软雅黑" panose="020B0503020204020204" pitchFamily="34" charset="-122"/>
                </a:rPr>
                <a:t>教学</a:t>
              </a:r>
              <a:endParaRPr lang="en-US" altLang="zh-CN" sz="2400" b="1" dirty="0">
                <a:solidFill>
                  <a:prstClr val="white"/>
                </a:solidFill>
                <a:latin typeface="微软雅黑" panose="020B0503020204020204" pitchFamily="34" charset="-122"/>
                <a:ea typeface="微软雅黑" panose="020B0503020204020204" pitchFamily="34" charset="-122"/>
              </a:endParaRPr>
            </a:p>
            <a:p>
              <a:pPr algn="ctr"/>
              <a:r>
                <a:rPr lang="zh-CN" altLang="en-US" sz="2400" b="1" dirty="0">
                  <a:solidFill>
                    <a:prstClr val="white"/>
                  </a:solidFill>
                  <a:latin typeface="微软雅黑" panose="020B0503020204020204" pitchFamily="34" charset="-122"/>
                  <a:ea typeface="微软雅黑" panose="020B0503020204020204" pitchFamily="34" charset="-122"/>
                </a:rPr>
                <a:t>服务</a:t>
              </a:r>
            </a:p>
          </p:txBody>
        </p:sp>
        <p:sp>
          <p:nvSpPr>
            <p:cNvPr id="58" name="文本框 43"/>
            <p:cNvSpPr txBox="1"/>
            <p:nvPr/>
          </p:nvSpPr>
          <p:spPr>
            <a:xfrm>
              <a:off x="4085250" y="4432445"/>
              <a:ext cx="1936724" cy="1294996"/>
            </a:xfrm>
            <a:prstGeom prst="rect">
              <a:avLst/>
            </a:prstGeom>
            <a:noFill/>
          </p:spPr>
          <p:txBody>
            <a:bodyPr wrap="square" rtlCol="0">
              <a:spAutoFit/>
            </a:bodyPr>
            <a:lstStyle/>
            <a:p>
              <a:pPr algn="ctr"/>
              <a:r>
                <a:rPr lang="zh-CN" altLang="en-US" sz="2400" b="1" dirty="0">
                  <a:solidFill>
                    <a:prstClr val="white"/>
                  </a:solidFill>
                  <a:latin typeface="微软雅黑" panose="020B0503020204020204" pitchFamily="34" charset="-122"/>
                  <a:ea typeface="微软雅黑" panose="020B0503020204020204" pitchFamily="34" charset="-122"/>
                </a:rPr>
                <a:t>社会</a:t>
              </a:r>
              <a:endParaRPr lang="en-US" altLang="zh-CN" sz="2400" b="1" dirty="0">
                <a:solidFill>
                  <a:prstClr val="white"/>
                </a:solidFill>
                <a:latin typeface="微软雅黑" panose="020B0503020204020204" pitchFamily="34" charset="-122"/>
                <a:ea typeface="微软雅黑" panose="020B0503020204020204" pitchFamily="34" charset="-122"/>
              </a:endParaRPr>
            </a:p>
            <a:p>
              <a:pPr algn="ctr"/>
              <a:r>
                <a:rPr lang="zh-CN" altLang="en-US" sz="2400" b="1" dirty="0">
                  <a:solidFill>
                    <a:prstClr val="white"/>
                  </a:solidFill>
                  <a:latin typeface="微软雅黑" panose="020B0503020204020204" pitchFamily="34" charset="-122"/>
                  <a:ea typeface="微软雅黑" panose="020B0503020204020204" pitchFamily="34" charset="-122"/>
                </a:rPr>
                <a:t>服务</a:t>
              </a:r>
            </a:p>
          </p:txBody>
        </p:sp>
      </p:grpSp>
      <p:sp>
        <p:nvSpPr>
          <p:cNvPr id="67" name="文本框 96"/>
          <p:cNvSpPr txBox="1"/>
          <p:nvPr/>
        </p:nvSpPr>
        <p:spPr>
          <a:xfrm>
            <a:off x="6178535" y="821491"/>
            <a:ext cx="2928394" cy="1212640"/>
          </a:xfrm>
          <a:prstGeom prst="rect">
            <a:avLst/>
          </a:prstGeom>
          <a:noFill/>
        </p:spPr>
        <p:txBody>
          <a:bodyPr wrap="square" rtlCol="0">
            <a:spAutoFit/>
          </a:bodyPr>
          <a:lstStyle/>
          <a:p>
            <a:pPr>
              <a:lnSpc>
                <a:spcPct val="130000"/>
              </a:lnSpc>
              <a:spcBef>
                <a:spcPct val="0"/>
              </a:spcBef>
            </a:pPr>
            <a:r>
              <a:rPr lang="zh-CN" altLang="en-US" sz="1400" dirty="0">
                <a:latin typeface="微软雅黑" pitchFamily="34" charset="-122"/>
                <a:ea typeface="微软雅黑" pitchFamily="34" charset="-122"/>
              </a:rPr>
              <a:t>典型案例：</a:t>
            </a:r>
            <a:endParaRPr lang="en-US" altLang="zh-CN" sz="1400" dirty="0">
              <a:latin typeface="微软雅黑" pitchFamily="34" charset="-122"/>
              <a:ea typeface="微软雅黑" pitchFamily="34" charset="-122"/>
            </a:endParaRPr>
          </a:p>
          <a:p>
            <a:pPr>
              <a:lnSpc>
                <a:spcPct val="130000"/>
              </a:lnSpc>
              <a:spcBef>
                <a:spcPct val="0"/>
              </a:spcBef>
            </a:pPr>
            <a:r>
              <a:rPr lang="zh-CN" altLang="en-US" sz="1400" dirty="0">
                <a:latin typeface="微软雅黑" pitchFamily="34" charset="-122"/>
                <a:ea typeface="微软雅黑" pitchFamily="34" charset="-122"/>
              </a:rPr>
              <a:t>北京电子信息职业技术学院</a:t>
            </a:r>
            <a:endParaRPr lang="en-US" altLang="zh-CN" sz="1400" dirty="0">
              <a:latin typeface="微软雅黑" pitchFamily="34" charset="-122"/>
              <a:ea typeface="微软雅黑" pitchFamily="34" charset="-122"/>
            </a:endParaRPr>
          </a:p>
          <a:p>
            <a:pPr>
              <a:lnSpc>
                <a:spcPct val="130000"/>
              </a:lnSpc>
              <a:spcBef>
                <a:spcPct val="0"/>
              </a:spcBef>
            </a:pPr>
            <a:r>
              <a:rPr lang="zh-CN" altLang="en-US" sz="1400" dirty="0">
                <a:latin typeface="微软雅黑" pitchFamily="34" charset="-122"/>
                <a:ea typeface="微软雅黑" pitchFamily="34" charset="-122"/>
                <a:sym typeface="微软雅黑" pitchFamily="34" charset="-122"/>
              </a:rPr>
              <a:t>黄冈职院</a:t>
            </a:r>
            <a:r>
              <a:rPr lang="en-US" altLang="zh-CN" sz="1400" dirty="0">
                <a:latin typeface="微软雅黑" pitchFamily="34" charset="-122"/>
                <a:ea typeface="微软雅黑" pitchFamily="34" charset="-122"/>
                <a:sym typeface="微软雅黑" pitchFamily="34" charset="-122"/>
              </a:rPr>
              <a:t>-</a:t>
            </a:r>
            <a:r>
              <a:rPr lang="zh-CN" altLang="en-US" sz="1400" dirty="0">
                <a:solidFill>
                  <a:srgbClr val="C00000"/>
                </a:solidFill>
                <a:latin typeface="微软雅黑" pitchFamily="34" charset="-122"/>
                <a:ea typeface="微软雅黑" pitchFamily="34" charset="-122"/>
                <a:sym typeface="微软雅黑" pitchFamily="34" charset="-122"/>
              </a:rPr>
              <a:t>鄂东特色文化专题建设</a:t>
            </a:r>
            <a:endParaRPr lang="en-US" altLang="zh-CN" sz="1400" dirty="0">
              <a:latin typeface="微软雅黑" pitchFamily="34" charset="-122"/>
              <a:ea typeface="微软雅黑" pitchFamily="34" charset="-122"/>
            </a:endParaRPr>
          </a:p>
          <a:p>
            <a:pPr>
              <a:lnSpc>
                <a:spcPct val="130000"/>
              </a:lnSpc>
              <a:spcBef>
                <a:spcPct val="0"/>
              </a:spcBef>
            </a:pPr>
            <a:r>
              <a:rPr lang="zh-CN" altLang="en-US" sz="1400" dirty="0">
                <a:latin typeface="微软雅黑" pitchFamily="34" charset="-122"/>
                <a:ea typeface="微软雅黑" pitchFamily="34" charset="-122"/>
              </a:rPr>
              <a:t>深圳职院</a:t>
            </a:r>
            <a:r>
              <a:rPr lang="en-US" altLang="zh-CN" sz="1400" dirty="0">
                <a:solidFill>
                  <a:srgbClr val="C00000"/>
                </a:solidFill>
                <a:latin typeface="微软雅黑" pitchFamily="34" charset="-122"/>
                <a:ea typeface="微软雅黑" pitchFamily="34" charset="-122"/>
              </a:rPr>
              <a:t>-</a:t>
            </a:r>
            <a:r>
              <a:rPr lang="zh-CN" altLang="en-US" sz="1400" dirty="0">
                <a:solidFill>
                  <a:srgbClr val="C00000"/>
                </a:solidFill>
                <a:latin typeface="微软雅黑" pitchFamily="34" charset="-122"/>
                <a:ea typeface="微软雅黑" pitchFamily="34" charset="-122"/>
              </a:rPr>
              <a:t>图书馆专业服务十年回顾</a:t>
            </a:r>
            <a:endParaRPr lang="en-US" altLang="zh-CN" sz="1400" dirty="0">
              <a:solidFill>
                <a:srgbClr val="C00000"/>
              </a:solidFill>
              <a:latin typeface="微软雅黑" pitchFamily="34" charset="-122"/>
              <a:ea typeface="微软雅黑" pitchFamily="34" charset="-122"/>
            </a:endParaRPr>
          </a:p>
        </p:txBody>
      </p:sp>
      <p:sp>
        <p:nvSpPr>
          <p:cNvPr id="68" name="文本框 113"/>
          <p:cNvSpPr txBox="1"/>
          <p:nvPr/>
        </p:nvSpPr>
        <p:spPr>
          <a:xfrm>
            <a:off x="6159986" y="2854939"/>
            <a:ext cx="2946943" cy="2292935"/>
          </a:xfrm>
          <a:prstGeom prst="rect">
            <a:avLst/>
          </a:prstGeom>
          <a:noFill/>
        </p:spPr>
        <p:txBody>
          <a:bodyPr wrap="square" rtlCol="0">
            <a:spAutoFit/>
          </a:bodyPr>
          <a:lstStyle/>
          <a:p>
            <a:pPr>
              <a:lnSpc>
                <a:spcPct val="130000"/>
              </a:lnSpc>
              <a:spcBef>
                <a:spcPct val="0"/>
              </a:spcBef>
            </a:pPr>
            <a:r>
              <a:rPr lang="zh-CN" altLang="en-US" sz="1600" dirty="0">
                <a:latin typeface="微软雅黑" pitchFamily="34" charset="-122"/>
                <a:ea typeface="微软雅黑" pitchFamily="34" charset="-122"/>
              </a:rPr>
              <a:t>典型案例：</a:t>
            </a:r>
            <a:endParaRPr lang="en-US" altLang="zh-CN" sz="1600" dirty="0">
              <a:latin typeface="微软雅黑" pitchFamily="34" charset="-122"/>
              <a:ea typeface="微软雅黑" pitchFamily="34" charset="-122"/>
            </a:endParaRPr>
          </a:p>
          <a:p>
            <a:pPr>
              <a:lnSpc>
                <a:spcPct val="130000"/>
              </a:lnSpc>
              <a:spcBef>
                <a:spcPct val="0"/>
              </a:spcBef>
            </a:pPr>
            <a:r>
              <a:rPr lang="zh-CN" altLang="en-US" sz="1600" dirty="0">
                <a:latin typeface="微软雅黑" pitchFamily="34" charset="-122"/>
                <a:ea typeface="微软雅黑" pitchFamily="34" charset="-122"/>
              </a:rPr>
              <a:t>陕西工业职院</a:t>
            </a:r>
            <a:r>
              <a:rPr lang="zh-CN" altLang="en-US" sz="1600" dirty="0">
                <a:solidFill>
                  <a:srgbClr val="C00000"/>
                </a:solidFill>
                <a:latin typeface="微软雅黑" pitchFamily="34" charset="-122"/>
                <a:ea typeface="微软雅黑" pitchFamily="34" charset="-122"/>
              </a:rPr>
              <a:t>参与国家级专业教学资源库建设实践</a:t>
            </a:r>
            <a:endParaRPr lang="en-US" altLang="zh-CN" sz="1600" dirty="0">
              <a:solidFill>
                <a:srgbClr val="C00000"/>
              </a:solidFill>
              <a:latin typeface="微软雅黑" pitchFamily="34" charset="-122"/>
              <a:ea typeface="微软雅黑" pitchFamily="34" charset="-122"/>
            </a:endParaRPr>
          </a:p>
          <a:p>
            <a:pPr>
              <a:lnSpc>
                <a:spcPct val="130000"/>
              </a:lnSpc>
              <a:spcBef>
                <a:spcPct val="0"/>
              </a:spcBef>
            </a:pPr>
            <a:r>
              <a:rPr lang="zh-CN" altLang="en-US" sz="1600" dirty="0">
                <a:latin typeface="微软雅黑" pitchFamily="34" charset="-122"/>
                <a:ea typeface="微软雅黑" pitchFamily="34" charset="-122"/>
              </a:rPr>
              <a:t>广西电力职院</a:t>
            </a:r>
            <a:r>
              <a:rPr lang="en-US" altLang="zh-CN" sz="1600" dirty="0">
                <a:solidFill>
                  <a:srgbClr val="C00000"/>
                </a:solidFill>
                <a:latin typeface="微软雅黑" pitchFamily="34" charset="-122"/>
                <a:ea typeface="微软雅黑" pitchFamily="34" charset="-122"/>
              </a:rPr>
              <a:t>-</a:t>
            </a:r>
            <a:r>
              <a:rPr lang="zh-CN" altLang="en-US" sz="1600" dirty="0">
                <a:solidFill>
                  <a:srgbClr val="C00000"/>
                </a:solidFill>
                <a:latin typeface="微软雅黑" pitchFamily="34" charset="-122"/>
                <a:ea typeface="微软雅黑" pitchFamily="34" charset="-122"/>
              </a:rPr>
              <a:t>图书馆融入学校教育教学改革</a:t>
            </a:r>
            <a:endParaRPr lang="en-US" altLang="zh-CN" sz="1600" dirty="0">
              <a:solidFill>
                <a:srgbClr val="C00000"/>
              </a:solidFill>
              <a:latin typeface="微软雅黑" pitchFamily="34" charset="-122"/>
              <a:ea typeface="微软雅黑" pitchFamily="34" charset="-122"/>
            </a:endParaRPr>
          </a:p>
          <a:p>
            <a:pPr>
              <a:lnSpc>
                <a:spcPct val="130000"/>
              </a:lnSpc>
              <a:spcBef>
                <a:spcPct val="0"/>
              </a:spcBef>
            </a:pPr>
            <a:r>
              <a:rPr lang="zh-CN" altLang="en-US" sz="1500" dirty="0">
                <a:latin typeface="微软雅黑" pitchFamily="34" charset="-122"/>
                <a:ea typeface="微软雅黑" pitchFamily="34" charset="-122"/>
                <a:sym typeface="微软雅黑" pitchFamily="34" charset="-122"/>
              </a:rPr>
              <a:t>顺德职院</a:t>
            </a:r>
            <a:r>
              <a:rPr lang="en-US" altLang="zh-CN" sz="1500" dirty="0">
                <a:latin typeface="微软雅黑" pitchFamily="34" charset="-122"/>
                <a:ea typeface="微软雅黑" pitchFamily="34" charset="-122"/>
                <a:sym typeface="微软雅黑" pitchFamily="34" charset="-122"/>
              </a:rPr>
              <a:t>-</a:t>
            </a:r>
            <a:r>
              <a:rPr lang="zh-CN" altLang="en-US" sz="1500" dirty="0">
                <a:solidFill>
                  <a:srgbClr val="C00000"/>
                </a:solidFill>
                <a:latin typeface="微软雅黑" pitchFamily="34" charset="-122"/>
                <a:ea typeface="微软雅黑" pitchFamily="34" charset="-122"/>
                <a:sym typeface="微软雅黑" pitchFamily="34" charset="-122"/>
              </a:rPr>
              <a:t>协同创新下特色专业资源建设</a:t>
            </a:r>
            <a:endParaRPr lang="en-US" altLang="zh-CN" sz="1500" dirty="0">
              <a:solidFill>
                <a:srgbClr val="C00000"/>
              </a:solidFill>
              <a:latin typeface="微软雅黑" pitchFamily="34" charset="-122"/>
              <a:ea typeface="微软雅黑" pitchFamily="34" charset="-122"/>
              <a:sym typeface="微软雅黑" pitchFamily="34" charset="-122"/>
            </a:endParaRPr>
          </a:p>
        </p:txBody>
      </p:sp>
      <p:sp>
        <p:nvSpPr>
          <p:cNvPr id="69" name="文本框 100"/>
          <p:cNvSpPr txBox="1"/>
          <p:nvPr/>
        </p:nvSpPr>
        <p:spPr>
          <a:xfrm>
            <a:off x="77590" y="682692"/>
            <a:ext cx="4181372" cy="1643527"/>
          </a:xfrm>
          <a:prstGeom prst="rect">
            <a:avLst/>
          </a:prstGeom>
          <a:noFill/>
        </p:spPr>
        <p:txBody>
          <a:bodyPr wrap="square" rtlCol="0">
            <a:spAutoFit/>
          </a:bodyPr>
          <a:lstStyle/>
          <a:p>
            <a:pPr>
              <a:lnSpc>
                <a:spcPct val="120000"/>
              </a:lnSpc>
            </a:pPr>
            <a:r>
              <a:rPr lang="zh-CN" altLang="en-US" sz="1400" dirty="0">
                <a:latin typeface="微软雅黑" pitchFamily="34" charset="-122"/>
                <a:ea typeface="微软雅黑" pitchFamily="34" charset="-122"/>
              </a:rPr>
              <a:t>典型案例：</a:t>
            </a:r>
            <a:endParaRPr lang="en-US" altLang="zh-CN" sz="1400" dirty="0">
              <a:latin typeface="微软雅黑" pitchFamily="34" charset="-122"/>
              <a:ea typeface="微软雅黑" pitchFamily="34" charset="-122"/>
            </a:endParaRPr>
          </a:p>
          <a:p>
            <a:pPr>
              <a:lnSpc>
                <a:spcPct val="120000"/>
              </a:lnSpc>
            </a:pPr>
            <a:r>
              <a:rPr lang="zh-CN" altLang="en-US" sz="1400" dirty="0">
                <a:latin typeface="微软雅黑" pitchFamily="34" charset="-122"/>
                <a:ea typeface="微软雅黑" pitchFamily="34" charset="-122"/>
              </a:rPr>
              <a:t>黄冈职业技术学院</a:t>
            </a:r>
            <a:r>
              <a:rPr lang="en-US" altLang="zh-CN" sz="1400" dirty="0">
                <a:solidFill>
                  <a:srgbClr val="C00000"/>
                </a:solidFill>
                <a:latin typeface="微软雅黑" pitchFamily="34" charset="-122"/>
                <a:ea typeface="微软雅黑" pitchFamily="34" charset="-122"/>
              </a:rPr>
              <a:t>-《</a:t>
            </a:r>
            <a:r>
              <a:rPr lang="zh-CN" altLang="en-US" sz="1400" dirty="0">
                <a:solidFill>
                  <a:srgbClr val="C00000"/>
                </a:solidFill>
                <a:latin typeface="微软雅黑" pitchFamily="34" charset="-122"/>
                <a:ea typeface="微软雅黑" pitchFamily="34" charset="-122"/>
              </a:rPr>
              <a:t>奔跑吧同学</a:t>
            </a:r>
            <a:r>
              <a:rPr lang="en-US" altLang="zh-CN" sz="1400" dirty="0">
                <a:solidFill>
                  <a:srgbClr val="C00000"/>
                </a:solidFill>
                <a:latin typeface="微软雅黑" pitchFamily="34" charset="-122"/>
                <a:ea typeface="微软雅黑" pitchFamily="34" charset="-122"/>
              </a:rPr>
              <a:t>》</a:t>
            </a:r>
            <a:r>
              <a:rPr lang="zh-CN" altLang="en-US" sz="1400" dirty="0">
                <a:solidFill>
                  <a:srgbClr val="C00000"/>
                </a:solidFill>
                <a:latin typeface="微软雅黑" pitchFamily="34" charset="-122"/>
                <a:ea typeface="微软雅黑" pitchFamily="34" charset="-122"/>
              </a:rPr>
              <a:t>阅读闯关活动</a:t>
            </a:r>
            <a:endParaRPr lang="en-US" altLang="zh-CN" sz="1400" dirty="0">
              <a:solidFill>
                <a:srgbClr val="C00000"/>
              </a:solidFill>
              <a:latin typeface="微软雅黑" pitchFamily="34" charset="-122"/>
              <a:ea typeface="微软雅黑" pitchFamily="34" charset="-122"/>
            </a:endParaRPr>
          </a:p>
          <a:p>
            <a:pPr>
              <a:lnSpc>
                <a:spcPct val="120000"/>
              </a:lnSpc>
            </a:pPr>
            <a:r>
              <a:rPr lang="zh-CN" altLang="en-US" sz="1400" dirty="0">
                <a:latin typeface="微软雅黑" pitchFamily="34" charset="-122"/>
                <a:ea typeface="微软雅黑" pitchFamily="34" charset="-122"/>
              </a:rPr>
              <a:t>武汉城市职业学院</a:t>
            </a:r>
            <a:r>
              <a:rPr lang="en-US" altLang="zh-CN" sz="1400" dirty="0">
                <a:latin typeface="微软雅黑" pitchFamily="34" charset="-122"/>
                <a:ea typeface="微软雅黑" pitchFamily="34" charset="-122"/>
              </a:rPr>
              <a:t>-</a:t>
            </a:r>
            <a:r>
              <a:rPr lang="zh-CN" altLang="en-US" sz="1400" dirty="0">
                <a:solidFill>
                  <a:srgbClr val="C00000"/>
                </a:solidFill>
                <a:latin typeface="微软雅黑" pitchFamily="34" charset="-122"/>
                <a:ea typeface="微软雅黑" pitchFamily="34" charset="-122"/>
              </a:rPr>
              <a:t>借力助力，阅读推广</a:t>
            </a:r>
            <a:endParaRPr lang="en-US" altLang="zh-CN" sz="1400" dirty="0">
              <a:solidFill>
                <a:srgbClr val="C00000"/>
              </a:solidFill>
              <a:latin typeface="微软雅黑" pitchFamily="34" charset="-122"/>
              <a:ea typeface="微软雅黑" pitchFamily="34" charset="-122"/>
            </a:endParaRPr>
          </a:p>
          <a:p>
            <a:pPr>
              <a:lnSpc>
                <a:spcPct val="120000"/>
              </a:lnSpc>
            </a:pPr>
            <a:r>
              <a:rPr lang="zh-CN" altLang="en-US" sz="1400" dirty="0">
                <a:latin typeface="微软雅黑" pitchFamily="34" charset="-122"/>
                <a:ea typeface="微软雅黑" pitchFamily="34" charset="-122"/>
              </a:rPr>
              <a:t>山东工业职业学院</a:t>
            </a:r>
            <a:r>
              <a:rPr lang="en-US" altLang="zh-CN" sz="1400" dirty="0">
                <a:latin typeface="微软雅黑" pitchFamily="34" charset="-122"/>
                <a:ea typeface="微软雅黑" pitchFamily="34" charset="-122"/>
              </a:rPr>
              <a:t>-</a:t>
            </a:r>
            <a:r>
              <a:rPr lang="zh-CN" altLang="en-US" sz="1400" dirty="0">
                <a:solidFill>
                  <a:srgbClr val="C00000"/>
                </a:solidFill>
                <a:latin typeface="微软雅黑" pitchFamily="34" charset="-122"/>
                <a:ea typeface="微软雅黑" pitchFamily="34" charset="-122"/>
              </a:rPr>
              <a:t>碎片化阅读</a:t>
            </a:r>
            <a:endParaRPr lang="en-US" altLang="zh-CN" sz="1400" dirty="0">
              <a:solidFill>
                <a:srgbClr val="C00000"/>
              </a:solidFill>
              <a:latin typeface="微软雅黑" pitchFamily="34" charset="-122"/>
              <a:ea typeface="微软雅黑" pitchFamily="34" charset="-122"/>
            </a:endParaRPr>
          </a:p>
          <a:p>
            <a:pPr>
              <a:lnSpc>
                <a:spcPct val="120000"/>
              </a:lnSpc>
            </a:pPr>
            <a:r>
              <a:rPr lang="en-US" altLang="zh-CN" sz="1400" dirty="0">
                <a:solidFill>
                  <a:srgbClr val="C00000"/>
                </a:solidFill>
                <a:latin typeface="微软雅黑" pitchFamily="34" charset="-122"/>
                <a:ea typeface="微软雅黑" pitchFamily="34" charset="-122"/>
              </a:rPr>
              <a:t>+</a:t>
            </a:r>
            <a:r>
              <a:rPr lang="zh-CN" altLang="en-US" sz="1400" dirty="0">
                <a:solidFill>
                  <a:srgbClr val="C00000"/>
                </a:solidFill>
                <a:latin typeface="微软雅黑" pitchFamily="34" charset="-122"/>
                <a:ea typeface="微软雅黑" pitchFamily="34" charset="-122"/>
              </a:rPr>
              <a:t>真人图书馆破解学生深度阅读</a:t>
            </a:r>
            <a:endParaRPr lang="en-US" altLang="zh-CN" sz="1400" dirty="0">
              <a:solidFill>
                <a:srgbClr val="C00000"/>
              </a:solidFill>
              <a:latin typeface="微软雅黑" pitchFamily="34" charset="-122"/>
              <a:ea typeface="微软雅黑" pitchFamily="34" charset="-122"/>
            </a:endParaRPr>
          </a:p>
          <a:p>
            <a:pPr>
              <a:lnSpc>
                <a:spcPct val="120000"/>
              </a:lnSpc>
            </a:pPr>
            <a:r>
              <a:rPr lang="zh-CN" altLang="en-US" sz="1400" dirty="0">
                <a:solidFill>
                  <a:srgbClr val="C00000"/>
                </a:solidFill>
                <a:latin typeface="微软雅黑" pitchFamily="34" charset="-122"/>
                <a:ea typeface="微软雅黑" pitchFamily="34" charset="-122"/>
              </a:rPr>
              <a:t>面临的困境</a:t>
            </a:r>
            <a:endParaRPr lang="en-US" altLang="zh-CN" sz="1400" dirty="0">
              <a:solidFill>
                <a:srgbClr val="C00000"/>
              </a:solidFill>
              <a:latin typeface="微软雅黑" pitchFamily="34" charset="-122"/>
              <a:ea typeface="微软雅黑" pitchFamily="34" charset="-122"/>
            </a:endParaRPr>
          </a:p>
        </p:txBody>
      </p:sp>
      <p:sp>
        <p:nvSpPr>
          <p:cNvPr id="42" name="文本框 96"/>
          <p:cNvSpPr txBox="1"/>
          <p:nvPr/>
        </p:nvSpPr>
        <p:spPr>
          <a:xfrm>
            <a:off x="77590" y="3144664"/>
            <a:ext cx="3505797" cy="992579"/>
          </a:xfrm>
          <a:prstGeom prst="rect">
            <a:avLst/>
          </a:prstGeom>
          <a:noFill/>
        </p:spPr>
        <p:txBody>
          <a:bodyPr wrap="square" rtlCol="0">
            <a:spAutoFit/>
          </a:bodyPr>
          <a:lstStyle/>
          <a:p>
            <a:pPr>
              <a:lnSpc>
                <a:spcPct val="130000"/>
              </a:lnSpc>
              <a:spcBef>
                <a:spcPct val="0"/>
              </a:spcBef>
            </a:pPr>
            <a:r>
              <a:rPr lang="zh-CN" altLang="en-US" sz="1500" dirty="0">
                <a:latin typeface="微软雅黑" pitchFamily="34" charset="-122"/>
                <a:ea typeface="微软雅黑" pitchFamily="34" charset="-122"/>
              </a:rPr>
              <a:t>典型案例：</a:t>
            </a:r>
            <a:endParaRPr lang="en-US" altLang="zh-CN" sz="1500" dirty="0">
              <a:latin typeface="微软雅黑" pitchFamily="34" charset="-122"/>
              <a:ea typeface="微软雅黑" pitchFamily="34" charset="-122"/>
            </a:endParaRPr>
          </a:p>
          <a:p>
            <a:pPr>
              <a:lnSpc>
                <a:spcPct val="130000"/>
              </a:lnSpc>
              <a:spcBef>
                <a:spcPct val="0"/>
              </a:spcBef>
            </a:pPr>
            <a:r>
              <a:rPr lang="zh-CN" altLang="en-US" sz="1500" dirty="0">
                <a:latin typeface="微软雅黑" pitchFamily="34" charset="-122"/>
                <a:ea typeface="微软雅黑" pitchFamily="34" charset="-122"/>
              </a:rPr>
              <a:t>山东商务职业技术学院</a:t>
            </a:r>
            <a:r>
              <a:rPr lang="en-US" altLang="zh-CN" sz="1500" dirty="0">
                <a:latin typeface="微软雅黑" pitchFamily="34" charset="-122"/>
                <a:ea typeface="微软雅黑" pitchFamily="34" charset="-122"/>
              </a:rPr>
              <a:t>-</a:t>
            </a:r>
            <a:r>
              <a:rPr lang="zh-CN" altLang="en-US" sz="1500" dirty="0">
                <a:solidFill>
                  <a:srgbClr val="C00000"/>
                </a:solidFill>
                <a:latin typeface="微软雅黑" pitchFamily="34" charset="-122"/>
                <a:ea typeface="微软雅黑" pitchFamily="34" charset="-122"/>
              </a:rPr>
              <a:t>传承中华优秀传统文化，奠定高职人文发展基石</a:t>
            </a:r>
          </a:p>
        </p:txBody>
      </p:sp>
    </p:spTree>
    <p:extLst>
      <p:ext uri="{BB962C8B-B14F-4D97-AF65-F5344CB8AC3E}">
        <p14:creationId xmlns:p14="http://schemas.microsoft.com/office/powerpoint/2010/main" val="31531837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51748" y="1381125"/>
            <a:ext cx="2896075" cy="1326166"/>
            <a:chOff x="4304043" y="1286668"/>
            <a:chExt cx="3837944" cy="2757793"/>
          </a:xfrm>
          <a:effectLst>
            <a:outerShdw blurRad="381000" dist="254000" dir="8100000" algn="tr" rotWithShape="0">
              <a:prstClr val="black">
                <a:alpha val="40000"/>
              </a:prstClr>
            </a:outerShdw>
          </a:effectLst>
        </p:grpSpPr>
        <p:sp>
          <p:nvSpPr>
            <p:cNvPr id="15" name="圆角矩形 14"/>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pitchFamily="34" charset="-122"/>
                <a:ea typeface="微软雅黑" panose="020B0503020204020204" pitchFamily="34" charset="-122"/>
              </a:endParaRPr>
            </a:p>
          </p:txBody>
        </p:sp>
        <p:sp>
          <p:nvSpPr>
            <p:cNvPr id="16" name="圆角矩形 15"/>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pitchFamily="34" charset="-122"/>
                <a:ea typeface="微软雅黑" panose="020B0503020204020204" pitchFamily="34" charset="-122"/>
              </a:endParaRPr>
            </a:p>
          </p:txBody>
        </p:sp>
      </p:grpSp>
      <p:grpSp>
        <p:nvGrpSpPr>
          <p:cNvPr id="19" name="组合 18"/>
          <p:cNvGrpSpPr/>
          <p:nvPr/>
        </p:nvGrpSpPr>
        <p:grpSpPr>
          <a:xfrm>
            <a:off x="625879" y="1805086"/>
            <a:ext cx="658358" cy="613337"/>
            <a:chOff x="304800" y="673100"/>
            <a:chExt cx="4000500" cy="4000500"/>
          </a:xfrm>
          <a:effectLst>
            <a:outerShdw blurRad="444500" dist="254000" dir="8100000" algn="tr" rotWithShape="0">
              <a:prstClr val="black">
                <a:alpha val="50000"/>
              </a:prstClr>
            </a:outerShdw>
          </a:effectLst>
        </p:grpSpPr>
        <p:sp>
          <p:nvSpPr>
            <p:cNvPr id="20" name="同心圆 1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03065">
                <a:defRPr/>
              </a:pPr>
              <a:endParaRPr lang="zh-CN" altLang="en-US" sz="1200" kern="0">
                <a:solidFill>
                  <a:sysClr val="windowText" lastClr="000000"/>
                </a:solidFill>
                <a:latin typeface="微软雅黑" panose="020B0503020204020204" pitchFamily="34" charset="-122"/>
                <a:ea typeface="微软雅黑" panose="020B0503020204020204" pitchFamily="34" charset="-122"/>
              </a:endParaRPr>
            </a:p>
          </p:txBody>
        </p:sp>
        <p:sp>
          <p:nvSpPr>
            <p:cNvPr id="21" name="椭圆 2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03065">
                <a:defRPr/>
              </a:pPr>
              <a:endParaRPr lang="zh-CN" altLang="en-US" sz="1200" kern="0">
                <a:solidFill>
                  <a:sysClr val="window" lastClr="FFFFFF"/>
                </a:solidFill>
                <a:latin typeface="微软雅黑" panose="020B0503020204020204" pitchFamily="34" charset="-122"/>
                <a:ea typeface="微软雅黑" panose="020B0503020204020204" pitchFamily="34" charset="-122"/>
              </a:endParaRPr>
            </a:p>
          </p:txBody>
        </p:sp>
      </p:grpSp>
      <p:grpSp>
        <p:nvGrpSpPr>
          <p:cNvPr id="22" name="Group 41"/>
          <p:cNvGrpSpPr>
            <a:grpSpLocks/>
          </p:cNvGrpSpPr>
          <p:nvPr/>
        </p:nvGrpSpPr>
        <p:grpSpPr bwMode="auto">
          <a:xfrm>
            <a:off x="1284237" y="1805084"/>
            <a:ext cx="2027525" cy="789827"/>
            <a:chOff x="0" y="0"/>
            <a:chExt cx="2599" cy="1343"/>
          </a:xfrm>
        </p:grpSpPr>
        <p:sp>
          <p:nvSpPr>
            <p:cNvPr id="23" name="Rectangle 42"/>
            <p:cNvSpPr>
              <a:spLocks/>
            </p:cNvSpPr>
            <p:nvPr/>
          </p:nvSpPr>
          <p:spPr bwMode="auto">
            <a:xfrm>
              <a:off x="0" y="0"/>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600" b="1" dirty="0">
                  <a:solidFill>
                    <a:srgbClr val="C00000"/>
                  </a:solidFill>
                  <a:latin typeface="微软雅黑" panose="020B0503020204020204" pitchFamily="34" charset="-122"/>
                  <a:ea typeface="微软雅黑" panose="020B0503020204020204" pitchFamily="34" charset="-122"/>
                  <a:cs typeface="Bebas Neue" charset="0"/>
                  <a:sym typeface="Bebas Neue" charset="0"/>
                </a:rPr>
                <a:t>社区教育课堂</a:t>
              </a:r>
              <a:endParaRPr lang="en-US" sz="1600" b="1" dirty="0">
                <a:solidFill>
                  <a:srgbClr val="C00000"/>
                </a:solidFill>
                <a:latin typeface="微软雅黑" panose="020B0503020204020204" pitchFamily="34" charset="-122"/>
                <a:ea typeface="微软雅黑" panose="020B0503020204020204" pitchFamily="34" charset="-122"/>
                <a:cs typeface="Bebas Neue" charset="0"/>
                <a:sym typeface="Bebas Neue" charset="0"/>
              </a:endParaRPr>
            </a:p>
          </p:txBody>
        </p:sp>
        <p:sp>
          <p:nvSpPr>
            <p:cNvPr id="24" name="Rectangle 43"/>
            <p:cNvSpPr>
              <a:spLocks/>
            </p:cNvSpPr>
            <p:nvPr/>
          </p:nvSpPr>
          <p:spPr bwMode="auto">
            <a:xfrm>
              <a:off x="0" y="304"/>
              <a:ext cx="2599"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Lato Light" charset="0"/>
                  <a:sym typeface="Lato Light" charset="0"/>
                </a:rPr>
                <a:t>文化素质培养类  </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Lato Light" charset="0"/>
                  <a:sym typeface="Lato Light" charset="0"/>
                </a:rPr>
                <a:t>2100</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Lato Light" charset="0"/>
                  <a:sym typeface="Lato Light" charset="0"/>
                </a:rPr>
                <a:t>个微课</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Lato Light" charset="0"/>
                <a:sym typeface="Lato Light" charset="0"/>
              </a:endParaRPr>
            </a:p>
            <a:p>
              <a:pPr fontAlgn="base">
                <a:lnSpc>
                  <a:spcPct val="125000"/>
                </a:lnSpc>
                <a:spcBef>
                  <a:spcPct val="0"/>
                </a:spcBef>
                <a:spcAft>
                  <a:spcPct val="0"/>
                </a:spcAft>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Lato Light" charset="0"/>
                  <a:sym typeface="Lato Light" charset="0"/>
                </a:rPr>
                <a:t>创新创业提升类  </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Lato Light" charset="0"/>
                  <a:sym typeface="Lato Light" charset="0"/>
                </a:rPr>
                <a:t>2900</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Lato Light" charset="0"/>
                  <a:sym typeface="Lato Light" charset="0"/>
                </a:rPr>
                <a:t>个微课</a:t>
              </a:r>
              <a:endParaRPr lang="en-US" sz="1200" dirty="0">
                <a:solidFill>
                  <a:schemeClr val="tx1">
                    <a:lumMod val="75000"/>
                    <a:lumOff val="25000"/>
                  </a:schemeClr>
                </a:solidFill>
                <a:latin typeface="微软雅黑" panose="020B0503020204020204" pitchFamily="34" charset="-122"/>
                <a:ea typeface="微软雅黑" panose="020B0503020204020204" pitchFamily="34" charset="-122"/>
                <a:cs typeface="Lato Light" charset="0"/>
                <a:sym typeface="Lato Light" charset="0"/>
              </a:endParaRPr>
            </a:p>
          </p:txBody>
        </p:sp>
      </p:grpSp>
      <p:sp>
        <p:nvSpPr>
          <p:cNvPr id="25" name="Freeform 9"/>
          <p:cNvSpPr>
            <a:spLocks noEditPoints="1"/>
          </p:cNvSpPr>
          <p:nvPr/>
        </p:nvSpPr>
        <p:spPr bwMode="auto">
          <a:xfrm>
            <a:off x="825344" y="1993461"/>
            <a:ext cx="298901" cy="221680"/>
          </a:xfrm>
          <a:custGeom>
            <a:avLst/>
            <a:gdLst>
              <a:gd name="T0" fmla="*/ 54 w 159"/>
              <a:gd name="T1" fmla="*/ 126 h 128"/>
              <a:gd name="T2" fmla="*/ 57 w 159"/>
              <a:gd name="T3" fmla="*/ 127 h 128"/>
              <a:gd name="T4" fmla="*/ 81 w 159"/>
              <a:gd name="T5" fmla="*/ 105 h 128"/>
              <a:gd name="T6" fmla="*/ 54 w 159"/>
              <a:gd name="T7" fmla="*/ 91 h 128"/>
              <a:gd name="T8" fmla="*/ 54 w 159"/>
              <a:gd name="T9" fmla="*/ 126 h 128"/>
              <a:gd name="T10" fmla="*/ 154 w 159"/>
              <a:gd name="T11" fmla="*/ 1 h 128"/>
              <a:gd name="T12" fmla="*/ 3 w 159"/>
              <a:gd name="T13" fmla="*/ 54 h 128"/>
              <a:gd name="T14" fmla="*/ 2 w 159"/>
              <a:gd name="T15" fmla="*/ 58 h 128"/>
              <a:gd name="T16" fmla="*/ 35 w 159"/>
              <a:gd name="T17" fmla="*/ 71 h 128"/>
              <a:gd name="T18" fmla="*/ 35 w 159"/>
              <a:gd name="T19" fmla="*/ 71 h 128"/>
              <a:gd name="T20" fmla="*/ 54 w 159"/>
              <a:gd name="T21" fmla="*/ 79 h 128"/>
              <a:gd name="T22" fmla="*/ 148 w 159"/>
              <a:gd name="T23" fmla="*/ 10 h 128"/>
              <a:gd name="T24" fmla="*/ 150 w 159"/>
              <a:gd name="T25" fmla="*/ 12 h 128"/>
              <a:gd name="T26" fmla="*/ 83 w 159"/>
              <a:gd name="T27" fmla="*/ 85 h 128"/>
              <a:gd name="T28" fmla="*/ 83 w 159"/>
              <a:gd name="T29" fmla="*/ 85 h 128"/>
              <a:gd name="T30" fmla="*/ 79 w 159"/>
              <a:gd name="T31" fmla="*/ 89 h 128"/>
              <a:gd name="T32" fmla="*/ 84 w 159"/>
              <a:gd name="T33" fmla="*/ 92 h 128"/>
              <a:gd name="T34" fmla="*/ 84 w 159"/>
              <a:gd name="T35" fmla="*/ 92 h 128"/>
              <a:gd name="T36" fmla="*/ 127 w 159"/>
              <a:gd name="T37" fmla="*/ 115 h 128"/>
              <a:gd name="T38" fmla="*/ 133 w 159"/>
              <a:gd name="T39" fmla="*/ 112 h 128"/>
              <a:gd name="T40" fmla="*/ 158 w 159"/>
              <a:gd name="T41" fmla="*/ 5 h 128"/>
              <a:gd name="T42" fmla="*/ 154 w 159"/>
              <a:gd name="T43" fmla="*/ 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9" h="128">
                <a:moveTo>
                  <a:pt x="54" y="126"/>
                </a:moveTo>
                <a:cubicBezTo>
                  <a:pt x="54" y="128"/>
                  <a:pt x="55" y="128"/>
                  <a:pt x="57" y="127"/>
                </a:cubicBezTo>
                <a:cubicBezTo>
                  <a:pt x="59" y="125"/>
                  <a:pt x="81" y="105"/>
                  <a:pt x="81" y="105"/>
                </a:cubicBezTo>
                <a:cubicBezTo>
                  <a:pt x="54" y="91"/>
                  <a:pt x="54" y="91"/>
                  <a:pt x="54" y="91"/>
                </a:cubicBezTo>
                <a:cubicBezTo>
                  <a:pt x="54" y="126"/>
                  <a:pt x="54" y="126"/>
                  <a:pt x="54" y="126"/>
                </a:cubicBezTo>
                <a:close/>
                <a:moveTo>
                  <a:pt x="154" y="1"/>
                </a:moveTo>
                <a:cubicBezTo>
                  <a:pt x="151" y="2"/>
                  <a:pt x="5" y="53"/>
                  <a:pt x="3" y="54"/>
                </a:cubicBezTo>
                <a:cubicBezTo>
                  <a:pt x="0" y="55"/>
                  <a:pt x="0" y="57"/>
                  <a:pt x="2" y="58"/>
                </a:cubicBezTo>
                <a:cubicBezTo>
                  <a:pt x="6" y="60"/>
                  <a:pt x="35" y="71"/>
                  <a:pt x="35" y="71"/>
                </a:cubicBezTo>
                <a:cubicBezTo>
                  <a:pt x="35" y="71"/>
                  <a:pt x="35" y="71"/>
                  <a:pt x="35" y="71"/>
                </a:cubicBezTo>
                <a:cubicBezTo>
                  <a:pt x="54" y="79"/>
                  <a:pt x="54" y="79"/>
                  <a:pt x="54" y="79"/>
                </a:cubicBezTo>
                <a:cubicBezTo>
                  <a:pt x="54" y="79"/>
                  <a:pt x="147" y="11"/>
                  <a:pt x="148" y="10"/>
                </a:cubicBezTo>
                <a:cubicBezTo>
                  <a:pt x="150" y="9"/>
                  <a:pt x="151" y="11"/>
                  <a:pt x="150" y="12"/>
                </a:cubicBezTo>
                <a:cubicBezTo>
                  <a:pt x="149" y="13"/>
                  <a:pt x="83" y="85"/>
                  <a:pt x="83" y="85"/>
                </a:cubicBezTo>
                <a:cubicBezTo>
                  <a:pt x="83" y="85"/>
                  <a:pt x="83" y="85"/>
                  <a:pt x="83" y="85"/>
                </a:cubicBezTo>
                <a:cubicBezTo>
                  <a:pt x="79" y="89"/>
                  <a:pt x="79" y="89"/>
                  <a:pt x="79" y="89"/>
                </a:cubicBezTo>
                <a:cubicBezTo>
                  <a:pt x="84" y="92"/>
                  <a:pt x="84" y="92"/>
                  <a:pt x="84" y="92"/>
                </a:cubicBezTo>
                <a:cubicBezTo>
                  <a:pt x="84" y="92"/>
                  <a:pt x="84" y="92"/>
                  <a:pt x="84" y="92"/>
                </a:cubicBezTo>
                <a:cubicBezTo>
                  <a:pt x="84" y="92"/>
                  <a:pt x="124" y="113"/>
                  <a:pt x="127" y="115"/>
                </a:cubicBezTo>
                <a:cubicBezTo>
                  <a:pt x="129" y="116"/>
                  <a:pt x="132" y="115"/>
                  <a:pt x="133" y="112"/>
                </a:cubicBezTo>
                <a:cubicBezTo>
                  <a:pt x="134" y="108"/>
                  <a:pt x="158" y="7"/>
                  <a:pt x="158" y="5"/>
                </a:cubicBezTo>
                <a:cubicBezTo>
                  <a:pt x="159" y="2"/>
                  <a:pt x="157" y="0"/>
                  <a:pt x="154" y="1"/>
                </a:cubicBezTo>
                <a:close/>
              </a:path>
            </a:pathLst>
          </a:custGeom>
          <a:solidFill>
            <a:srgbClr val="C00000"/>
          </a:solidFill>
          <a:ln>
            <a:noFill/>
          </a:ln>
        </p:spPr>
        <p:txBody>
          <a:bodyPr vert="horz" wrap="square" lIns="90305" tIns="45152" rIns="90305" bIns="45152" numCol="1" anchor="t" anchorCtr="0" compatLnSpc="1">
            <a:prstTxWarp prst="textNoShape">
              <a:avLst/>
            </a:prstTxWarp>
          </a:bodyPr>
          <a:lstStyle/>
          <a:p>
            <a:pPr algn="ctr" fontAlgn="base">
              <a:spcBef>
                <a:spcPct val="0"/>
              </a:spcBef>
              <a:spcAft>
                <a:spcPct val="0"/>
              </a:spcAft>
              <a:defRPr/>
            </a:pPr>
            <a:endParaRPr lang="en-US" sz="1200" kern="0">
              <a:solidFill>
                <a:srgbClr val="000000"/>
              </a:solidFill>
              <a:latin typeface="微软雅黑" panose="020B0503020204020204" pitchFamily="34" charset="-122"/>
              <a:ea typeface="微软雅黑" panose="020B0503020204020204" pitchFamily="34" charset="-122"/>
              <a:sym typeface="Gill Sans" charset="0"/>
            </a:endParaRPr>
          </a:p>
        </p:txBody>
      </p:sp>
      <p:grpSp>
        <p:nvGrpSpPr>
          <p:cNvPr id="26" name="组合 25"/>
          <p:cNvGrpSpPr/>
          <p:nvPr/>
        </p:nvGrpSpPr>
        <p:grpSpPr>
          <a:xfrm>
            <a:off x="3674689" y="1381125"/>
            <a:ext cx="2737140" cy="1326166"/>
            <a:chOff x="4304043" y="1286668"/>
            <a:chExt cx="3837944" cy="2757793"/>
          </a:xfrm>
          <a:effectLst>
            <a:outerShdw blurRad="381000" dist="254000" dir="8100000" algn="tr" rotWithShape="0">
              <a:prstClr val="black">
                <a:alpha val="40000"/>
              </a:prstClr>
            </a:outerShdw>
          </a:effectLst>
        </p:grpSpPr>
        <p:sp>
          <p:nvSpPr>
            <p:cNvPr id="27" name="圆角矩形 26"/>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pitchFamily="34" charset="-122"/>
                <a:ea typeface="微软雅黑" panose="020B0503020204020204" pitchFamily="34" charset="-122"/>
              </a:endParaRPr>
            </a:p>
          </p:txBody>
        </p:sp>
        <p:sp>
          <p:nvSpPr>
            <p:cNvPr id="28" name="圆角矩形 27"/>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pitchFamily="34" charset="-122"/>
                <a:ea typeface="微软雅黑" panose="020B0503020204020204" pitchFamily="34" charset="-122"/>
              </a:endParaRPr>
            </a:p>
          </p:txBody>
        </p:sp>
      </p:grpSp>
      <p:grpSp>
        <p:nvGrpSpPr>
          <p:cNvPr id="29" name="组合 28"/>
          <p:cNvGrpSpPr/>
          <p:nvPr/>
        </p:nvGrpSpPr>
        <p:grpSpPr>
          <a:xfrm>
            <a:off x="3823880" y="1805086"/>
            <a:ext cx="613339" cy="613337"/>
            <a:chOff x="304800" y="673100"/>
            <a:chExt cx="4000500" cy="4000500"/>
          </a:xfrm>
          <a:effectLst>
            <a:outerShdw blurRad="444500" dist="254000" dir="8100000" algn="tr" rotWithShape="0">
              <a:prstClr val="black">
                <a:alpha val="50000"/>
              </a:prstClr>
            </a:outerShdw>
          </a:effectLst>
        </p:grpSpPr>
        <p:sp>
          <p:nvSpPr>
            <p:cNvPr id="30" name="同心圆 2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03065">
                <a:defRPr/>
              </a:pPr>
              <a:endParaRPr lang="zh-CN" altLang="en-US" sz="1200" kern="0">
                <a:solidFill>
                  <a:sysClr val="windowText" lastClr="000000"/>
                </a:solidFill>
                <a:latin typeface="微软雅黑" panose="020B0503020204020204" pitchFamily="34" charset="-122"/>
                <a:ea typeface="微软雅黑" panose="020B0503020204020204" pitchFamily="34" charset="-122"/>
              </a:endParaRPr>
            </a:p>
          </p:txBody>
        </p:sp>
        <p:sp>
          <p:nvSpPr>
            <p:cNvPr id="31" name="椭圆 3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03065">
                <a:defRPr/>
              </a:pPr>
              <a:endParaRPr lang="zh-CN" altLang="en-US" sz="1200" kern="0">
                <a:solidFill>
                  <a:sysClr val="window" lastClr="FFFFFF"/>
                </a:solidFill>
                <a:latin typeface="微软雅黑" panose="020B0503020204020204" pitchFamily="34" charset="-122"/>
                <a:ea typeface="微软雅黑" panose="020B0503020204020204" pitchFamily="34" charset="-122"/>
              </a:endParaRPr>
            </a:p>
          </p:txBody>
        </p:sp>
      </p:grpSp>
      <p:sp>
        <p:nvSpPr>
          <p:cNvPr id="35" name="Freeform 8"/>
          <p:cNvSpPr>
            <a:spLocks noEditPoints="1"/>
          </p:cNvSpPr>
          <p:nvPr/>
        </p:nvSpPr>
        <p:spPr bwMode="auto">
          <a:xfrm>
            <a:off x="4009835" y="2033224"/>
            <a:ext cx="241432" cy="239237"/>
          </a:xfrm>
          <a:custGeom>
            <a:avLst/>
            <a:gdLst>
              <a:gd name="T0" fmla="*/ 18 w 138"/>
              <a:gd name="T1" fmla="*/ 69 h 138"/>
              <a:gd name="T2" fmla="*/ 0 w 138"/>
              <a:gd name="T3" fmla="*/ 69 h 138"/>
              <a:gd name="T4" fmla="*/ 0 w 138"/>
              <a:gd name="T5" fmla="*/ 121 h 138"/>
              <a:gd name="T6" fmla="*/ 18 w 138"/>
              <a:gd name="T7" fmla="*/ 138 h 138"/>
              <a:gd name="T8" fmla="*/ 69 w 138"/>
              <a:gd name="T9" fmla="*/ 138 h 138"/>
              <a:gd name="T10" fmla="*/ 69 w 138"/>
              <a:gd name="T11" fmla="*/ 121 h 138"/>
              <a:gd name="T12" fmla="*/ 18 w 138"/>
              <a:gd name="T13" fmla="*/ 121 h 138"/>
              <a:gd name="T14" fmla="*/ 18 w 138"/>
              <a:gd name="T15" fmla="*/ 69 h 138"/>
              <a:gd name="T16" fmla="*/ 121 w 138"/>
              <a:gd name="T17" fmla="*/ 86 h 138"/>
              <a:gd name="T18" fmla="*/ 52 w 138"/>
              <a:gd name="T19" fmla="*/ 86 h 138"/>
              <a:gd name="T20" fmla="*/ 52 w 138"/>
              <a:gd name="T21" fmla="*/ 18 h 138"/>
              <a:gd name="T22" fmla="*/ 121 w 138"/>
              <a:gd name="T23" fmla="*/ 18 h 138"/>
              <a:gd name="T24" fmla="*/ 121 w 138"/>
              <a:gd name="T25" fmla="*/ 86 h 138"/>
              <a:gd name="T26" fmla="*/ 121 w 138"/>
              <a:gd name="T27" fmla="*/ 0 h 138"/>
              <a:gd name="T28" fmla="*/ 52 w 138"/>
              <a:gd name="T29" fmla="*/ 0 h 138"/>
              <a:gd name="T30" fmla="*/ 35 w 138"/>
              <a:gd name="T31" fmla="*/ 17 h 138"/>
              <a:gd name="T32" fmla="*/ 35 w 138"/>
              <a:gd name="T33" fmla="*/ 86 h 138"/>
              <a:gd name="T34" fmla="*/ 52 w 138"/>
              <a:gd name="T35" fmla="*/ 103 h 138"/>
              <a:gd name="T36" fmla="*/ 121 w 138"/>
              <a:gd name="T37" fmla="*/ 103 h 138"/>
              <a:gd name="T38" fmla="*/ 138 w 138"/>
              <a:gd name="T39" fmla="*/ 86 h 138"/>
              <a:gd name="T40" fmla="*/ 138 w 138"/>
              <a:gd name="T41" fmla="*/ 18 h 138"/>
              <a:gd name="T42" fmla="*/ 121 w 138"/>
              <a:gd name="T43"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8" h="138">
                <a:moveTo>
                  <a:pt x="18" y="69"/>
                </a:moveTo>
                <a:cubicBezTo>
                  <a:pt x="0" y="69"/>
                  <a:pt x="0" y="69"/>
                  <a:pt x="0" y="69"/>
                </a:cubicBezTo>
                <a:cubicBezTo>
                  <a:pt x="0" y="121"/>
                  <a:pt x="0" y="121"/>
                  <a:pt x="0" y="121"/>
                </a:cubicBezTo>
                <a:cubicBezTo>
                  <a:pt x="0" y="130"/>
                  <a:pt x="8" y="138"/>
                  <a:pt x="18" y="138"/>
                </a:cubicBezTo>
                <a:cubicBezTo>
                  <a:pt x="69" y="138"/>
                  <a:pt x="69" y="138"/>
                  <a:pt x="69" y="138"/>
                </a:cubicBezTo>
                <a:cubicBezTo>
                  <a:pt x="69" y="121"/>
                  <a:pt x="69" y="121"/>
                  <a:pt x="69" y="121"/>
                </a:cubicBezTo>
                <a:cubicBezTo>
                  <a:pt x="18" y="121"/>
                  <a:pt x="18" y="121"/>
                  <a:pt x="18" y="121"/>
                </a:cubicBezTo>
                <a:cubicBezTo>
                  <a:pt x="18" y="69"/>
                  <a:pt x="18" y="69"/>
                  <a:pt x="18" y="69"/>
                </a:cubicBezTo>
                <a:close/>
                <a:moveTo>
                  <a:pt x="121" y="86"/>
                </a:moveTo>
                <a:cubicBezTo>
                  <a:pt x="52" y="86"/>
                  <a:pt x="52" y="86"/>
                  <a:pt x="52" y="86"/>
                </a:cubicBezTo>
                <a:cubicBezTo>
                  <a:pt x="52" y="18"/>
                  <a:pt x="52" y="18"/>
                  <a:pt x="52" y="18"/>
                </a:cubicBezTo>
                <a:cubicBezTo>
                  <a:pt x="121" y="18"/>
                  <a:pt x="121" y="18"/>
                  <a:pt x="121" y="18"/>
                </a:cubicBezTo>
                <a:cubicBezTo>
                  <a:pt x="121" y="86"/>
                  <a:pt x="121" y="86"/>
                  <a:pt x="121" y="86"/>
                </a:cubicBezTo>
                <a:close/>
                <a:moveTo>
                  <a:pt x="121" y="0"/>
                </a:moveTo>
                <a:cubicBezTo>
                  <a:pt x="52" y="0"/>
                  <a:pt x="52" y="0"/>
                  <a:pt x="52" y="0"/>
                </a:cubicBezTo>
                <a:cubicBezTo>
                  <a:pt x="42" y="0"/>
                  <a:pt x="35" y="8"/>
                  <a:pt x="35" y="17"/>
                </a:cubicBezTo>
                <a:cubicBezTo>
                  <a:pt x="35" y="86"/>
                  <a:pt x="35" y="86"/>
                  <a:pt x="35" y="86"/>
                </a:cubicBezTo>
                <a:cubicBezTo>
                  <a:pt x="35" y="96"/>
                  <a:pt x="42" y="103"/>
                  <a:pt x="52" y="103"/>
                </a:cubicBezTo>
                <a:cubicBezTo>
                  <a:pt x="121" y="103"/>
                  <a:pt x="121" y="103"/>
                  <a:pt x="121" y="103"/>
                </a:cubicBezTo>
                <a:cubicBezTo>
                  <a:pt x="130" y="103"/>
                  <a:pt x="138" y="96"/>
                  <a:pt x="138" y="86"/>
                </a:cubicBezTo>
                <a:cubicBezTo>
                  <a:pt x="138" y="18"/>
                  <a:pt x="138" y="18"/>
                  <a:pt x="138" y="18"/>
                </a:cubicBezTo>
                <a:cubicBezTo>
                  <a:pt x="138" y="8"/>
                  <a:pt x="130" y="0"/>
                  <a:pt x="121" y="0"/>
                </a:cubicBezTo>
                <a:close/>
              </a:path>
            </a:pathLst>
          </a:custGeom>
          <a:solidFill>
            <a:srgbClr val="C00000"/>
          </a:solidFill>
          <a:ln>
            <a:noFill/>
          </a:ln>
        </p:spPr>
        <p:txBody>
          <a:bodyPr vert="horz" wrap="square" lIns="90305" tIns="45152" rIns="90305" bIns="45152" numCol="1" anchor="t" anchorCtr="0" compatLnSpc="1">
            <a:prstTxWarp prst="textNoShape">
              <a:avLst/>
            </a:prstTxWarp>
          </a:bodyPr>
          <a:lstStyle/>
          <a:p>
            <a:pPr algn="ctr" fontAlgn="base">
              <a:spcBef>
                <a:spcPct val="0"/>
              </a:spcBef>
              <a:spcAft>
                <a:spcPct val="0"/>
              </a:spcAft>
              <a:defRPr/>
            </a:pPr>
            <a:endParaRPr lang="en-US" sz="1200" kern="0">
              <a:solidFill>
                <a:srgbClr val="000000"/>
              </a:solidFill>
              <a:latin typeface="微软雅黑" panose="020B0503020204020204" pitchFamily="34" charset="-122"/>
              <a:ea typeface="微软雅黑" panose="020B0503020204020204" pitchFamily="34" charset="-122"/>
              <a:sym typeface="Gill Sans" charset="0"/>
            </a:endParaRPr>
          </a:p>
        </p:txBody>
      </p:sp>
      <p:grpSp>
        <p:nvGrpSpPr>
          <p:cNvPr id="36" name="组合 35"/>
          <p:cNvGrpSpPr/>
          <p:nvPr/>
        </p:nvGrpSpPr>
        <p:grpSpPr>
          <a:xfrm>
            <a:off x="451748" y="3031226"/>
            <a:ext cx="2896075" cy="1474098"/>
            <a:chOff x="4304043" y="1286668"/>
            <a:chExt cx="3837944" cy="2757793"/>
          </a:xfrm>
          <a:effectLst>
            <a:outerShdw blurRad="381000" dist="254000" dir="8100000" algn="tr" rotWithShape="0">
              <a:prstClr val="black">
                <a:alpha val="40000"/>
              </a:prstClr>
            </a:outerShdw>
          </a:effectLst>
        </p:grpSpPr>
        <p:sp>
          <p:nvSpPr>
            <p:cNvPr id="37" name="圆角矩形 36"/>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pitchFamily="34" charset="-122"/>
                <a:ea typeface="微软雅黑" panose="020B0503020204020204" pitchFamily="34" charset="-122"/>
              </a:endParaRPr>
            </a:p>
          </p:txBody>
        </p:sp>
        <p:sp>
          <p:nvSpPr>
            <p:cNvPr id="38" name="圆角矩形 37"/>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pitchFamily="34" charset="-122"/>
                <a:ea typeface="微软雅黑" panose="020B0503020204020204" pitchFamily="34" charset="-122"/>
              </a:endParaRPr>
            </a:p>
          </p:txBody>
        </p:sp>
      </p:grpSp>
      <p:grpSp>
        <p:nvGrpSpPr>
          <p:cNvPr id="39" name="组合 38"/>
          <p:cNvGrpSpPr/>
          <p:nvPr/>
        </p:nvGrpSpPr>
        <p:grpSpPr>
          <a:xfrm>
            <a:off x="625879" y="3247461"/>
            <a:ext cx="658358" cy="613337"/>
            <a:chOff x="304800" y="673100"/>
            <a:chExt cx="4000500" cy="4000500"/>
          </a:xfrm>
          <a:effectLst>
            <a:outerShdw blurRad="444500" dist="254000" dir="8100000" algn="tr" rotWithShape="0">
              <a:prstClr val="black">
                <a:alpha val="50000"/>
              </a:prstClr>
            </a:outerShdw>
          </a:effectLst>
        </p:grpSpPr>
        <p:sp>
          <p:nvSpPr>
            <p:cNvPr id="40" name="同心圆 3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03065">
                <a:defRPr/>
              </a:pPr>
              <a:endParaRPr lang="zh-CN" altLang="en-US" sz="1200" kern="0">
                <a:solidFill>
                  <a:sysClr val="windowText" lastClr="000000"/>
                </a:solidFill>
                <a:latin typeface="微软雅黑" panose="020B0503020204020204" pitchFamily="34" charset="-122"/>
                <a:ea typeface="微软雅黑" panose="020B0503020204020204" pitchFamily="34" charset="-122"/>
              </a:endParaRPr>
            </a:p>
          </p:txBody>
        </p:sp>
        <p:sp>
          <p:nvSpPr>
            <p:cNvPr id="41" name="椭圆 4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03065">
                <a:defRPr/>
              </a:pPr>
              <a:endParaRPr lang="zh-CN" altLang="en-US" sz="1200" kern="0">
                <a:solidFill>
                  <a:sysClr val="window" lastClr="FFFFFF"/>
                </a:solidFill>
                <a:latin typeface="微软雅黑" panose="020B0503020204020204" pitchFamily="34" charset="-122"/>
                <a:ea typeface="微软雅黑" panose="020B0503020204020204" pitchFamily="34" charset="-122"/>
              </a:endParaRPr>
            </a:p>
          </p:txBody>
        </p:sp>
      </p:grpSp>
      <p:sp>
        <p:nvSpPr>
          <p:cNvPr id="45" name="Freeform 7"/>
          <p:cNvSpPr>
            <a:spLocks/>
          </p:cNvSpPr>
          <p:nvPr/>
        </p:nvSpPr>
        <p:spPr bwMode="auto">
          <a:xfrm>
            <a:off x="815017" y="3407073"/>
            <a:ext cx="314004" cy="294110"/>
          </a:xfrm>
          <a:custGeom>
            <a:avLst/>
            <a:gdLst>
              <a:gd name="T0" fmla="*/ 48 w 167"/>
              <a:gd name="T1" fmla="*/ 170 h 170"/>
              <a:gd name="T2" fmla="*/ 18 w 167"/>
              <a:gd name="T3" fmla="*/ 158 h 170"/>
              <a:gd name="T4" fmla="*/ 20 w 167"/>
              <a:gd name="T5" fmla="*/ 97 h 170"/>
              <a:gd name="T6" fmla="*/ 105 w 167"/>
              <a:gd name="T7" fmla="*/ 12 h 170"/>
              <a:gd name="T8" fmla="*/ 135 w 167"/>
              <a:gd name="T9" fmla="*/ 3 h 170"/>
              <a:gd name="T10" fmla="*/ 157 w 167"/>
              <a:gd name="T11" fmla="*/ 24 h 170"/>
              <a:gd name="T12" fmla="*/ 148 w 167"/>
              <a:gd name="T13" fmla="*/ 54 h 170"/>
              <a:gd name="T14" fmla="*/ 66 w 167"/>
              <a:gd name="T15" fmla="*/ 136 h 170"/>
              <a:gd name="T16" fmla="*/ 51 w 167"/>
              <a:gd name="T17" fmla="*/ 143 h 170"/>
              <a:gd name="T18" fmla="*/ 38 w 167"/>
              <a:gd name="T19" fmla="*/ 139 h 170"/>
              <a:gd name="T20" fmla="*/ 41 w 167"/>
              <a:gd name="T21" fmla="*/ 110 h 170"/>
              <a:gd name="T22" fmla="*/ 98 w 167"/>
              <a:gd name="T23" fmla="*/ 53 h 170"/>
              <a:gd name="T24" fmla="*/ 106 w 167"/>
              <a:gd name="T25" fmla="*/ 53 h 170"/>
              <a:gd name="T26" fmla="*/ 106 w 167"/>
              <a:gd name="T27" fmla="*/ 62 h 170"/>
              <a:gd name="T28" fmla="*/ 49 w 167"/>
              <a:gd name="T29" fmla="*/ 119 h 170"/>
              <a:gd name="T30" fmla="*/ 46 w 167"/>
              <a:gd name="T31" fmla="*/ 130 h 170"/>
              <a:gd name="T32" fmla="*/ 50 w 167"/>
              <a:gd name="T33" fmla="*/ 132 h 170"/>
              <a:gd name="T34" fmla="*/ 58 w 167"/>
              <a:gd name="T35" fmla="*/ 127 h 170"/>
              <a:gd name="T36" fmla="*/ 139 w 167"/>
              <a:gd name="T37" fmla="*/ 46 h 170"/>
              <a:gd name="T38" fmla="*/ 145 w 167"/>
              <a:gd name="T39" fmla="*/ 27 h 170"/>
              <a:gd name="T40" fmla="*/ 132 w 167"/>
              <a:gd name="T41" fmla="*/ 14 h 170"/>
              <a:gd name="T42" fmla="*/ 114 w 167"/>
              <a:gd name="T43" fmla="*/ 20 h 170"/>
              <a:gd name="T44" fmla="*/ 29 w 167"/>
              <a:gd name="T45" fmla="*/ 105 h 170"/>
              <a:gd name="T46" fmla="*/ 27 w 167"/>
              <a:gd name="T47" fmla="*/ 150 h 170"/>
              <a:gd name="T48" fmla="*/ 71 w 167"/>
              <a:gd name="T49" fmla="*/ 148 h 170"/>
              <a:gd name="T50" fmla="*/ 156 w 167"/>
              <a:gd name="T51" fmla="*/ 63 h 170"/>
              <a:gd name="T52" fmla="*/ 165 w 167"/>
              <a:gd name="T53" fmla="*/ 63 h 170"/>
              <a:gd name="T54" fmla="*/ 165 w 167"/>
              <a:gd name="T55" fmla="*/ 71 h 170"/>
              <a:gd name="T56" fmla="*/ 80 w 167"/>
              <a:gd name="T57" fmla="*/ 156 h 170"/>
              <a:gd name="T58" fmla="*/ 48 w 167"/>
              <a:gd name="T59"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7" h="170">
                <a:moveTo>
                  <a:pt x="48" y="170"/>
                </a:moveTo>
                <a:cubicBezTo>
                  <a:pt x="37" y="170"/>
                  <a:pt x="26" y="166"/>
                  <a:pt x="18" y="158"/>
                </a:cubicBezTo>
                <a:cubicBezTo>
                  <a:pt x="4" y="143"/>
                  <a:pt x="0" y="117"/>
                  <a:pt x="20" y="97"/>
                </a:cubicBezTo>
                <a:cubicBezTo>
                  <a:pt x="32" y="85"/>
                  <a:pt x="81" y="36"/>
                  <a:pt x="105" y="12"/>
                </a:cubicBezTo>
                <a:cubicBezTo>
                  <a:pt x="114" y="3"/>
                  <a:pt x="125" y="0"/>
                  <a:pt x="135" y="3"/>
                </a:cubicBezTo>
                <a:cubicBezTo>
                  <a:pt x="146" y="5"/>
                  <a:pt x="154" y="14"/>
                  <a:pt x="157" y="24"/>
                </a:cubicBezTo>
                <a:cubicBezTo>
                  <a:pt x="160" y="35"/>
                  <a:pt x="156" y="46"/>
                  <a:pt x="148" y="54"/>
                </a:cubicBezTo>
                <a:cubicBezTo>
                  <a:pt x="66" y="136"/>
                  <a:pt x="66" y="136"/>
                  <a:pt x="66" y="136"/>
                </a:cubicBezTo>
                <a:cubicBezTo>
                  <a:pt x="62" y="140"/>
                  <a:pt x="57" y="143"/>
                  <a:pt x="51" y="143"/>
                </a:cubicBezTo>
                <a:cubicBezTo>
                  <a:pt x="46" y="144"/>
                  <a:pt x="41" y="142"/>
                  <a:pt x="38" y="139"/>
                </a:cubicBezTo>
                <a:cubicBezTo>
                  <a:pt x="31" y="133"/>
                  <a:pt x="30" y="121"/>
                  <a:pt x="41" y="110"/>
                </a:cubicBezTo>
                <a:cubicBezTo>
                  <a:pt x="98" y="53"/>
                  <a:pt x="98" y="53"/>
                  <a:pt x="98" y="53"/>
                </a:cubicBezTo>
                <a:cubicBezTo>
                  <a:pt x="100" y="51"/>
                  <a:pt x="104" y="51"/>
                  <a:pt x="106" y="53"/>
                </a:cubicBezTo>
                <a:cubicBezTo>
                  <a:pt x="109" y="55"/>
                  <a:pt x="109" y="59"/>
                  <a:pt x="106" y="62"/>
                </a:cubicBezTo>
                <a:cubicBezTo>
                  <a:pt x="49" y="119"/>
                  <a:pt x="49" y="119"/>
                  <a:pt x="49" y="119"/>
                </a:cubicBezTo>
                <a:cubicBezTo>
                  <a:pt x="44" y="124"/>
                  <a:pt x="44" y="128"/>
                  <a:pt x="46" y="130"/>
                </a:cubicBezTo>
                <a:cubicBezTo>
                  <a:pt x="47" y="131"/>
                  <a:pt x="48" y="132"/>
                  <a:pt x="50" y="132"/>
                </a:cubicBezTo>
                <a:cubicBezTo>
                  <a:pt x="52" y="131"/>
                  <a:pt x="55" y="130"/>
                  <a:pt x="58" y="127"/>
                </a:cubicBezTo>
                <a:cubicBezTo>
                  <a:pt x="139" y="46"/>
                  <a:pt x="139" y="46"/>
                  <a:pt x="139" y="46"/>
                </a:cubicBezTo>
                <a:cubicBezTo>
                  <a:pt x="145" y="40"/>
                  <a:pt x="147" y="34"/>
                  <a:pt x="145" y="27"/>
                </a:cubicBezTo>
                <a:cubicBezTo>
                  <a:pt x="144" y="21"/>
                  <a:pt x="138" y="16"/>
                  <a:pt x="132" y="14"/>
                </a:cubicBezTo>
                <a:cubicBezTo>
                  <a:pt x="126" y="13"/>
                  <a:pt x="119" y="15"/>
                  <a:pt x="114" y="20"/>
                </a:cubicBezTo>
                <a:cubicBezTo>
                  <a:pt x="89" y="45"/>
                  <a:pt x="41" y="93"/>
                  <a:pt x="29" y="105"/>
                </a:cubicBezTo>
                <a:cubicBezTo>
                  <a:pt x="13" y="121"/>
                  <a:pt x="17" y="139"/>
                  <a:pt x="27" y="150"/>
                </a:cubicBezTo>
                <a:cubicBezTo>
                  <a:pt x="37" y="160"/>
                  <a:pt x="55" y="164"/>
                  <a:pt x="71" y="148"/>
                </a:cubicBezTo>
                <a:cubicBezTo>
                  <a:pt x="156" y="63"/>
                  <a:pt x="156" y="63"/>
                  <a:pt x="156" y="63"/>
                </a:cubicBezTo>
                <a:cubicBezTo>
                  <a:pt x="159" y="60"/>
                  <a:pt x="162" y="60"/>
                  <a:pt x="165" y="63"/>
                </a:cubicBezTo>
                <a:cubicBezTo>
                  <a:pt x="167" y="65"/>
                  <a:pt x="167" y="69"/>
                  <a:pt x="165" y="71"/>
                </a:cubicBezTo>
                <a:cubicBezTo>
                  <a:pt x="80" y="156"/>
                  <a:pt x="80" y="156"/>
                  <a:pt x="80" y="156"/>
                </a:cubicBezTo>
                <a:cubicBezTo>
                  <a:pt x="70" y="166"/>
                  <a:pt x="58" y="170"/>
                  <a:pt x="48" y="170"/>
                </a:cubicBezTo>
                <a:close/>
              </a:path>
            </a:pathLst>
          </a:custGeom>
          <a:solidFill>
            <a:srgbClr val="C00000"/>
          </a:solidFill>
          <a:ln>
            <a:noFill/>
          </a:ln>
        </p:spPr>
        <p:txBody>
          <a:bodyPr vert="horz" wrap="square" lIns="90305" tIns="45152" rIns="90305" bIns="45152" numCol="1" anchor="t" anchorCtr="0" compatLnSpc="1">
            <a:prstTxWarp prst="textNoShape">
              <a:avLst/>
            </a:prstTxWarp>
          </a:bodyPr>
          <a:lstStyle/>
          <a:p>
            <a:pPr algn="ctr" fontAlgn="base">
              <a:spcBef>
                <a:spcPct val="0"/>
              </a:spcBef>
              <a:spcAft>
                <a:spcPct val="0"/>
              </a:spcAft>
              <a:defRPr/>
            </a:pPr>
            <a:endParaRPr lang="en-US" sz="1200" kern="0">
              <a:solidFill>
                <a:srgbClr val="000000"/>
              </a:solidFill>
              <a:latin typeface="微软雅黑" panose="020B0503020204020204" pitchFamily="34" charset="-122"/>
              <a:ea typeface="微软雅黑" panose="020B0503020204020204" pitchFamily="34" charset="-122"/>
              <a:sym typeface="Gill Sans" charset="0"/>
            </a:endParaRPr>
          </a:p>
        </p:txBody>
      </p:sp>
      <p:grpSp>
        <p:nvGrpSpPr>
          <p:cNvPr id="46" name="组合 45"/>
          <p:cNvGrpSpPr/>
          <p:nvPr/>
        </p:nvGrpSpPr>
        <p:grpSpPr>
          <a:xfrm>
            <a:off x="3675925" y="3031226"/>
            <a:ext cx="2701754" cy="1474098"/>
            <a:chOff x="4304043" y="1286668"/>
            <a:chExt cx="3837944" cy="2757793"/>
          </a:xfrm>
          <a:effectLst>
            <a:outerShdw blurRad="381000" dist="254000" dir="8100000" algn="tr" rotWithShape="0">
              <a:prstClr val="black">
                <a:alpha val="40000"/>
              </a:prstClr>
            </a:outerShdw>
          </a:effectLst>
        </p:grpSpPr>
        <p:sp>
          <p:nvSpPr>
            <p:cNvPr id="47" name="圆角矩形 46"/>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pitchFamily="34" charset="-122"/>
                <a:ea typeface="微软雅黑" panose="020B0503020204020204" pitchFamily="34" charset="-122"/>
              </a:endParaRPr>
            </a:p>
          </p:txBody>
        </p:sp>
        <p:sp>
          <p:nvSpPr>
            <p:cNvPr id="48" name="圆角矩形 47"/>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anose="020B0503020204020204" pitchFamily="34" charset="-122"/>
                <a:ea typeface="微软雅黑" panose="020B0503020204020204" pitchFamily="34" charset="-122"/>
              </a:endParaRPr>
            </a:p>
          </p:txBody>
        </p:sp>
      </p:grpSp>
      <p:grpSp>
        <p:nvGrpSpPr>
          <p:cNvPr id="49" name="组合 48"/>
          <p:cNvGrpSpPr/>
          <p:nvPr/>
        </p:nvGrpSpPr>
        <p:grpSpPr>
          <a:xfrm>
            <a:off x="3825117" y="3247461"/>
            <a:ext cx="613339" cy="613337"/>
            <a:chOff x="304800" y="673100"/>
            <a:chExt cx="4000500" cy="4000500"/>
          </a:xfrm>
          <a:effectLst>
            <a:outerShdw blurRad="444500" dist="254000" dir="8100000" algn="tr" rotWithShape="0">
              <a:prstClr val="black">
                <a:alpha val="50000"/>
              </a:prstClr>
            </a:outerShdw>
          </a:effectLst>
        </p:grpSpPr>
        <p:sp>
          <p:nvSpPr>
            <p:cNvPr id="50" name="同心圆 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03065">
                <a:defRPr/>
              </a:pPr>
              <a:endParaRPr lang="zh-CN" altLang="en-US" sz="1200" kern="0">
                <a:solidFill>
                  <a:sysClr val="windowText" lastClr="000000"/>
                </a:solidFill>
                <a:latin typeface="微软雅黑" panose="020B0503020204020204" pitchFamily="34" charset="-122"/>
                <a:ea typeface="微软雅黑" panose="020B0503020204020204" pitchFamily="34" charset="-122"/>
              </a:endParaRPr>
            </a:p>
          </p:txBody>
        </p:sp>
        <p:sp>
          <p:nvSpPr>
            <p:cNvPr id="51" name="椭圆 5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03065">
                <a:defRPr/>
              </a:pPr>
              <a:endParaRPr lang="zh-CN" altLang="en-US" sz="1200" kern="0">
                <a:solidFill>
                  <a:sysClr val="window" lastClr="FFFFFF"/>
                </a:solidFill>
                <a:latin typeface="微软雅黑" panose="020B0503020204020204" pitchFamily="34" charset="-122"/>
                <a:ea typeface="微软雅黑" panose="020B0503020204020204" pitchFamily="34" charset="-122"/>
              </a:endParaRPr>
            </a:p>
          </p:txBody>
        </p:sp>
      </p:grpSp>
      <p:sp>
        <p:nvSpPr>
          <p:cNvPr id="55" name="Freeform 6"/>
          <p:cNvSpPr>
            <a:spLocks noEditPoints="1"/>
          </p:cNvSpPr>
          <p:nvPr/>
        </p:nvSpPr>
        <p:spPr bwMode="auto">
          <a:xfrm>
            <a:off x="4013106" y="3428290"/>
            <a:ext cx="268835" cy="272893"/>
          </a:xfrm>
          <a:custGeom>
            <a:avLst/>
            <a:gdLst>
              <a:gd name="T0" fmla="*/ 13 w 154"/>
              <a:gd name="T1" fmla="*/ 28 h 158"/>
              <a:gd name="T2" fmla="*/ 34 w 154"/>
              <a:gd name="T3" fmla="*/ 28 h 158"/>
              <a:gd name="T4" fmla="*/ 43 w 154"/>
              <a:gd name="T5" fmla="*/ 73 h 158"/>
              <a:gd name="T6" fmla="*/ 13 w 154"/>
              <a:gd name="T7" fmla="*/ 28 h 158"/>
              <a:gd name="T8" fmla="*/ 77 w 154"/>
              <a:gd name="T9" fmla="*/ 11 h 158"/>
              <a:gd name="T10" fmla="*/ 110 w 154"/>
              <a:gd name="T11" fmla="*/ 24 h 158"/>
              <a:gd name="T12" fmla="*/ 77 w 154"/>
              <a:gd name="T13" fmla="*/ 37 h 158"/>
              <a:gd name="T14" fmla="*/ 45 w 154"/>
              <a:gd name="T15" fmla="*/ 24 h 158"/>
              <a:gd name="T16" fmla="*/ 77 w 154"/>
              <a:gd name="T17" fmla="*/ 11 h 158"/>
              <a:gd name="T18" fmla="*/ 111 w 154"/>
              <a:gd name="T19" fmla="*/ 73 h 158"/>
              <a:gd name="T20" fmla="*/ 121 w 154"/>
              <a:gd name="T21" fmla="*/ 28 h 158"/>
              <a:gd name="T22" fmla="*/ 142 w 154"/>
              <a:gd name="T23" fmla="*/ 28 h 158"/>
              <a:gd name="T24" fmla="*/ 111 w 154"/>
              <a:gd name="T25" fmla="*/ 73 h 158"/>
              <a:gd name="T26" fmla="*/ 87 w 154"/>
              <a:gd name="T27" fmla="*/ 116 h 158"/>
              <a:gd name="T28" fmla="*/ 112 w 154"/>
              <a:gd name="T29" fmla="*/ 87 h 158"/>
              <a:gd name="T30" fmla="*/ 154 w 154"/>
              <a:gd name="T31" fmla="*/ 22 h 158"/>
              <a:gd name="T32" fmla="*/ 148 w 154"/>
              <a:gd name="T33" fmla="*/ 16 h 158"/>
              <a:gd name="T34" fmla="*/ 119 w 154"/>
              <a:gd name="T35" fmla="*/ 16 h 158"/>
              <a:gd name="T36" fmla="*/ 77 w 154"/>
              <a:gd name="T37" fmla="*/ 0 h 158"/>
              <a:gd name="T38" fmla="*/ 36 w 154"/>
              <a:gd name="T39" fmla="*/ 16 h 158"/>
              <a:gd name="T40" fmla="*/ 6 w 154"/>
              <a:gd name="T41" fmla="*/ 16 h 158"/>
              <a:gd name="T42" fmla="*/ 0 w 154"/>
              <a:gd name="T43" fmla="*/ 22 h 158"/>
              <a:gd name="T44" fmla="*/ 42 w 154"/>
              <a:gd name="T45" fmla="*/ 87 h 158"/>
              <a:gd name="T46" fmla="*/ 67 w 154"/>
              <a:gd name="T47" fmla="*/ 116 h 158"/>
              <a:gd name="T48" fmla="*/ 67 w 154"/>
              <a:gd name="T49" fmla="*/ 128 h 158"/>
              <a:gd name="T50" fmla="*/ 39 w 154"/>
              <a:gd name="T51" fmla="*/ 143 h 158"/>
              <a:gd name="T52" fmla="*/ 77 w 154"/>
              <a:gd name="T53" fmla="*/ 158 h 158"/>
              <a:gd name="T54" fmla="*/ 115 w 154"/>
              <a:gd name="T55" fmla="*/ 143 h 158"/>
              <a:gd name="T56" fmla="*/ 87 w 154"/>
              <a:gd name="T57" fmla="*/ 128 h 158"/>
              <a:gd name="T58" fmla="*/ 87 w 154"/>
              <a:gd name="T59" fmla="*/ 11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4" h="158">
                <a:moveTo>
                  <a:pt x="13" y="28"/>
                </a:moveTo>
                <a:cubicBezTo>
                  <a:pt x="34" y="28"/>
                  <a:pt x="34" y="28"/>
                  <a:pt x="34" y="28"/>
                </a:cubicBezTo>
                <a:cubicBezTo>
                  <a:pt x="35" y="49"/>
                  <a:pt x="39" y="63"/>
                  <a:pt x="43" y="73"/>
                </a:cubicBezTo>
                <a:cubicBezTo>
                  <a:pt x="28" y="63"/>
                  <a:pt x="15" y="51"/>
                  <a:pt x="13" y="28"/>
                </a:cubicBezTo>
                <a:close/>
                <a:moveTo>
                  <a:pt x="77" y="11"/>
                </a:moveTo>
                <a:cubicBezTo>
                  <a:pt x="101" y="11"/>
                  <a:pt x="110" y="20"/>
                  <a:pt x="110" y="24"/>
                </a:cubicBezTo>
                <a:cubicBezTo>
                  <a:pt x="110" y="27"/>
                  <a:pt x="101" y="37"/>
                  <a:pt x="77" y="37"/>
                </a:cubicBezTo>
                <a:cubicBezTo>
                  <a:pt x="54" y="37"/>
                  <a:pt x="45" y="27"/>
                  <a:pt x="45" y="24"/>
                </a:cubicBezTo>
                <a:cubicBezTo>
                  <a:pt x="45" y="20"/>
                  <a:pt x="54" y="11"/>
                  <a:pt x="77" y="11"/>
                </a:cubicBezTo>
                <a:close/>
                <a:moveTo>
                  <a:pt x="111" y="73"/>
                </a:moveTo>
                <a:cubicBezTo>
                  <a:pt x="116" y="63"/>
                  <a:pt x="120" y="49"/>
                  <a:pt x="121" y="28"/>
                </a:cubicBezTo>
                <a:cubicBezTo>
                  <a:pt x="142" y="28"/>
                  <a:pt x="142" y="28"/>
                  <a:pt x="142" y="28"/>
                </a:cubicBezTo>
                <a:cubicBezTo>
                  <a:pt x="140" y="51"/>
                  <a:pt x="126" y="63"/>
                  <a:pt x="111" y="73"/>
                </a:cubicBezTo>
                <a:close/>
                <a:moveTo>
                  <a:pt x="87" y="116"/>
                </a:moveTo>
                <a:cubicBezTo>
                  <a:pt x="87" y="104"/>
                  <a:pt x="97" y="97"/>
                  <a:pt x="112" y="87"/>
                </a:cubicBezTo>
                <a:cubicBezTo>
                  <a:pt x="131" y="74"/>
                  <a:pt x="154" y="59"/>
                  <a:pt x="154" y="22"/>
                </a:cubicBezTo>
                <a:cubicBezTo>
                  <a:pt x="154" y="19"/>
                  <a:pt x="152" y="16"/>
                  <a:pt x="148" y="16"/>
                </a:cubicBezTo>
                <a:cubicBezTo>
                  <a:pt x="119" y="16"/>
                  <a:pt x="119" y="16"/>
                  <a:pt x="119" y="16"/>
                </a:cubicBezTo>
                <a:cubicBezTo>
                  <a:pt x="115" y="8"/>
                  <a:pt x="102" y="0"/>
                  <a:pt x="77" y="0"/>
                </a:cubicBezTo>
                <a:cubicBezTo>
                  <a:pt x="52" y="0"/>
                  <a:pt x="40" y="8"/>
                  <a:pt x="36" y="16"/>
                </a:cubicBezTo>
                <a:cubicBezTo>
                  <a:pt x="6" y="16"/>
                  <a:pt x="6" y="16"/>
                  <a:pt x="6" y="16"/>
                </a:cubicBezTo>
                <a:cubicBezTo>
                  <a:pt x="3" y="16"/>
                  <a:pt x="0" y="19"/>
                  <a:pt x="0" y="22"/>
                </a:cubicBezTo>
                <a:cubicBezTo>
                  <a:pt x="0" y="59"/>
                  <a:pt x="24" y="74"/>
                  <a:pt x="42" y="87"/>
                </a:cubicBezTo>
                <a:cubicBezTo>
                  <a:pt x="58" y="97"/>
                  <a:pt x="67" y="104"/>
                  <a:pt x="67" y="116"/>
                </a:cubicBezTo>
                <a:cubicBezTo>
                  <a:pt x="67" y="128"/>
                  <a:pt x="67" y="128"/>
                  <a:pt x="67" y="128"/>
                </a:cubicBezTo>
                <a:cubicBezTo>
                  <a:pt x="51" y="129"/>
                  <a:pt x="39" y="135"/>
                  <a:pt x="39" y="143"/>
                </a:cubicBezTo>
                <a:cubicBezTo>
                  <a:pt x="39" y="151"/>
                  <a:pt x="56" y="158"/>
                  <a:pt x="77" y="158"/>
                </a:cubicBezTo>
                <a:cubicBezTo>
                  <a:pt x="98" y="158"/>
                  <a:pt x="115" y="151"/>
                  <a:pt x="115" y="143"/>
                </a:cubicBezTo>
                <a:cubicBezTo>
                  <a:pt x="115" y="135"/>
                  <a:pt x="104" y="129"/>
                  <a:pt x="87" y="128"/>
                </a:cubicBezTo>
                <a:cubicBezTo>
                  <a:pt x="87" y="116"/>
                  <a:pt x="87" y="116"/>
                  <a:pt x="87" y="116"/>
                </a:cubicBezTo>
                <a:close/>
              </a:path>
            </a:pathLst>
          </a:custGeom>
          <a:solidFill>
            <a:srgbClr val="C00000"/>
          </a:solidFill>
          <a:ln>
            <a:noFill/>
          </a:ln>
        </p:spPr>
        <p:txBody>
          <a:bodyPr vert="horz" wrap="square" lIns="90305" tIns="45152" rIns="90305" bIns="45152" numCol="1" anchor="t" anchorCtr="0" compatLnSpc="1">
            <a:prstTxWarp prst="textNoShape">
              <a:avLst/>
            </a:prstTxWarp>
          </a:bodyPr>
          <a:lstStyle/>
          <a:p>
            <a:pPr algn="ctr" fontAlgn="base">
              <a:spcBef>
                <a:spcPct val="0"/>
              </a:spcBef>
              <a:spcAft>
                <a:spcPct val="0"/>
              </a:spcAft>
              <a:defRPr/>
            </a:pPr>
            <a:endParaRPr lang="en-US" sz="1200" kern="0">
              <a:solidFill>
                <a:srgbClr val="000000"/>
              </a:solidFill>
              <a:latin typeface="微软雅黑" panose="020B0503020204020204" pitchFamily="34" charset="-122"/>
              <a:ea typeface="微软雅黑" panose="020B0503020204020204" pitchFamily="34" charset="-122"/>
              <a:sym typeface="Gill Sans" charset="0"/>
            </a:endParaRPr>
          </a:p>
        </p:txBody>
      </p:sp>
      <p:sp>
        <p:nvSpPr>
          <p:cNvPr id="56" name="文本框 55"/>
          <p:cNvSpPr txBox="1"/>
          <p:nvPr/>
        </p:nvSpPr>
        <p:spPr>
          <a:xfrm>
            <a:off x="7034737" y="-742892"/>
            <a:ext cx="704039" cy="300082"/>
          </a:xfrm>
          <a:prstGeom prst="rect">
            <a:avLst/>
          </a:prstGeom>
          <a:noFill/>
        </p:spPr>
        <p:txBody>
          <a:bodyPr wrap="none" rtlCol="0">
            <a:spAutoFit/>
          </a:bodyPr>
          <a:lstStyle/>
          <a:p>
            <a:r>
              <a:rPr lang="zh-CN" altLang="en-US" sz="1350" dirty="0"/>
              <a:t>延迟符</a:t>
            </a:r>
          </a:p>
        </p:txBody>
      </p:sp>
      <p:cxnSp>
        <p:nvCxnSpPr>
          <p:cNvPr id="61" name="直接连接符 60"/>
          <p:cNvCxnSpPr/>
          <p:nvPr/>
        </p:nvCxnSpPr>
        <p:spPr>
          <a:xfrm>
            <a:off x="359350" y="584186"/>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62" name="组合 61"/>
          <p:cNvGrpSpPr/>
          <p:nvPr/>
        </p:nvGrpSpPr>
        <p:grpSpPr>
          <a:xfrm>
            <a:off x="334233" y="14305"/>
            <a:ext cx="479614" cy="479614"/>
            <a:chOff x="1278794" y="3334906"/>
            <a:chExt cx="914014" cy="914014"/>
          </a:xfrm>
        </p:grpSpPr>
        <p:grpSp>
          <p:nvGrpSpPr>
            <p:cNvPr id="63" name="组合 62"/>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65" name="同心圆 6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6" name="椭圆 65"/>
              <p:cNvSpPr/>
              <p:nvPr/>
            </p:nvSpPr>
            <p:spPr>
              <a:xfrm>
                <a:off x="392112" y="760411"/>
                <a:ext cx="3825872" cy="382587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4" name="TextBox 61"/>
            <p:cNvSpPr txBox="1"/>
            <p:nvPr/>
          </p:nvSpPr>
          <p:spPr>
            <a:xfrm>
              <a:off x="1443719" y="3591858"/>
              <a:ext cx="59026" cy="127845"/>
            </a:xfrm>
            <a:prstGeom prst="rect">
              <a:avLst/>
            </a:prstGeom>
            <a:noFill/>
          </p:spPr>
          <p:txBody>
            <a:bodyPr wrap="none" rtlCol="0">
              <a:spAutoFit/>
            </a:bodyPr>
            <a:lstStyle/>
            <a:p>
              <a:endParaRPr lang="zh-CN" altLang="en-US" sz="2000" dirty="0">
                <a:latin typeface="Watford DB" pitchFamily="2" charset="0"/>
                <a:ea typeface="造字工房劲黑（非商用）常规体" pitchFamily="50" charset="-122"/>
              </a:endParaRPr>
            </a:p>
          </p:txBody>
        </p:sp>
      </p:grpSp>
      <p:grpSp>
        <p:nvGrpSpPr>
          <p:cNvPr id="57" name="Group 41"/>
          <p:cNvGrpSpPr>
            <a:grpSpLocks/>
          </p:cNvGrpSpPr>
          <p:nvPr/>
        </p:nvGrpSpPr>
        <p:grpSpPr bwMode="auto">
          <a:xfrm>
            <a:off x="4306534" y="1769583"/>
            <a:ext cx="1887104" cy="789827"/>
            <a:chOff x="0" y="0"/>
            <a:chExt cx="2419" cy="1343"/>
          </a:xfrm>
        </p:grpSpPr>
        <p:sp>
          <p:nvSpPr>
            <p:cNvPr id="58" name="Rectangle 42"/>
            <p:cNvSpPr>
              <a:spLocks/>
            </p:cNvSpPr>
            <p:nvPr/>
          </p:nvSpPr>
          <p:spPr bwMode="auto">
            <a:xfrm>
              <a:off x="0" y="0"/>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600" b="1" dirty="0">
                  <a:solidFill>
                    <a:srgbClr val="C00000"/>
                  </a:solidFill>
                  <a:latin typeface="微软雅黑" panose="020B0503020204020204" pitchFamily="34" charset="-122"/>
                  <a:ea typeface="微软雅黑" panose="020B0503020204020204" pitchFamily="34" charset="-122"/>
                  <a:cs typeface="Bebas Neue" charset="0"/>
                  <a:sym typeface="Bebas Neue" charset="0"/>
                </a:rPr>
                <a:t>党政专题服务</a:t>
              </a:r>
              <a:endParaRPr lang="en-US" sz="1600" b="1" dirty="0">
                <a:solidFill>
                  <a:srgbClr val="C00000"/>
                </a:solidFill>
                <a:latin typeface="微软雅黑" panose="020B0503020204020204" pitchFamily="34" charset="-122"/>
                <a:ea typeface="微软雅黑" panose="020B0503020204020204" pitchFamily="34" charset="-122"/>
                <a:cs typeface="Bebas Neue" charset="0"/>
                <a:sym typeface="Bebas Neue" charset="0"/>
              </a:endParaRPr>
            </a:p>
          </p:txBody>
        </p:sp>
        <p:sp>
          <p:nvSpPr>
            <p:cNvPr id="59" name="Rectangle 43"/>
            <p:cNvSpPr>
              <a:spLocks/>
            </p:cNvSpPr>
            <p:nvPr/>
          </p:nvSpPr>
          <p:spPr bwMode="auto">
            <a:xfrm>
              <a:off x="0" y="304"/>
              <a:ext cx="2419"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Lato Light" charset="0"/>
                  <a:sym typeface="Lato Light" charset="0"/>
                </a:rPr>
                <a:t>党转专题活动实践案例</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Lato Light" charset="0"/>
                <a:sym typeface="Lato Light" charset="0"/>
              </a:endParaRPr>
            </a:p>
            <a:p>
              <a:pPr fontAlgn="base">
                <a:lnSpc>
                  <a:spcPct val="125000"/>
                </a:lnSpc>
                <a:spcBef>
                  <a:spcPct val="0"/>
                </a:spcBef>
                <a:spcAft>
                  <a:spcPct val="0"/>
                </a:spcAft>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Lato Light" charset="0"/>
                  <a:sym typeface="Lato Light" charset="0"/>
                </a:rPr>
                <a:t>党政论坛学习专题期刊</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Lato Light" charset="0"/>
                <a:sym typeface="Lato Light" charset="0"/>
              </a:endParaRPr>
            </a:p>
            <a:p>
              <a:pPr fontAlgn="base">
                <a:lnSpc>
                  <a:spcPct val="125000"/>
                </a:lnSpc>
                <a:spcBef>
                  <a:spcPct val="0"/>
                </a:spcBef>
                <a:spcAft>
                  <a:spcPct val="0"/>
                </a:spcAft>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Lato Light" charset="0"/>
                  <a:sym typeface="Lato Light" charset="0"/>
                </a:rPr>
                <a:t>党政建设政策信息参考</a:t>
              </a:r>
              <a:endParaRPr lang="en-US" sz="1200" dirty="0">
                <a:solidFill>
                  <a:schemeClr val="tx1">
                    <a:lumMod val="75000"/>
                    <a:lumOff val="25000"/>
                  </a:schemeClr>
                </a:solidFill>
                <a:latin typeface="微软雅黑" panose="020B0503020204020204" pitchFamily="34" charset="-122"/>
                <a:ea typeface="微软雅黑" panose="020B0503020204020204" pitchFamily="34" charset="-122"/>
                <a:cs typeface="Lato Light" charset="0"/>
                <a:sym typeface="Lato Light" charset="0"/>
              </a:endParaRPr>
            </a:p>
          </p:txBody>
        </p:sp>
      </p:grpSp>
      <p:grpSp>
        <p:nvGrpSpPr>
          <p:cNvPr id="60" name="Group 41"/>
          <p:cNvGrpSpPr>
            <a:grpSpLocks/>
          </p:cNvGrpSpPr>
          <p:nvPr/>
        </p:nvGrpSpPr>
        <p:grpSpPr bwMode="auto">
          <a:xfrm>
            <a:off x="1284237" y="3186703"/>
            <a:ext cx="1887104" cy="789827"/>
            <a:chOff x="0" y="0"/>
            <a:chExt cx="2419" cy="1343"/>
          </a:xfrm>
        </p:grpSpPr>
        <p:sp>
          <p:nvSpPr>
            <p:cNvPr id="68" name="Rectangle 42"/>
            <p:cNvSpPr>
              <a:spLocks/>
            </p:cNvSpPr>
            <p:nvPr/>
          </p:nvSpPr>
          <p:spPr bwMode="auto">
            <a:xfrm>
              <a:off x="0" y="0"/>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600" b="1" dirty="0">
                  <a:solidFill>
                    <a:srgbClr val="C00000"/>
                  </a:solidFill>
                  <a:latin typeface="微软雅黑" panose="020B0503020204020204" pitchFamily="34" charset="-122"/>
                  <a:ea typeface="微软雅黑" panose="020B0503020204020204" pitchFamily="34" charset="-122"/>
                  <a:cs typeface="Bebas Neue" charset="0"/>
                  <a:sym typeface="Bebas Neue" charset="0"/>
                </a:rPr>
                <a:t>拓展导读服务</a:t>
              </a:r>
              <a:endParaRPr lang="en-US" sz="1600" b="1" dirty="0">
                <a:solidFill>
                  <a:srgbClr val="C00000"/>
                </a:solidFill>
                <a:latin typeface="微软雅黑" panose="020B0503020204020204" pitchFamily="34" charset="-122"/>
                <a:ea typeface="微软雅黑" panose="020B0503020204020204" pitchFamily="34" charset="-122"/>
                <a:cs typeface="Bebas Neue" charset="0"/>
                <a:sym typeface="Bebas Neue" charset="0"/>
              </a:endParaRPr>
            </a:p>
          </p:txBody>
        </p:sp>
        <p:sp>
          <p:nvSpPr>
            <p:cNvPr id="69" name="Rectangle 43"/>
            <p:cNvSpPr>
              <a:spLocks/>
            </p:cNvSpPr>
            <p:nvPr/>
          </p:nvSpPr>
          <p:spPr bwMode="auto">
            <a:xfrm>
              <a:off x="0" y="304"/>
              <a:ext cx="2419"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Lato Light" charset="0"/>
                  <a:sym typeface="Lato Light" charset="0"/>
                </a:rPr>
                <a:t>政治经济类导读课 </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Lato Light" charset="0"/>
                  <a:sym typeface="Lato Light" charset="0"/>
                </a:rPr>
                <a:t>14</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Lato Light" charset="0"/>
                  <a:sym typeface="Lato Light" charset="0"/>
                </a:rPr>
                <a:t>门</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Lato Light" charset="0"/>
                <a:sym typeface="Lato Light" charset="0"/>
              </a:endParaRPr>
            </a:p>
            <a:p>
              <a:pPr fontAlgn="base">
                <a:lnSpc>
                  <a:spcPct val="125000"/>
                </a:lnSpc>
                <a:spcBef>
                  <a:spcPct val="0"/>
                </a:spcBef>
                <a:spcAft>
                  <a:spcPct val="0"/>
                </a:spcAft>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Lato Light" charset="0"/>
                  <a:sym typeface="Lato Light" charset="0"/>
                </a:rPr>
                <a:t>心理健康类导读课 </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Lato Light" charset="0"/>
                  <a:sym typeface="Lato Light" charset="0"/>
                </a:rPr>
                <a:t>10</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Lato Light" charset="0"/>
                  <a:sym typeface="Lato Light" charset="0"/>
                </a:rPr>
                <a:t>门</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Lato Light" charset="0"/>
                <a:sym typeface="Lato Light" charset="0"/>
              </a:endParaRPr>
            </a:p>
            <a:p>
              <a:pPr fontAlgn="base">
                <a:lnSpc>
                  <a:spcPct val="125000"/>
                </a:lnSpc>
                <a:spcBef>
                  <a:spcPct val="0"/>
                </a:spcBef>
                <a:spcAft>
                  <a:spcPct val="0"/>
                </a:spcAft>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Lato Light" charset="0"/>
                  <a:sym typeface="Lato Light" charset="0"/>
                </a:rPr>
                <a:t>职业生涯类导读课 </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Lato Light" charset="0"/>
                  <a:sym typeface="Lato Light" charset="0"/>
                </a:rPr>
                <a:t>19</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Lato Light" charset="0"/>
                  <a:sym typeface="Lato Light" charset="0"/>
                </a:rPr>
                <a:t>门</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Lato Light" charset="0"/>
                <a:sym typeface="Lato Light" charset="0"/>
              </a:endParaRPr>
            </a:p>
            <a:p>
              <a:pPr fontAlgn="base">
                <a:lnSpc>
                  <a:spcPct val="125000"/>
                </a:lnSpc>
                <a:spcBef>
                  <a:spcPct val="0"/>
                </a:spcBef>
                <a:spcAft>
                  <a:spcPct val="0"/>
                </a:spcAft>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Lato Light" charset="0"/>
                  <a:sym typeface="Lato Light" charset="0"/>
                </a:rPr>
                <a:t>法治知识类导读课 </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Lato Light" charset="0"/>
                  <a:sym typeface="Lato Light" charset="0"/>
                </a:rPr>
                <a:t>11</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Lato Light" charset="0"/>
                  <a:sym typeface="Lato Light" charset="0"/>
                </a:rPr>
                <a:t>门</a:t>
              </a:r>
              <a:endParaRPr lang="en-US" sz="1200" dirty="0">
                <a:solidFill>
                  <a:schemeClr val="tx1">
                    <a:lumMod val="75000"/>
                    <a:lumOff val="25000"/>
                  </a:schemeClr>
                </a:solidFill>
                <a:latin typeface="微软雅黑" panose="020B0503020204020204" pitchFamily="34" charset="-122"/>
                <a:ea typeface="微软雅黑" panose="020B0503020204020204" pitchFamily="34" charset="-122"/>
                <a:cs typeface="Lato Light" charset="0"/>
                <a:sym typeface="Lato Light" charset="0"/>
              </a:endParaRPr>
            </a:p>
          </p:txBody>
        </p:sp>
      </p:grpSp>
      <p:grpSp>
        <p:nvGrpSpPr>
          <p:cNvPr id="70" name="Group 41"/>
          <p:cNvGrpSpPr>
            <a:grpSpLocks/>
          </p:cNvGrpSpPr>
          <p:nvPr/>
        </p:nvGrpSpPr>
        <p:grpSpPr bwMode="auto">
          <a:xfrm>
            <a:off x="4425069" y="3195532"/>
            <a:ext cx="1887104" cy="789827"/>
            <a:chOff x="0" y="0"/>
            <a:chExt cx="2419" cy="1343"/>
          </a:xfrm>
        </p:grpSpPr>
        <p:sp>
          <p:nvSpPr>
            <p:cNvPr id="71" name="Rectangle 42"/>
            <p:cNvSpPr>
              <a:spLocks/>
            </p:cNvSpPr>
            <p:nvPr/>
          </p:nvSpPr>
          <p:spPr bwMode="auto">
            <a:xfrm>
              <a:off x="0" y="0"/>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600" b="1" dirty="0">
                  <a:solidFill>
                    <a:srgbClr val="C00000"/>
                  </a:solidFill>
                  <a:latin typeface="微软雅黑" panose="020B0503020204020204" pitchFamily="34" charset="-122"/>
                  <a:ea typeface="微软雅黑" panose="020B0503020204020204" pitchFamily="34" charset="-122"/>
                  <a:cs typeface="Bebas Neue" charset="0"/>
                  <a:sym typeface="Bebas Neue" charset="0"/>
                </a:rPr>
                <a:t>社区资讯服务</a:t>
              </a:r>
              <a:endParaRPr lang="en-US" sz="1600" b="1" dirty="0">
                <a:solidFill>
                  <a:srgbClr val="C00000"/>
                </a:solidFill>
                <a:latin typeface="微软雅黑" panose="020B0503020204020204" pitchFamily="34" charset="-122"/>
                <a:ea typeface="微软雅黑" panose="020B0503020204020204" pitchFamily="34" charset="-122"/>
                <a:cs typeface="Bebas Neue" charset="0"/>
                <a:sym typeface="Bebas Neue" charset="0"/>
              </a:endParaRPr>
            </a:p>
          </p:txBody>
        </p:sp>
        <p:sp>
          <p:nvSpPr>
            <p:cNvPr id="72" name="Rectangle 43"/>
            <p:cNvSpPr>
              <a:spLocks/>
            </p:cNvSpPr>
            <p:nvPr/>
          </p:nvSpPr>
          <p:spPr bwMode="auto">
            <a:xfrm>
              <a:off x="0" y="304"/>
              <a:ext cx="2419"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Lato Light" charset="0"/>
                  <a:sym typeface="Lato Light" charset="0"/>
                </a:rPr>
                <a:t>社区建设资讯</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Lato Light" charset="0"/>
                <a:sym typeface="Lato Light" charset="0"/>
              </a:endParaRPr>
            </a:p>
            <a:p>
              <a:pPr fontAlgn="base">
                <a:lnSpc>
                  <a:spcPct val="125000"/>
                </a:lnSpc>
                <a:spcBef>
                  <a:spcPct val="0"/>
                </a:spcBef>
                <a:spcAft>
                  <a:spcPct val="0"/>
                </a:spcAft>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Lato Light" charset="0"/>
                  <a:sym typeface="Lato Light" charset="0"/>
                </a:rPr>
                <a:t>社区学习资讯</a:t>
              </a:r>
              <a:endParaRPr lang="en-US" sz="1200" dirty="0">
                <a:solidFill>
                  <a:schemeClr val="tx1">
                    <a:lumMod val="75000"/>
                    <a:lumOff val="25000"/>
                  </a:schemeClr>
                </a:solidFill>
                <a:latin typeface="微软雅黑" panose="020B0503020204020204" pitchFamily="34" charset="-122"/>
                <a:ea typeface="微软雅黑" panose="020B0503020204020204" pitchFamily="34" charset="-122"/>
                <a:cs typeface="Lato Light" charset="0"/>
                <a:sym typeface="Lato Light" charset="0"/>
              </a:endParaRPr>
            </a:p>
          </p:txBody>
        </p:sp>
      </p:grpSp>
      <p:pic>
        <p:nvPicPr>
          <p:cNvPr id="73" name="图片 72"/>
          <p:cNvPicPr>
            <a:picLocks noChangeAspect="1"/>
          </p:cNvPicPr>
          <p:nvPr/>
        </p:nvPicPr>
        <p:blipFill>
          <a:blip r:embed="rId3"/>
          <a:stretch>
            <a:fillRect/>
          </a:stretch>
        </p:blipFill>
        <p:spPr>
          <a:xfrm>
            <a:off x="6644375" y="1318869"/>
            <a:ext cx="2185300" cy="1428710"/>
          </a:xfrm>
          <a:prstGeom prst="rect">
            <a:avLst/>
          </a:prstGeom>
          <a:ln>
            <a:noFill/>
          </a:ln>
          <a:effectLst>
            <a:outerShdw blurRad="292100" dist="139700" dir="2700000" algn="tl" rotWithShape="0">
              <a:srgbClr val="333333">
                <a:alpha val="65000"/>
              </a:srgbClr>
            </a:outerShdw>
          </a:effectLst>
        </p:spPr>
      </p:pic>
      <p:pic>
        <p:nvPicPr>
          <p:cNvPr id="74" name="图片 73"/>
          <p:cNvPicPr>
            <a:picLocks noChangeAspect="1"/>
          </p:cNvPicPr>
          <p:nvPr/>
        </p:nvPicPr>
        <p:blipFill>
          <a:blip r:embed="rId4"/>
          <a:stretch>
            <a:fillRect/>
          </a:stretch>
        </p:blipFill>
        <p:spPr>
          <a:xfrm>
            <a:off x="6578805" y="3031225"/>
            <a:ext cx="2319941" cy="1474099"/>
          </a:xfrm>
          <a:prstGeom prst="rect">
            <a:avLst/>
          </a:prstGeom>
          <a:ln>
            <a:noFill/>
          </a:ln>
          <a:effectLst>
            <a:outerShdw blurRad="292100" dist="139700" dir="2700000" algn="tl" rotWithShape="0">
              <a:srgbClr val="333333">
                <a:alpha val="65000"/>
              </a:srgbClr>
            </a:outerShdw>
          </a:effectLst>
        </p:spPr>
      </p:pic>
      <p:sp>
        <p:nvSpPr>
          <p:cNvPr id="75" name="矩形 74"/>
          <p:cNvSpPr/>
          <p:nvPr/>
        </p:nvSpPr>
        <p:spPr>
          <a:xfrm>
            <a:off x="640248" y="58394"/>
            <a:ext cx="7832588" cy="461665"/>
          </a:xfrm>
          <a:prstGeom prst="rect">
            <a:avLst/>
          </a:prstGeom>
        </p:spPr>
        <p:txBody>
          <a:bodyPr wrap="square">
            <a:spAutoFit/>
          </a:bodyPr>
          <a:lstStyle/>
          <a:p>
            <a:r>
              <a:rPr lang="en-US" altLang="zh-CN" sz="2400" b="1" dirty="0">
                <a:latin typeface="微软雅黑" panose="020B0503020204020204" pitchFamily="34" charset="-122"/>
                <a:ea typeface="微软雅黑" panose="020B0503020204020204" pitchFamily="34" charset="-122"/>
              </a:rPr>
              <a:t>4.1  </a:t>
            </a:r>
            <a:r>
              <a:rPr lang="zh-CN" altLang="en-US" sz="2400" b="1" dirty="0">
                <a:latin typeface="微软雅黑" panose="020B0503020204020204" pitchFamily="34" charset="-122"/>
                <a:ea typeface="微软雅黑" panose="020B0503020204020204" pitchFamily="34" charset="-122"/>
              </a:rPr>
              <a:t>嵌入文化传承与社区教育</a:t>
            </a:r>
            <a:r>
              <a:rPr lang="en-US" altLang="zh-CN" sz="2400" b="1" dirty="0">
                <a:latin typeface="微软雅黑" panose="020B0503020204020204" pitchFamily="34" charset="-122"/>
                <a:ea typeface="微软雅黑" panose="020B0503020204020204" pitchFamily="34" charset="-122"/>
              </a:rPr>
              <a:t>—</a:t>
            </a:r>
            <a:r>
              <a:rPr lang="zh-CN" altLang="en-US" sz="2400" b="1" dirty="0">
                <a:solidFill>
                  <a:srgbClr val="C00000"/>
                </a:solidFill>
                <a:latin typeface="微软雅黑" panose="020B0503020204020204" pitchFamily="34" charset="-122"/>
                <a:ea typeface="微软雅黑" panose="020B0503020204020204" pitchFamily="34" charset="-122"/>
              </a:rPr>
              <a:t>社区教育服务中心</a:t>
            </a:r>
          </a:p>
        </p:txBody>
      </p:sp>
    </p:spTree>
    <p:extLst>
      <p:ext uri="{BB962C8B-B14F-4D97-AF65-F5344CB8AC3E}">
        <p14:creationId xmlns:p14="http://schemas.microsoft.com/office/powerpoint/2010/main" val="1171082872"/>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7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0" y="4940300"/>
            <a:ext cx="9144000" cy="2159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6" name="直接连接符 25"/>
          <p:cNvCxnSpPr/>
          <p:nvPr/>
        </p:nvCxnSpPr>
        <p:spPr>
          <a:xfrm>
            <a:off x="359350" y="584186"/>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27" name="组合 26"/>
          <p:cNvGrpSpPr/>
          <p:nvPr/>
        </p:nvGrpSpPr>
        <p:grpSpPr>
          <a:xfrm>
            <a:off x="334233" y="14305"/>
            <a:ext cx="479614" cy="479614"/>
            <a:chOff x="1278794" y="3334906"/>
            <a:chExt cx="914014" cy="914014"/>
          </a:xfrm>
        </p:grpSpPr>
        <p:grpSp>
          <p:nvGrpSpPr>
            <p:cNvPr id="35" name="组合 34"/>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41" name="同心圆 4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2" name="椭圆 41"/>
              <p:cNvSpPr/>
              <p:nvPr/>
            </p:nvSpPr>
            <p:spPr>
              <a:xfrm>
                <a:off x="392112" y="760411"/>
                <a:ext cx="3825872" cy="382587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6" name="TextBox 61"/>
            <p:cNvSpPr txBox="1"/>
            <p:nvPr/>
          </p:nvSpPr>
          <p:spPr>
            <a:xfrm>
              <a:off x="1443719" y="3591858"/>
              <a:ext cx="59026" cy="127845"/>
            </a:xfrm>
            <a:prstGeom prst="rect">
              <a:avLst/>
            </a:prstGeom>
            <a:noFill/>
          </p:spPr>
          <p:txBody>
            <a:bodyPr wrap="none" rtlCol="0">
              <a:spAutoFit/>
            </a:bodyPr>
            <a:lstStyle/>
            <a:p>
              <a:endParaRPr lang="zh-CN" altLang="en-US" sz="2000" dirty="0">
                <a:latin typeface="Watford DB" pitchFamily="2" charset="0"/>
                <a:ea typeface="造字工房劲黑（非商用）常规体" pitchFamily="50" charset="-122"/>
              </a:endParaRPr>
            </a:p>
          </p:txBody>
        </p:sp>
      </p:grpSp>
      <p:grpSp>
        <p:nvGrpSpPr>
          <p:cNvPr id="16" name="组合 15"/>
          <p:cNvGrpSpPr/>
          <p:nvPr/>
        </p:nvGrpSpPr>
        <p:grpSpPr>
          <a:xfrm>
            <a:off x="941443" y="667512"/>
            <a:ext cx="6949300" cy="19649712"/>
            <a:chOff x="539551" y="767613"/>
            <a:chExt cx="7956378" cy="17131981"/>
          </a:xfrm>
        </p:grpSpPr>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767613"/>
              <a:ext cx="7956376" cy="3455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4227934"/>
              <a:ext cx="7956376" cy="2966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9" name="组合 18"/>
            <p:cNvGrpSpPr/>
            <p:nvPr/>
          </p:nvGrpSpPr>
          <p:grpSpPr>
            <a:xfrm>
              <a:off x="539551" y="7202940"/>
              <a:ext cx="7956378" cy="10696654"/>
              <a:chOff x="539551" y="7202940"/>
              <a:chExt cx="7956378" cy="10696654"/>
            </a:xfrm>
          </p:grpSpPr>
          <p:pic>
            <p:nvPicPr>
              <p:cNvPr id="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7202940"/>
                <a:ext cx="7956376" cy="315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551" y="10348614"/>
                <a:ext cx="7956377" cy="389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552" y="14184378"/>
                <a:ext cx="7956377" cy="3715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24" name="矩形 23"/>
          <p:cNvSpPr/>
          <p:nvPr/>
        </p:nvSpPr>
        <p:spPr>
          <a:xfrm>
            <a:off x="640248" y="58394"/>
            <a:ext cx="7832588" cy="461665"/>
          </a:xfrm>
          <a:prstGeom prst="rect">
            <a:avLst/>
          </a:prstGeom>
        </p:spPr>
        <p:txBody>
          <a:bodyPr wrap="square">
            <a:spAutoFit/>
          </a:bodyPr>
          <a:lstStyle/>
          <a:p>
            <a:r>
              <a:rPr lang="zh-CN" altLang="en-US" sz="2400" b="1" dirty="0">
                <a:latin typeface="微软雅黑" panose="020B0503020204020204" pitchFamily="34" charset="-122"/>
                <a:ea typeface="微软雅黑" panose="020B0503020204020204" pitchFamily="34" charset="-122"/>
              </a:rPr>
              <a:t>案例</a:t>
            </a:r>
            <a:r>
              <a:rPr lang="en-US" altLang="zh-CN" sz="2400" b="1" dirty="0">
                <a:latin typeface="微软雅黑" panose="020B0503020204020204" pitchFamily="34" charset="-122"/>
                <a:ea typeface="微软雅黑" panose="020B0503020204020204" pitchFamily="34" charset="-122"/>
              </a:rPr>
              <a:t>  </a:t>
            </a:r>
            <a:r>
              <a:rPr lang="zh-CN" altLang="en-US" sz="2400" b="1" dirty="0">
                <a:latin typeface="微软雅黑" panose="020B0503020204020204" pitchFamily="34" charset="-122"/>
                <a:ea typeface="微软雅黑" panose="020B0503020204020204" pitchFamily="34" charset="-122"/>
              </a:rPr>
              <a:t>嵌入文化传承与社区教育</a:t>
            </a:r>
            <a:r>
              <a:rPr lang="en-US" altLang="zh-CN" sz="2400" b="1" dirty="0">
                <a:latin typeface="微软雅黑" panose="020B0503020204020204" pitchFamily="34" charset="-122"/>
                <a:ea typeface="微软雅黑" panose="020B0503020204020204" pitchFamily="34" charset="-122"/>
              </a:rPr>
              <a:t>—</a:t>
            </a:r>
            <a:r>
              <a:rPr lang="zh-CN" altLang="en-US" sz="2400" b="1" dirty="0">
                <a:solidFill>
                  <a:srgbClr val="C00000"/>
                </a:solidFill>
                <a:latin typeface="微软雅黑" panose="020B0503020204020204" pitchFamily="34" charset="-122"/>
                <a:ea typeface="微软雅黑" panose="020B0503020204020204" pitchFamily="34" charset="-122"/>
              </a:rPr>
              <a:t>社区教育服务中心</a:t>
            </a:r>
          </a:p>
        </p:txBody>
      </p:sp>
    </p:spTree>
    <p:custDataLst>
      <p:tags r:id="rId1"/>
    </p:custDataLst>
    <p:extLst>
      <p:ext uri="{BB962C8B-B14F-4D97-AF65-F5344CB8AC3E}">
        <p14:creationId xmlns:p14="http://schemas.microsoft.com/office/powerpoint/2010/main" val="1176491063"/>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2.77778E-6 3.82716E-6 L -0.00191 -1.06266 " pathEditMode="relative" rAng="0" ptsTypes="AA">
                                      <p:cBhvr>
                                        <p:cTn id="6" dur="5000" fill="hold"/>
                                        <p:tgtEl>
                                          <p:spTgt spid="16"/>
                                        </p:tgtEl>
                                        <p:attrNameLst>
                                          <p:attrName>ppt_x</p:attrName>
                                          <p:attrName>ppt_y</p:attrName>
                                        </p:attrNameLst>
                                      </p:cBhvr>
                                      <p:rCtr x="-104" y="-53148"/>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0.00191 -1.06266 L -0.00191 -1.97253 " pathEditMode="relative" rAng="0" ptsTypes="AA">
                                      <p:cBhvr>
                                        <p:cTn id="10" dur="4000" fill="hold"/>
                                        <p:tgtEl>
                                          <p:spTgt spid="16"/>
                                        </p:tgtEl>
                                        <p:attrNameLst>
                                          <p:attrName>ppt_x</p:attrName>
                                          <p:attrName>ppt_y</p:attrName>
                                        </p:attrNameLst>
                                      </p:cBhvr>
                                      <p:rCtr x="0" y="-454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bwMode="auto">
          <a:xfrm>
            <a:off x="590351" y="289755"/>
            <a:ext cx="855365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itchFamily="34" charset="0"/>
                <a:ea typeface="黑体" pitchFamily="49" charset="-122"/>
              </a:defRPr>
            </a:lvl2pPr>
            <a:lvl3pPr algn="ctr" rtl="0" eaLnBrk="0" fontAlgn="base" hangingPunct="0">
              <a:spcBef>
                <a:spcPct val="0"/>
              </a:spcBef>
              <a:spcAft>
                <a:spcPct val="0"/>
              </a:spcAft>
              <a:defRPr sz="2600">
                <a:solidFill>
                  <a:srgbClr val="1D5AAC"/>
                </a:solidFill>
                <a:latin typeface="Arial" pitchFamily="34" charset="0"/>
                <a:ea typeface="黑体" pitchFamily="49" charset="-122"/>
              </a:defRPr>
            </a:lvl3pPr>
            <a:lvl4pPr algn="ctr" rtl="0" eaLnBrk="0" fontAlgn="base" hangingPunct="0">
              <a:spcBef>
                <a:spcPct val="0"/>
              </a:spcBef>
              <a:spcAft>
                <a:spcPct val="0"/>
              </a:spcAft>
              <a:defRPr sz="2600">
                <a:solidFill>
                  <a:srgbClr val="1D5AAC"/>
                </a:solidFill>
                <a:latin typeface="Arial" pitchFamily="34" charset="0"/>
                <a:ea typeface="黑体" pitchFamily="49" charset="-122"/>
              </a:defRPr>
            </a:lvl4pPr>
            <a:lvl5pPr algn="ctr" rtl="0" eaLnBrk="0" fontAlgn="base" hangingPunct="0">
              <a:spcBef>
                <a:spcPct val="0"/>
              </a:spcBef>
              <a:spcAft>
                <a:spcPct val="0"/>
              </a:spcAft>
              <a:defRPr sz="2600">
                <a:solidFill>
                  <a:srgbClr val="1D5AAC"/>
                </a:solidFill>
                <a:latin typeface="Arial" pitchFamily="34" charset="0"/>
                <a:ea typeface="黑体" pitchFamily="49" charset="-122"/>
              </a:defRPr>
            </a:lvl5pPr>
            <a:lvl6pPr marL="457200" algn="ctr" rtl="0" eaLnBrk="0" fontAlgn="base" hangingPunct="0">
              <a:spcBef>
                <a:spcPct val="0"/>
              </a:spcBef>
              <a:spcAft>
                <a:spcPct val="0"/>
              </a:spcAft>
              <a:defRPr sz="2600">
                <a:solidFill>
                  <a:srgbClr val="1D5AAC"/>
                </a:solidFill>
                <a:latin typeface="Arial" pitchFamily="34" charset="0"/>
                <a:ea typeface="黑体" pitchFamily="49" charset="-122"/>
              </a:defRPr>
            </a:lvl6pPr>
            <a:lvl7pPr marL="914400" algn="ctr" rtl="0" eaLnBrk="0" fontAlgn="base" hangingPunct="0">
              <a:spcBef>
                <a:spcPct val="0"/>
              </a:spcBef>
              <a:spcAft>
                <a:spcPct val="0"/>
              </a:spcAft>
              <a:defRPr sz="2600">
                <a:solidFill>
                  <a:srgbClr val="1D5AAC"/>
                </a:solidFill>
                <a:latin typeface="Arial" pitchFamily="34" charset="0"/>
                <a:ea typeface="黑体" pitchFamily="49" charset="-122"/>
              </a:defRPr>
            </a:lvl7pPr>
            <a:lvl8pPr marL="1371600" algn="ctr" rtl="0" eaLnBrk="0" fontAlgn="base" hangingPunct="0">
              <a:spcBef>
                <a:spcPct val="0"/>
              </a:spcBef>
              <a:spcAft>
                <a:spcPct val="0"/>
              </a:spcAft>
              <a:defRPr sz="2600">
                <a:solidFill>
                  <a:srgbClr val="1D5AAC"/>
                </a:solidFill>
                <a:latin typeface="Arial" pitchFamily="34" charset="0"/>
                <a:ea typeface="黑体" pitchFamily="49" charset="-122"/>
              </a:defRPr>
            </a:lvl8pPr>
            <a:lvl9pPr marL="1828800" algn="ctr" rtl="0" eaLnBrk="0" fontAlgn="base" hangingPunct="0">
              <a:spcBef>
                <a:spcPct val="0"/>
              </a:spcBef>
              <a:spcAft>
                <a:spcPct val="0"/>
              </a:spcAft>
              <a:defRPr sz="2600">
                <a:solidFill>
                  <a:srgbClr val="1D5AAC"/>
                </a:solidFill>
                <a:latin typeface="Arial" pitchFamily="34" charset="0"/>
                <a:ea typeface="黑体" pitchFamily="49" charset="-122"/>
              </a:defRPr>
            </a:lvl9pPr>
          </a:lstStyle>
          <a:p>
            <a:pPr eaLnBrk="1" hangingPunct="1"/>
            <a:r>
              <a:rPr lang="en-US" altLang="zh-CN" sz="2400" b="1" kern="0" dirty="0">
                <a:solidFill>
                  <a:srgbClr val="1B539D"/>
                </a:solidFill>
                <a:latin typeface="微软雅黑" panose="020B0503020204020204" pitchFamily="34" charset="-122"/>
                <a:ea typeface="微软雅黑" panose="020B0503020204020204" pitchFamily="34" charset="-122"/>
              </a:rPr>
              <a:t>CNKI</a:t>
            </a:r>
            <a:r>
              <a:rPr lang="zh-CN" altLang="en-US" sz="2400" b="1" kern="0" dirty="0">
                <a:solidFill>
                  <a:srgbClr val="1B539D"/>
                </a:solidFill>
                <a:latin typeface="微软雅黑" panose="020B0503020204020204" pitchFamily="34" charset="-122"/>
                <a:ea typeface="微软雅黑" panose="020B0503020204020204" pitchFamily="34" charset="-122"/>
              </a:rPr>
              <a:t>宗旨：助力职业院校图书馆提升服务能力和水平</a:t>
            </a:r>
          </a:p>
        </p:txBody>
      </p:sp>
      <p:sp>
        <p:nvSpPr>
          <p:cNvPr id="5" name="KSO_Shape"/>
          <p:cNvSpPr>
            <a:spLocks/>
          </p:cNvSpPr>
          <p:nvPr/>
        </p:nvSpPr>
        <p:spPr bwMode="auto">
          <a:xfrm>
            <a:off x="320067" y="202142"/>
            <a:ext cx="540569" cy="490303"/>
          </a:xfrm>
          <a:custGeom>
            <a:avLst/>
            <a:gdLst>
              <a:gd name="T0" fmla="*/ 1800397 w 3395"/>
              <a:gd name="T1" fmla="*/ 871431 h 3342"/>
              <a:gd name="T2" fmla="*/ 1259482 w 3395"/>
              <a:gd name="T3" fmla="*/ 812027 h 3342"/>
              <a:gd name="T4" fmla="*/ 912661 w 3395"/>
              <a:gd name="T5" fmla="*/ 692690 h 3342"/>
              <a:gd name="T6" fmla="*/ 912661 w 3395"/>
              <a:gd name="T7" fmla="*/ 1571546 h 3342"/>
              <a:gd name="T8" fmla="*/ 768417 w 3395"/>
              <a:gd name="T9" fmla="*/ 1571546 h 3342"/>
              <a:gd name="T10" fmla="*/ 768417 w 3395"/>
              <a:gd name="T11" fmla="*/ 0 h 3342"/>
              <a:gd name="T12" fmla="*/ 912661 w 3395"/>
              <a:gd name="T13" fmla="*/ 0 h 3342"/>
              <a:gd name="T14" fmla="*/ 912661 w 3395"/>
              <a:gd name="T15" fmla="*/ 97061 h 3342"/>
              <a:gd name="T16" fmla="*/ 1259482 w 3395"/>
              <a:gd name="T17" fmla="*/ 216399 h 3342"/>
              <a:gd name="T18" fmla="*/ 1800397 w 3395"/>
              <a:gd name="T19" fmla="*/ 275803 h 3342"/>
              <a:gd name="T20" fmla="*/ 1621683 w 3395"/>
              <a:gd name="T21" fmla="*/ 573882 h 3342"/>
              <a:gd name="T22" fmla="*/ 1800397 w 3395"/>
              <a:gd name="T23" fmla="*/ 871431 h 3342"/>
              <a:gd name="T24" fmla="*/ 226972 w 3395"/>
              <a:gd name="T25" fmla="*/ 1499413 h 3342"/>
              <a:gd name="T26" fmla="*/ 843721 w 3395"/>
              <a:gd name="T27" fmla="*/ 1677094 h 3342"/>
              <a:gd name="T28" fmla="*/ 1460469 w 3395"/>
              <a:gd name="T29" fmla="*/ 1499413 h 3342"/>
              <a:gd name="T30" fmla="*/ 1097738 w 3395"/>
              <a:gd name="T31" fmla="*/ 1340296 h 3342"/>
              <a:gd name="T32" fmla="*/ 1106754 w 3395"/>
              <a:gd name="T33" fmla="*/ 1240583 h 3342"/>
              <a:gd name="T34" fmla="*/ 1687441 w 3395"/>
              <a:gd name="T35" fmla="*/ 1499413 h 3342"/>
              <a:gd name="T36" fmla="*/ 843721 w 3395"/>
              <a:gd name="T37" fmla="*/ 1772564 h 3342"/>
              <a:gd name="T38" fmla="*/ 0 w 3395"/>
              <a:gd name="T39" fmla="*/ 1499413 h 3342"/>
              <a:gd name="T40" fmla="*/ 573794 w 3395"/>
              <a:gd name="T41" fmla="*/ 1241113 h 3342"/>
              <a:gd name="T42" fmla="*/ 582279 w 3395"/>
              <a:gd name="T43" fmla="*/ 1341357 h 3342"/>
              <a:gd name="T44" fmla="*/ 226972 w 3395"/>
              <a:gd name="T45" fmla="*/ 1499413 h 33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395" h="3342">
                <a:moveTo>
                  <a:pt x="3395" y="1643"/>
                </a:moveTo>
                <a:cubicBezTo>
                  <a:pt x="3395" y="1643"/>
                  <a:pt x="2824" y="1531"/>
                  <a:pt x="2375" y="1531"/>
                </a:cubicBezTo>
                <a:cubicBezTo>
                  <a:pt x="1926" y="1531"/>
                  <a:pt x="1721" y="1306"/>
                  <a:pt x="1721" y="1306"/>
                </a:cubicBezTo>
                <a:cubicBezTo>
                  <a:pt x="1721" y="2963"/>
                  <a:pt x="1721" y="2963"/>
                  <a:pt x="1721" y="2963"/>
                </a:cubicBezTo>
                <a:cubicBezTo>
                  <a:pt x="1449" y="2963"/>
                  <a:pt x="1449" y="2963"/>
                  <a:pt x="1449" y="2963"/>
                </a:cubicBezTo>
                <a:cubicBezTo>
                  <a:pt x="1449" y="0"/>
                  <a:pt x="1449" y="0"/>
                  <a:pt x="1449" y="0"/>
                </a:cubicBezTo>
                <a:cubicBezTo>
                  <a:pt x="1721" y="0"/>
                  <a:pt x="1721" y="0"/>
                  <a:pt x="1721" y="0"/>
                </a:cubicBezTo>
                <a:cubicBezTo>
                  <a:pt x="1721" y="183"/>
                  <a:pt x="1721" y="183"/>
                  <a:pt x="1721" y="183"/>
                </a:cubicBezTo>
                <a:cubicBezTo>
                  <a:pt x="1721" y="183"/>
                  <a:pt x="1926" y="408"/>
                  <a:pt x="2375" y="408"/>
                </a:cubicBezTo>
                <a:cubicBezTo>
                  <a:pt x="2824" y="408"/>
                  <a:pt x="3395" y="520"/>
                  <a:pt x="3395" y="520"/>
                </a:cubicBezTo>
                <a:cubicBezTo>
                  <a:pt x="3058" y="1082"/>
                  <a:pt x="3058" y="1082"/>
                  <a:pt x="3058" y="1082"/>
                </a:cubicBezTo>
                <a:lnTo>
                  <a:pt x="3395" y="1643"/>
                </a:lnTo>
                <a:close/>
                <a:moveTo>
                  <a:pt x="428" y="2827"/>
                </a:moveTo>
                <a:cubicBezTo>
                  <a:pt x="428" y="3012"/>
                  <a:pt x="1020" y="3162"/>
                  <a:pt x="1591" y="3162"/>
                </a:cubicBezTo>
                <a:cubicBezTo>
                  <a:pt x="2162" y="3162"/>
                  <a:pt x="2754" y="3012"/>
                  <a:pt x="2754" y="2827"/>
                </a:cubicBezTo>
                <a:cubicBezTo>
                  <a:pt x="2754" y="2695"/>
                  <a:pt x="2451" y="2581"/>
                  <a:pt x="2070" y="2527"/>
                </a:cubicBezTo>
                <a:cubicBezTo>
                  <a:pt x="2087" y="2339"/>
                  <a:pt x="2087" y="2339"/>
                  <a:pt x="2087" y="2339"/>
                </a:cubicBezTo>
                <a:cubicBezTo>
                  <a:pt x="2723" y="2406"/>
                  <a:pt x="3182" y="2599"/>
                  <a:pt x="3182" y="2827"/>
                </a:cubicBezTo>
                <a:cubicBezTo>
                  <a:pt x="3182" y="3112"/>
                  <a:pt x="2470" y="3342"/>
                  <a:pt x="1591" y="3342"/>
                </a:cubicBezTo>
                <a:cubicBezTo>
                  <a:pt x="712" y="3342"/>
                  <a:pt x="0" y="3112"/>
                  <a:pt x="0" y="2827"/>
                </a:cubicBezTo>
                <a:cubicBezTo>
                  <a:pt x="0" y="2601"/>
                  <a:pt x="453" y="2409"/>
                  <a:pt x="1082" y="2340"/>
                </a:cubicBezTo>
                <a:cubicBezTo>
                  <a:pt x="1098" y="2529"/>
                  <a:pt x="1098" y="2529"/>
                  <a:pt x="1098" y="2529"/>
                </a:cubicBezTo>
                <a:cubicBezTo>
                  <a:pt x="723" y="2584"/>
                  <a:pt x="428" y="2697"/>
                  <a:pt x="428" y="2827"/>
                </a:cubicBezTo>
                <a:close/>
              </a:path>
            </a:pathLst>
          </a:custGeom>
          <a:solidFill>
            <a:srgbClr val="FF0000"/>
          </a:solidFill>
          <a:ln>
            <a:noFill/>
          </a:ln>
          <a:extLst/>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solidFill>
                <a:srgbClr val="C00000"/>
              </a:solidFill>
            </a:endParaRPr>
          </a:p>
        </p:txBody>
      </p:sp>
      <p:grpSp>
        <p:nvGrpSpPr>
          <p:cNvPr id="7" name="组合 6"/>
          <p:cNvGrpSpPr/>
          <p:nvPr/>
        </p:nvGrpSpPr>
        <p:grpSpPr>
          <a:xfrm>
            <a:off x="7107338" y="997098"/>
            <a:ext cx="1796413" cy="2162301"/>
            <a:chOff x="3384738" y="2271216"/>
            <a:chExt cx="2742947" cy="3053844"/>
          </a:xfrm>
        </p:grpSpPr>
        <p:sp>
          <p:nvSpPr>
            <p:cNvPr id="8" name="圆角矩形 7"/>
            <p:cNvSpPr/>
            <p:nvPr/>
          </p:nvSpPr>
          <p:spPr>
            <a:xfrm rot="2760000">
              <a:off x="3404990" y="2602365"/>
              <a:ext cx="3053844" cy="2391546"/>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Freeform 5"/>
            <p:cNvSpPr>
              <a:spLocks/>
            </p:cNvSpPr>
            <p:nvPr/>
          </p:nvSpPr>
          <p:spPr bwMode="auto">
            <a:xfrm rot="10800000">
              <a:off x="3384738" y="2353691"/>
              <a:ext cx="2643764"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10" name="组合 9"/>
          <p:cNvGrpSpPr/>
          <p:nvPr/>
        </p:nvGrpSpPr>
        <p:grpSpPr>
          <a:xfrm>
            <a:off x="219319" y="1003074"/>
            <a:ext cx="1854628" cy="2167962"/>
            <a:chOff x="3295850" y="2263221"/>
            <a:chExt cx="2831835" cy="3061839"/>
          </a:xfrm>
        </p:grpSpPr>
        <p:sp>
          <p:nvSpPr>
            <p:cNvPr id="11" name="圆角矩形 10"/>
            <p:cNvSpPr/>
            <p:nvPr/>
          </p:nvSpPr>
          <p:spPr>
            <a:xfrm rot="2760000">
              <a:off x="3404990" y="2602365"/>
              <a:ext cx="3053844" cy="2391546"/>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Freeform 5"/>
            <p:cNvSpPr>
              <a:spLocks/>
            </p:cNvSpPr>
            <p:nvPr/>
          </p:nvSpPr>
          <p:spPr bwMode="auto">
            <a:xfrm rot="10800000">
              <a:off x="3295850" y="2263221"/>
              <a:ext cx="2643764"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13" name="组合 12"/>
          <p:cNvGrpSpPr/>
          <p:nvPr/>
        </p:nvGrpSpPr>
        <p:grpSpPr>
          <a:xfrm>
            <a:off x="4688813" y="1017656"/>
            <a:ext cx="1854628" cy="2167962"/>
            <a:chOff x="3295850" y="2263221"/>
            <a:chExt cx="2831835" cy="3061839"/>
          </a:xfrm>
        </p:grpSpPr>
        <p:sp>
          <p:nvSpPr>
            <p:cNvPr id="14" name="圆角矩形 13"/>
            <p:cNvSpPr/>
            <p:nvPr/>
          </p:nvSpPr>
          <p:spPr>
            <a:xfrm rot="2760000">
              <a:off x="3404990" y="2602365"/>
              <a:ext cx="3053844" cy="2391546"/>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Freeform 5"/>
            <p:cNvSpPr>
              <a:spLocks/>
            </p:cNvSpPr>
            <p:nvPr/>
          </p:nvSpPr>
          <p:spPr bwMode="auto">
            <a:xfrm rot="10800000">
              <a:off x="3295850" y="2263221"/>
              <a:ext cx="2643764"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16" name="TextBox 15"/>
          <p:cNvSpPr txBox="1"/>
          <p:nvPr/>
        </p:nvSpPr>
        <p:spPr>
          <a:xfrm>
            <a:off x="4741294" y="1896630"/>
            <a:ext cx="1626492" cy="307777"/>
          </a:xfrm>
          <a:prstGeom prst="rect">
            <a:avLst/>
          </a:prstGeom>
          <a:noFill/>
        </p:spPr>
        <p:txBody>
          <a:bodyPr wrap="square" lIns="0" tIns="0" rIns="0" bIns="0" rtlCol="0">
            <a:spAutoFit/>
          </a:bodyPr>
          <a:lstStyle/>
          <a:p>
            <a:pPr algn="ctr"/>
            <a:r>
              <a:rPr lang="zh-CN" altLang="en-US" sz="2000" b="1" dirty="0">
                <a:latin typeface="微软雅黑" pitchFamily="34" charset="-122"/>
                <a:ea typeface="微软雅黑" pitchFamily="34" charset="-122"/>
              </a:rPr>
              <a:t>专业教学服务</a:t>
            </a:r>
          </a:p>
        </p:txBody>
      </p:sp>
      <p:sp>
        <p:nvSpPr>
          <p:cNvPr id="17" name="TextBox 16"/>
          <p:cNvSpPr txBox="1"/>
          <p:nvPr/>
        </p:nvSpPr>
        <p:spPr>
          <a:xfrm>
            <a:off x="84135" y="1905225"/>
            <a:ext cx="2088386" cy="307777"/>
          </a:xfrm>
          <a:prstGeom prst="rect">
            <a:avLst/>
          </a:prstGeom>
          <a:noFill/>
        </p:spPr>
        <p:txBody>
          <a:bodyPr wrap="square" lIns="0" tIns="0" rIns="0" bIns="0" rtlCol="0">
            <a:spAutoFit/>
          </a:bodyPr>
          <a:lstStyle/>
          <a:p>
            <a:pPr algn="ctr"/>
            <a:r>
              <a:rPr lang="zh-CN" altLang="en-US" sz="2000" b="1" dirty="0">
                <a:latin typeface="微软雅黑" pitchFamily="34" charset="-122"/>
                <a:ea typeface="微软雅黑" pitchFamily="34" charset="-122"/>
              </a:rPr>
              <a:t>读者服务</a:t>
            </a:r>
          </a:p>
        </p:txBody>
      </p:sp>
      <p:sp>
        <p:nvSpPr>
          <p:cNvPr id="18" name="TextBox 17"/>
          <p:cNvSpPr txBox="1"/>
          <p:nvPr/>
        </p:nvSpPr>
        <p:spPr>
          <a:xfrm>
            <a:off x="7116788" y="1885039"/>
            <a:ext cx="1829852" cy="307777"/>
          </a:xfrm>
          <a:prstGeom prst="rect">
            <a:avLst/>
          </a:prstGeom>
          <a:noFill/>
        </p:spPr>
        <p:txBody>
          <a:bodyPr wrap="square" lIns="0" tIns="0" rIns="0" bIns="0" rtlCol="0">
            <a:spAutoFit/>
          </a:bodyPr>
          <a:lstStyle/>
          <a:p>
            <a:pPr algn="ctr"/>
            <a:r>
              <a:rPr lang="zh-CN" altLang="en-US" sz="2000" b="1" dirty="0">
                <a:latin typeface="微软雅黑" pitchFamily="34" charset="-122"/>
                <a:ea typeface="微软雅黑" pitchFamily="34" charset="-122"/>
              </a:rPr>
              <a:t>社会服务</a:t>
            </a:r>
          </a:p>
        </p:txBody>
      </p:sp>
      <p:sp>
        <p:nvSpPr>
          <p:cNvPr id="19" name="KSO_Shape"/>
          <p:cNvSpPr>
            <a:spLocks/>
          </p:cNvSpPr>
          <p:nvPr/>
        </p:nvSpPr>
        <p:spPr bwMode="auto">
          <a:xfrm>
            <a:off x="791113" y="1210588"/>
            <a:ext cx="711040" cy="532094"/>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rgbClr val="C00000"/>
          </a:solidFill>
          <a:ln>
            <a:noFill/>
          </a:ln>
          <a:extLst/>
        </p:spPr>
        <p:txBody>
          <a:bodyPr bIns="360000"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宋体" panose="02010600030101010101" pitchFamily="2" charset="-122"/>
            </a:endParaRPr>
          </a:p>
        </p:txBody>
      </p:sp>
      <p:sp>
        <p:nvSpPr>
          <p:cNvPr id="20" name="KSO_Shape"/>
          <p:cNvSpPr>
            <a:spLocks/>
          </p:cNvSpPr>
          <p:nvPr/>
        </p:nvSpPr>
        <p:spPr bwMode="auto">
          <a:xfrm>
            <a:off x="7751231" y="1222669"/>
            <a:ext cx="570670" cy="481264"/>
          </a:xfrm>
          <a:custGeom>
            <a:avLst/>
            <a:gdLst>
              <a:gd name="T0" fmla="*/ 332222 w 2301876"/>
              <a:gd name="T1" fmla="*/ 1410232 h 1941513"/>
              <a:gd name="T2" fmla="*/ 321717 w 2301876"/>
              <a:gd name="T3" fmla="*/ 1470415 h 1941513"/>
              <a:gd name="T4" fmla="*/ 382384 w 2301876"/>
              <a:gd name="T5" fmla="*/ 1525343 h 1941513"/>
              <a:gd name="T6" fmla="*/ 696485 w 2301876"/>
              <a:gd name="T7" fmla="*/ 1509573 h 1941513"/>
              <a:gd name="T8" fmla="*/ 723010 w 2301876"/>
              <a:gd name="T9" fmla="*/ 1444398 h 1941513"/>
              <a:gd name="T10" fmla="*/ 671273 w 2301876"/>
              <a:gd name="T11" fmla="*/ 1380797 h 1941513"/>
              <a:gd name="T12" fmla="*/ 1348867 w 2301876"/>
              <a:gd name="T13" fmla="*/ 1247408 h 1941513"/>
              <a:gd name="T14" fmla="*/ 1327043 w 2301876"/>
              <a:gd name="T15" fmla="*/ 1320445 h 1941513"/>
              <a:gd name="T16" fmla="*/ 1593934 w 2301876"/>
              <a:gd name="T17" fmla="*/ 1356438 h 1941513"/>
              <a:gd name="T18" fmla="*/ 1647838 w 2301876"/>
              <a:gd name="T19" fmla="*/ 1303105 h 1941513"/>
              <a:gd name="T20" fmla="*/ 1606030 w 2301876"/>
              <a:gd name="T21" fmla="*/ 1239789 h 1941513"/>
              <a:gd name="T22" fmla="*/ 1529191 w 2301876"/>
              <a:gd name="T23" fmla="*/ 516517 h 1941513"/>
              <a:gd name="T24" fmla="*/ 1584982 w 2301876"/>
              <a:gd name="T25" fmla="*/ 576970 h 1941513"/>
              <a:gd name="T26" fmla="*/ 1601035 w 2301876"/>
              <a:gd name="T27" fmla="*/ 667649 h 1941513"/>
              <a:gd name="T28" fmla="*/ 1640510 w 2301876"/>
              <a:gd name="T29" fmla="*/ 716799 h 1941513"/>
              <a:gd name="T30" fmla="*/ 1583140 w 2301876"/>
              <a:gd name="T31" fmla="*/ 840071 h 1941513"/>
              <a:gd name="T32" fmla="*/ 1691827 w 2301876"/>
              <a:gd name="T33" fmla="*/ 916820 h 1941513"/>
              <a:gd name="T34" fmla="*/ 1229710 w 2301876"/>
              <a:gd name="T35" fmla="*/ 1106063 h 1941513"/>
              <a:gd name="T36" fmla="*/ 1284448 w 2301876"/>
              <a:gd name="T37" fmla="*/ 909460 h 1941513"/>
              <a:gd name="T38" fmla="*/ 1396556 w 2301876"/>
              <a:gd name="T39" fmla="*/ 836654 h 1941513"/>
              <a:gd name="T40" fmla="*/ 1335239 w 2301876"/>
              <a:gd name="T41" fmla="*/ 712857 h 1941513"/>
              <a:gd name="T42" fmla="*/ 1370240 w 2301876"/>
              <a:gd name="T43" fmla="*/ 660815 h 1941513"/>
              <a:gd name="T44" fmla="*/ 1388398 w 2301876"/>
              <a:gd name="T45" fmla="*/ 571451 h 1941513"/>
              <a:gd name="T46" fmla="*/ 1446031 w 2301876"/>
              <a:gd name="T47" fmla="*/ 514152 h 1941513"/>
              <a:gd name="T48" fmla="*/ 570227 w 2301876"/>
              <a:gd name="T49" fmla="*/ 477627 h 1941513"/>
              <a:gd name="T50" fmla="*/ 641756 w 2301876"/>
              <a:gd name="T51" fmla="*/ 549062 h 1941513"/>
              <a:gd name="T52" fmla="*/ 661216 w 2301876"/>
              <a:gd name="T53" fmla="*/ 657005 h 1941513"/>
              <a:gd name="T54" fmla="*/ 633078 w 2301876"/>
              <a:gd name="T55" fmla="*/ 739471 h 1941513"/>
              <a:gd name="T56" fmla="*/ 574697 w 2301876"/>
              <a:gd name="T57" fmla="*/ 792786 h 1941513"/>
              <a:gd name="T58" fmla="*/ 708552 w 2301876"/>
              <a:gd name="T59" fmla="*/ 915697 h 1941513"/>
              <a:gd name="T60" fmla="*/ 815320 w 2301876"/>
              <a:gd name="T61" fmla="*/ 1036508 h 1941513"/>
              <a:gd name="T62" fmla="*/ 222836 w 2301876"/>
              <a:gd name="T63" fmla="*/ 1047276 h 1941513"/>
              <a:gd name="T64" fmla="*/ 324870 w 2301876"/>
              <a:gd name="T65" fmla="*/ 922526 h 1941513"/>
              <a:gd name="T66" fmla="*/ 473189 w 2301876"/>
              <a:gd name="T67" fmla="*/ 794886 h 1941513"/>
              <a:gd name="T68" fmla="*/ 413493 w 2301876"/>
              <a:gd name="T69" fmla="*/ 744461 h 1941513"/>
              <a:gd name="T70" fmla="*/ 382462 w 2301876"/>
              <a:gd name="T71" fmla="*/ 663570 h 1941513"/>
              <a:gd name="T72" fmla="*/ 397978 w 2301876"/>
              <a:gd name="T73" fmla="*/ 556154 h 1941513"/>
              <a:gd name="T74" fmla="*/ 466878 w 2301876"/>
              <a:gd name="T75" fmla="*/ 480778 h 1941513"/>
              <a:gd name="T76" fmla="*/ 140242 w 2301876"/>
              <a:gd name="T77" fmla="*/ 134558 h 1941513"/>
              <a:gd name="T78" fmla="*/ 133677 w 2301876"/>
              <a:gd name="T79" fmla="*/ 1210760 h 1941513"/>
              <a:gd name="T80" fmla="*/ 198545 w 2301876"/>
              <a:gd name="T81" fmla="*/ 1290654 h 1941513"/>
              <a:gd name="T82" fmla="*/ 905010 w 2301876"/>
              <a:gd name="T83" fmla="*/ 1223901 h 1941513"/>
              <a:gd name="T84" fmla="*/ 906061 w 2301876"/>
              <a:gd name="T85" fmla="*/ 137186 h 1941513"/>
              <a:gd name="T86" fmla="*/ 1795088 w 2301876"/>
              <a:gd name="T87" fmla="*/ 130835 h 1941513"/>
              <a:gd name="T88" fmla="*/ 1869239 w 2301876"/>
              <a:gd name="T89" fmla="*/ 166040 h 1941513"/>
              <a:gd name="T90" fmla="*/ 1904211 w 2301876"/>
              <a:gd name="T91" fmla="*/ 240391 h 1941513"/>
              <a:gd name="T92" fmla="*/ 1879757 w 2301876"/>
              <a:gd name="T93" fmla="*/ 1330166 h 1941513"/>
              <a:gd name="T94" fmla="*/ 1769057 w 2301876"/>
              <a:gd name="T95" fmla="*/ 1410033 h 1941513"/>
              <a:gd name="T96" fmla="*/ 1237904 w 2301876"/>
              <a:gd name="T97" fmla="*/ 1415550 h 1941513"/>
              <a:gd name="T98" fmla="*/ 1189785 w 2301876"/>
              <a:gd name="T99" fmla="*/ 1139429 h 1941513"/>
              <a:gd name="T100" fmla="*/ 1756435 w 2301876"/>
              <a:gd name="T101" fmla="*/ 1159921 h 1941513"/>
              <a:gd name="T102" fmla="*/ 1799821 w 2301876"/>
              <a:gd name="T103" fmla="*/ 1088198 h 1941513"/>
              <a:gd name="T104" fmla="*/ 898445 w 2301876"/>
              <a:gd name="T105" fmla="*/ 262 h 1941513"/>
              <a:gd name="T106" fmla="*/ 992990 w 2301876"/>
              <a:gd name="T107" fmla="*/ 39421 h 1941513"/>
              <a:gd name="T108" fmla="*/ 1041313 w 2301876"/>
              <a:gd name="T109" fmla="*/ 129302 h 1941513"/>
              <a:gd name="T110" fmla="*/ 1017414 w 2301876"/>
              <a:gd name="T111" fmla="*/ 1483030 h 1941513"/>
              <a:gd name="T112" fmla="*/ 887939 w 2301876"/>
              <a:gd name="T113" fmla="*/ 1588417 h 1941513"/>
              <a:gd name="T114" fmla="*/ 200909 w 2301876"/>
              <a:gd name="T115" fmla="*/ 1599454 h 1941513"/>
              <a:gd name="T116" fmla="*/ 45959 w 2301876"/>
              <a:gd name="T117" fmla="*/ 1513779 h 1941513"/>
              <a:gd name="T118" fmla="*/ 0 w 2301876"/>
              <a:gd name="T119" fmla="*/ 152429 h 1941513"/>
              <a:gd name="T120" fmla="*/ 34667 w 2301876"/>
              <a:gd name="T121" fmla="*/ 55452 h 1941513"/>
              <a:gd name="T122" fmla="*/ 121596 w 2301876"/>
              <a:gd name="T123" fmla="*/ 2891 h 19415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01876" h="1941513">
                <a:moveTo>
                  <a:pt x="475693" y="1664563"/>
                </a:moveTo>
                <a:lnTo>
                  <a:pt x="471250" y="1664880"/>
                </a:lnTo>
                <a:lnTo>
                  <a:pt x="466490" y="1665198"/>
                </a:lnTo>
                <a:lnTo>
                  <a:pt x="462047" y="1665515"/>
                </a:lnTo>
                <a:lnTo>
                  <a:pt x="457605" y="1666468"/>
                </a:lnTo>
                <a:lnTo>
                  <a:pt x="453162" y="1667421"/>
                </a:lnTo>
                <a:lnTo>
                  <a:pt x="449354" y="1668691"/>
                </a:lnTo>
                <a:lnTo>
                  <a:pt x="440786" y="1671550"/>
                </a:lnTo>
                <a:lnTo>
                  <a:pt x="433170" y="1675679"/>
                </a:lnTo>
                <a:lnTo>
                  <a:pt x="425553" y="1680125"/>
                </a:lnTo>
                <a:lnTo>
                  <a:pt x="418572" y="1685207"/>
                </a:lnTo>
                <a:lnTo>
                  <a:pt x="412542" y="1691241"/>
                </a:lnTo>
                <a:lnTo>
                  <a:pt x="406513" y="1697276"/>
                </a:lnTo>
                <a:lnTo>
                  <a:pt x="401435" y="1704263"/>
                </a:lnTo>
                <a:lnTo>
                  <a:pt x="396993" y="1711886"/>
                </a:lnTo>
                <a:lnTo>
                  <a:pt x="392867" y="1719508"/>
                </a:lnTo>
                <a:lnTo>
                  <a:pt x="390011" y="1728083"/>
                </a:lnTo>
                <a:lnTo>
                  <a:pt x="388742" y="1732212"/>
                </a:lnTo>
                <a:lnTo>
                  <a:pt x="387790" y="1736341"/>
                </a:lnTo>
                <a:lnTo>
                  <a:pt x="386838" y="1740787"/>
                </a:lnTo>
                <a:lnTo>
                  <a:pt x="386203" y="1745552"/>
                </a:lnTo>
                <a:lnTo>
                  <a:pt x="385886" y="1749998"/>
                </a:lnTo>
                <a:lnTo>
                  <a:pt x="385886" y="1754444"/>
                </a:lnTo>
                <a:lnTo>
                  <a:pt x="385886" y="1759209"/>
                </a:lnTo>
                <a:lnTo>
                  <a:pt x="386203" y="1763655"/>
                </a:lnTo>
                <a:lnTo>
                  <a:pt x="386838" y="1768419"/>
                </a:lnTo>
                <a:lnTo>
                  <a:pt x="387790" y="1772865"/>
                </a:lnTo>
                <a:lnTo>
                  <a:pt x="388742" y="1776994"/>
                </a:lnTo>
                <a:lnTo>
                  <a:pt x="390011" y="1781441"/>
                </a:lnTo>
                <a:lnTo>
                  <a:pt x="392867" y="1789698"/>
                </a:lnTo>
                <a:lnTo>
                  <a:pt x="396993" y="1797639"/>
                </a:lnTo>
                <a:lnTo>
                  <a:pt x="401435" y="1804943"/>
                </a:lnTo>
                <a:lnTo>
                  <a:pt x="406513" y="1812248"/>
                </a:lnTo>
                <a:lnTo>
                  <a:pt x="412542" y="1818283"/>
                </a:lnTo>
                <a:lnTo>
                  <a:pt x="418572" y="1824317"/>
                </a:lnTo>
                <a:lnTo>
                  <a:pt x="425553" y="1829399"/>
                </a:lnTo>
                <a:lnTo>
                  <a:pt x="433170" y="1833845"/>
                </a:lnTo>
                <a:lnTo>
                  <a:pt x="440786" y="1837657"/>
                </a:lnTo>
                <a:lnTo>
                  <a:pt x="449354" y="1840515"/>
                </a:lnTo>
                <a:lnTo>
                  <a:pt x="453162" y="1842103"/>
                </a:lnTo>
                <a:lnTo>
                  <a:pt x="457605" y="1842738"/>
                </a:lnTo>
                <a:lnTo>
                  <a:pt x="462047" y="1843374"/>
                </a:lnTo>
                <a:lnTo>
                  <a:pt x="466490" y="1844326"/>
                </a:lnTo>
                <a:lnTo>
                  <a:pt x="471250" y="1844644"/>
                </a:lnTo>
                <a:lnTo>
                  <a:pt x="475693" y="1844644"/>
                </a:lnTo>
                <a:lnTo>
                  <a:pt x="784465" y="1844644"/>
                </a:lnTo>
                <a:lnTo>
                  <a:pt x="788908" y="1844644"/>
                </a:lnTo>
                <a:lnTo>
                  <a:pt x="793668" y="1844326"/>
                </a:lnTo>
                <a:lnTo>
                  <a:pt x="798111" y="1843374"/>
                </a:lnTo>
                <a:lnTo>
                  <a:pt x="802553" y="1842738"/>
                </a:lnTo>
                <a:lnTo>
                  <a:pt x="806996" y="1842103"/>
                </a:lnTo>
                <a:lnTo>
                  <a:pt x="811122" y="1840515"/>
                </a:lnTo>
                <a:lnTo>
                  <a:pt x="819690" y="1837657"/>
                </a:lnTo>
                <a:lnTo>
                  <a:pt x="827306" y="1833845"/>
                </a:lnTo>
                <a:lnTo>
                  <a:pt x="834605" y="1829399"/>
                </a:lnTo>
                <a:lnTo>
                  <a:pt x="841586" y="1824317"/>
                </a:lnTo>
                <a:lnTo>
                  <a:pt x="847933" y="1818283"/>
                </a:lnTo>
                <a:lnTo>
                  <a:pt x="853963" y="1812248"/>
                </a:lnTo>
                <a:lnTo>
                  <a:pt x="859040" y="1804943"/>
                </a:lnTo>
                <a:lnTo>
                  <a:pt x="863483" y="1797639"/>
                </a:lnTo>
                <a:lnTo>
                  <a:pt x="867608" y="1789698"/>
                </a:lnTo>
                <a:lnTo>
                  <a:pt x="870464" y="1781441"/>
                </a:lnTo>
                <a:lnTo>
                  <a:pt x="871734" y="1776994"/>
                </a:lnTo>
                <a:lnTo>
                  <a:pt x="872686" y="1772865"/>
                </a:lnTo>
                <a:lnTo>
                  <a:pt x="873320" y="1768419"/>
                </a:lnTo>
                <a:lnTo>
                  <a:pt x="873638" y="1763655"/>
                </a:lnTo>
                <a:lnTo>
                  <a:pt x="874272" y="1759209"/>
                </a:lnTo>
                <a:lnTo>
                  <a:pt x="874590" y="1754444"/>
                </a:lnTo>
                <a:lnTo>
                  <a:pt x="874272" y="1749998"/>
                </a:lnTo>
                <a:lnTo>
                  <a:pt x="873638" y="1745552"/>
                </a:lnTo>
                <a:lnTo>
                  <a:pt x="873320" y="1740787"/>
                </a:lnTo>
                <a:lnTo>
                  <a:pt x="872686" y="1736341"/>
                </a:lnTo>
                <a:lnTo>
                  <a:pt x="871734" y="1732212"/>
                </a:lnTo>
                <a:lnTo>
                  <a:pt x="870464" y="1728083"/>
                </a:lnTo>
                <a:lnTo>
                  <a:pt x="867608" y="1719508"/>
                </a:lnTo>
                <a:lnTo>
                  <a:pt x="863483" y="1711886"/>
                </a:lnTo>
                <a:lnTo>
                  <a:pt x="859040" y="1704263"/>
                </a:lnTo>
                <a:lnTo>
                  <a:pt x="853963" y="1697276"/>
                </a:lnTo>
                <a:lnTo>
                  <a:pt x="847933" y="1691241"/>
                </a:lnTo>
                <a:lnTo>
                  <a:pt x="841586" y="1685207"/>
                </a:lnTo>
                <a:lnTo>
                  <a:pt x="834605" y="1680125"/>
                </a:lnTo>
                <a:lnTo>
                  <a:pt x="827306" y="1675679"/>
                </a:lnTo>
                <a:lnTo>
                  <a:pt x="819690" y="1671550"/>
                </a:lnTo>
                <a:lnTo>
                  <a:pt x="811122" y="1668691"/>
                </a:lnTo>
                <a:lnTo>
                  <a:pt x="806996" y="1667421"/>
                </a:lnTo>
                <a:lnTo>
                  <a:pt x="802553" y="1666468"/>
                </a:lnTo>
                <a:lnTo>
                  <a:pt x="798111" y="1665515"/>
                </a:lnTo>
                <a:lnTo>
                  <a:pt x="793668" y="1665198"/>
                </a:lnTo>
                <a:lnTo>
                  <a:pt x="788908" y="1664880"/>
                </a:lnTo>
                <a:lnTo>
                  <a:pt x="784465" y="1664563"/>
                </a:lnTo>
                <a:lnTo>
                  <a:pt x="475693" y="1664563"/>
                </a:lnTo>
                <a:close/>
                <a:moveTo>
                  <a:pt x="1670551" y="1495108"/>
                </a:moveTo>
                <a:lnTo>
                  <a:pt x="1662926" y="1495425"/>
                </a:lnTo>
                <a:lnTo>
                  <a:pt x="1655936" y="1496695"/>
                </a:lnTo>
                <a:lnTo>
                  <a:pt x="1648946" y="1498283"/>
                </a:lnTo>
                <a:lnTo>
                  <a:pt x="1642274" y="1500823"/>
                </a:lnTo>
                <a:lnTo>
                  <a:pt x="1636237" y="1503998"/>
                </a:lnTo>
                <a:lnTo>
                  <a:pt x="1629882" y="1507490"/>
                </a:lnTo>
                <a:lnTo>
                  <a:pt x="1624481" y="1511618"/>
                </a:lnTo>
                <a:lnTo>
                  <a:pt x="1619080" y="1516380"/>
                </a:lnTo>
                <a:lnTo>
                  <a:pt x="1614631" y="1521778"/>
                </a:lnTo>
                <a:lnTo>
                  <a:pt x="1610183" y="1527175"/>
                </a:lnTo>
                <a:lnTo>
                  <a:pt x="1606688" y="1533208"/>
                </a:lnTo>
                <a:lnTo>
                  <a:pt x="1603511" y="1539240"/>
                </a:lnTo>
                <a:lnTo>
                  <a:pt x="1601605" y="1545908"/>
                </a:lnTo>
                <a:lnTo>
                  <a:pt x="1599698" y="1552893"/>
                </a:lnTo>
                <a:lnTo>
                  <a:pt x="1598427" y="1559878"/>
                </a:lnTo>
                <a:lnTo>
                  <a:pt x="1598110" y="1567498"/>
                </a:lnTo>
                <a:lnTo>
                  <a:pt x="1598427" y="1574800"/>
                </a:lnTo>
                <a:lnTo>
                  <a:pt x="1599698" y="1582103"/>
                </a:lnTo>
                <a:lnTo>
                  <a:pt x="1601605" y="1589088"/>
                </a:lnTo>
                <a:lnTo>
                  <a:pt x="1603511" y="1595755"/>
                </a:lnTo>
                <a:lnTo>
                  <a:pt x="1606688" y="1602105"/>
                </a:lnTo>
                <a:lnTo>
                  <a:pt x="1610183" y="1607820"/>
                </a:lnTo>
                <a:lnTo>
                  <a:pt x="1614631" y="1613535"/>
                </a:lnTo>
                <a:lnTo>
                  <a:pt x="1619080" y="1618615"/>
                </a:lnTo>
                <a:lnTo>
                  <a:pt x="1624481" y="1623378"/>
                </a:lnTo>
                <a:lnTo>
                  <a:pt x="1629882" y="1627505"/>
                </a:lnTo>
                <a:lnTo>
                  <a:pt x="1636237" y="1630998"/>
                </a:lnTo>
                <a:lnTo>
                  <a:pt x="1642274" y="1634173"/>
                </a:lnTo>
                <a:lnTo>
                  <a:pt x="1648946" y="1636713"/>
                </a:lnTo>
                <a:lnTo>
                  <a:pt x="1655936" y="1638300"/>
                </a:lnTo>
                <a:lnTo>
                  <a:pt x="1662926" y="1639253"/>
                </a:lnTo>
                <a:lnTo>
                  <a:pt x="1670551" y="1639570"/>
                </a:lnTo>
                <a:lnTo>
                  <a:pt x="1918697" y="1639570"/>
                </a:lnTo>
                <a:lnTo>
                  <a:pt x="1926004" y="1639253"/>
                </a:lnTo>
                <a:lnTo>
                  <a:pt x="1933630" y="1638300"/>
                </a:lnTo>
                <a:lnTo>
                  <a:pt x="1940620" y="1636713"/>
                </a:lnTo>
                <a:lnTo>
                  <a:pt x="1947292" y="1634173"/>
                </a:lnTo>
                <a:lnTo>
                  <a:pt x="1953329" y="1630998"/>
                </a:lnTo>
                <a:lnTo>
                  <a:pt x="1959366" y="1627505"/>
                </a:lnTo>
                <a:lnTo>
                  <a:pt x="1964767" y="1623378"/>
                </a:lnTo>
                <a:lnTo>
                  <a:pt x="1970168" y="1618615"/>
                </a:lnTo>
                <a:lnTo>
                  <a:pt x="1974934" y="1613535"/>
                </a:lnTo>
                <a:lnTo>
                  <a:pt x="1979065" y="1607820"/>
                </a:lnTo>
                <a:lnTo>
                  <a:pt x="1982560" y="1602105"/>
                </a:lnTo>
                <a:lnTo>
                  <a:pt x="1985419" y="1595755"/>
                </a:lnTo>
                <a:lnTo>
                  <a:pt x="1988279" y="1589088"/>
                </a:lnTo>
                <a:lnTo>
                  <a:pt x="1989868" y="1582103"/>
                </a:lnTo>
                <a:lnTo>
                  <a:pt x="1991138" y="1574800"/>
                </a:lnTo>
                <a:lnTo>
                  <a:pt x="1991456" y="1567498"/>
                </a:lnTo>
                <a:lnTo>
                  <a:pt x="1991138" y="1559878"/>
                </a:lnTo>
                <a:lnTo>
                  <a:pt x="1989868" y="1552893"/>
                </a:lnTo>
                <a:lnTo>
                  <a:pt x="1988279" y="1545908"/>
                </a:lnTo>
                <a:lnTo>
                  <a:pt x="1985419" y="1539240"/>
                </a:lnTo>
                <a:lnTo>
                  <a:pt x="1982560" y="1533208"/>
                </a:lnTo>
                <a:lnTo>
                  <a:pt x="1979065" y="1527175"/>
                </a:lnTo>
                <a:lnTo>
                  <a:pt x="1974934" y="1521778"/>
                </a:lnTo>
                <a:lnTo>
                  <a:pt x="1970168" y="1516380"/>
                </a:lnTo>
                <a:lnTo>
                  <a:pt x="1964767" y="1511618"/>
                </a:lnTo>
                <a:lnTo>
                  <a:pt x="1959366" y="1507490"/>
                </a:lnTo>
                <a:lnTo>
                  <a:pt x="1953329" y="1503998"/>
                </a:lnTo>
                <a:lnTo>
                  <a:pt x="1947292" y="1500823"/>
                </a:lnTo>
                <a:lnTo>
                  <a:pt x="1940620" y="1498283"/>
                </a:lnTo>
                <a:lnTo>
                  <a:pt x="1933630" y="1496695"/>
                </a:lnTo>
                <a:lnTo>
                  <a:pt x="1926004" y="1495425"/>
                </a:lnTo>
                <a:lnTo>
                  <a:pt x="1918697" y="1495108"/>
                </a:lnTo>
                <a:lnTo>
                  <a:pt x="1670551" y="1495108"/>
                </a:lnTo>
                <a:close/>
                <a:moveTo>
                  <a:pt x="1787673" y="611187"/>
                </a:moveTo>
                <a:lnTo>
                  <a:pt x="1794669" y="611187"/>
                </a:lnTo>
                <a:lnTo>
                  <a:pt x="1801665" y="611187"/>
                </a:lnTo>
                <a:lnTo>
                  <a:pt x="1808661" y="612140"/>
                </a:lnTo>
                <a:lnTo>
                  <a:pt x="1815338" y="613093"/>
                </a:lnTo>
                <a:lnTo>
                  <a:pt x="1822016" y="614681"/>
                </a:lnTo>
                <a:lnTo>
                  <a:pt x="1828694" y="616587"/>
                </a:lnTo>
                <a:lnTo>
                  <a:pt x="1835372" y="618810"/>
                </a:lnTo>
                <a:lnTo>
                  <a:pt x="1841732" y="621352"/>
                </a:lnTo>
                <a:lnTo>
                  <a:pt x="1847773" y="624210"/>
                </a:lnTo>
                <a:lnTo>
                  <a:pt x="1853815" y="627387"/>
                </a:lnTo>
                <a:lnTo>
                  <a:pt x="1859539" y="631198"/>
                </a:lnTo>
                <a:lnTo>
                  <a:pt x="1865581" y="635010"/>
                </a:lnTo>
                <a:lnTo>
                  <a:pt x="1870987" y="639457"/>
                </a:lnTo>
                <a:lnTo>
                  <a:pt x="1876393" y="643904"/>
                </a:lnTo>
                <a:lnTo>
                  <a:pt x="1881480" y="648986"/>
                </a:lnTo>
                <a:lnTo>
                  <a:pt x="1886568" y="654068"/>
                </a:lnTo>
                <a:lnTo>
                  <a:pt x="1891338" y="659151"/>
                </a:lnTo>
                <a:lnTo>
                  <a:pt x="1895790" y="665186"/>
                </a:lnTo>
                <a:lnTo>
                  <a:pt x="1900242" y="670903"/>
                </a:lnTo>
                <a:lnTo>
                  <a:pt x="1904376" y="677256"/>
                </a:lnTo>
                <a:lnTo>
                  <a:pt x="1908192" y="683609"/>
                </a:lnTo>
                <a:lnTo>
                  <a:pt x="1911690" y="690597"/>
                </a:lnTo>
                <a:lnTo>
                  <a:pt x="1915188" y="697267"/>
                </a:lnTo>
                <a:lnTo>
                  <a:pt x="1918049" y="704255"/>
                </a:lnTo>
                <a:lnTo>
                  <a:pt x="1920593" y="711561"/>
                </a:lnTo>
                <a:lnTo>
                  <a:pt x="1923137" y="718867"/>
                </a:lnTo>
                <a:lnTo>
                  <a:pt x="1925363" y="726808"/>
                </a:lnTo>
                <a:lnTo>
                  <a:pt x="1927271" y="734431"/>
                </a:lnTo>
                <a:lnTo>
                  <a:pt x="1928861" y="742690"/>
                </a:lnTo>
                <a:lnTo>
                  <a:pt x="1929815" y="750631"/>
                </a:lnTo>
                <a:lnTo>
                  <a:pt x="1930451" y="758889"/>
                </a:lnTo>
                <a:lnTo>
                  <a:pt x="1931405" y="767466"/>
                </a:lnTo>
                <a:lnTo>
                  <a:pt x="1931405" y="775724"/>
                </a:lnTo>
                <a:lnTo>
                  <a:pt x="1931723" y="784301"/>
                </a:lnTo>
                <a:lnTo>
                  <a:pt x="1932359" y="791924"/>
                </a:lnTo>
                <a:lnTo>
                  <a:pt x="1933313" y="799865"/>
                </a:lnTo>
                <a:lnTo>
                  <a:pt x="1934585" y="806853"/>
                </a:lnTo>
                <a:lnTo>
                  <a:pt x="1936175" y="813206"/>
                </a:lnTo>
                <a:lnTo>
                  <a:pt x="1938401" y="819241"/>
                </a:lnTo>
                <a:lnTo>
                  <a:pt x="1940627" y="824958"/>
                </a:lnTo>
                <a:lnTo>
                  <a:pt x="1943171" y="830041"/>
                </a:lnTo>
                <a:lnTo>
                  <a:pt x="1945715" y="834805"/>
                </a:lnTo>
                <a:lnTo>
                  <a:pt x="1948576" y="839252"/>
                </a:lnTo>
                <a:lnTo>
                  <a:pt x="1951756" y="843381"/>
                </a:lnTo>
                <a:lnTo>
                  <a:pt x="1954936" y="846875"/>
                </a:lnTo>
                <a:lnTo>
                  <a:pt x="1958116" y="850687"/>
                </a:lnTo>
                <a:lnTo>
                  <a:pt x="1961614" y="853546"/>
                </a:lnTo>
                <a:lnTo>
                  <a:pt x="1965430" y="856087"/>
                </a:lnTo>
                <a:lnTo>
                  <a:pt x="1968610" y="858946"/>
                </a:lnTo>
                <a:lnTo>
                  <a:pt x="1975606" y="862757"/>
                </a:lnTo>
                <a:lnTo>
                  <a:pt x="1982284" y="866251"/>
                </a:lnTo>
                <a:lnTo>
                  <a:pt x="1988643" y="868475"/>
                </a:lnTo>
                <a:lnTo>
                  <a:pt x="1994049" y="869745"/>
                </a:lnTo>
                <a:lnTo>
                  <a:pt x="1998819" y="871016"/>
                </a:lnTo>
                <a:lnTo>
                  <a:pt x="2002635" y="871334"/>
                </a:lnTo>
                <a:lnTo>
                  <a:pt x="2005815" y="871651"/>
                </a:lnTo>
                <a:lnTo>
                  <a:pt x="2005815" y="932320"/>
                </a:lnTo>
                <a:lnTo>
                  <a:pt x="1841096" y="932320"/>
                </a:lnTo>
                <a:lnTo>
                  <a:pt x="1841096" y="997119"/>
                </a:lnTo>
                <a:lnTo>
                  <a:pt x="1853815" y="999025"/>
                </a:lnTo>
                <a:lnTo>
                  <a:pt x="1865899" y="1001566"/>
                </a:lnTo>
                <a:lnTo>
                  <a:pt x="1877983" y="1004107"/>
                </a:lnTo>
                <a:lnTo>
                  <a:pt x="1890066" y="1007601"/>
                </a:lnTo>
                <a:lnTo>
                  <a:pt x="1901514" y="1011095"/>
                </a:lnTo>
                <a:lnTo>
                  <a:pt x="1912962" y="1015224"/>
                </a:lnTo>
                <a:lnTo>
                  <a:pt x="1923773" y="1019354"/>
                </a:lnTo>
                <a:lnTo>
                  <a:pt x="1934903" y="1024118"/>
                </a:lnTo>
                <a:lnTo>
                  <a:pt x="1945715" y="1029200"/>
                </a:lnTo>
                <a:lnTo>
                  <a:pt x="1956208" y="1034918"/>
                </a:lnTo>
                <a:lnTo>
                  <a:pt x="1966384" y="1040635"/>
                </a:lnTo>
                <a:lnTo>
                  <a:pt x="1976242" y="1046988"/>
                </a:lnTo>
                <a:lnTo>
                  <a:pt x="1986099" y="1053659"/>
                </a:lnTo>
                <a:lnTo>
                  <a:pt x="1995321" y="1060329"/>
                </a:lnTo>
                <a:lnTo>
                  <a:pt x="2003907" y="1067635"/>
                </a:lnTo>
                <a:lnTo>
                  <a:pt x="2012811" y="1074940"/>
                </a:lnTo>
                <a:lnTo>
                  <a:pt x="2021396" y="1082881"/>
                </a:lnTo>
                <a:lnTo>
                  <a:pt x="2029028" y="1090822"/>
                </a:lnTo>
                <a:lnTo>
                  <a:pt x="2036978" y="1099081"/>
                </a:lnTo>
                <a:lnTo>
                  <a:pt x="2044292" y="1107975"/>
                </a:lnTo>
                <a:lnTo>
                  <a:pt x="2051288" y="1116551"/>
                </a:lnTo>
                <a:lnTo>
                  <a:pt x="2057965" y="1125445"/>
                </a:lnTo>
                <a:lnTo>
                  <a:pt x="2064325" y="1135292"/>
                </a:lnTo>
                <a:lnTo>
                  <a:pt x="2069731" y="1144821"/>
                </a:lnTo>
                <a:lnTo>
                  <a:pt x="2075455" y="1154350"/>
                </a:lnTo>
                <a:lnTo>
                  <a:pt x="2080225" y="1164515"/>
                </a:lnTo>
                <a:lnTo>
                  <a:pt x="2084995" y="1174679"/>
                </a:lnTo>
                <a:lnTo>
                  <a:pt x="2089128" y="1185161"/>
                </a:lnTo>
                <a:lnTo>
                  <a:pt x="2092626" y="1195643"/>
                </a:lnTo>
                <a:lnTo>
                  <a:pt x="2095488" y="1206761"/>
                </a:lnTo>
                <a:lnTo>
                  <a:pt x="2098668" y="1217560"/>
                </a:lnTo>
                <a:lnTo>
                  <a:pt x="2100894" y="1228995"/>
                </a:lnTo>
                <a:lnTo>
                  <a:pt x="2103438" y="1336675"/>
                </a:lnTo>
                <a:lnTo>
                  <a:pt x="1485900" y="1336675"/>
                </a:lnTo>
                <a:lnTo>
                  <a:pt x="1488444" y="1228995"/>
                </a:lnTo>
                <a:lnTo>
                  <a:pt x="1490670" y="1217560"/>
                </a:lnTo>
                <a:lnTo>
                  <a:pt x="1493214" y="1206761"/>
                </a:lnTo>
                <a:lnTo>
                  <a:pt x="1496712" y="1195643"/>
                </a:lnTo>
                <a:lnTo>
                  <a:pt x="1500210" y="1185161"/>
                </a:lnTo>
                <a:lnTo>
                  <a:pt x="1504343" y="1174679"/>
                </a:lnTo>
                <a:lnTo>
                  <a:pt x="1508795" y="1164515"/>
                </a:lnTo>
                <a:lnTo>
                  <a:pt x="1513565" y="1154350"/>
                </a:lnTo>
                <a:lnTo>
                  <a:pt x="1519289" y="1144821"/>
                </a:lnTo>
                <a:lnTo>
                  <a:pt x="1525013" y="1135292"/>
                </a:lnTo>
                <a:lnTo>
                  <a:pt x="1531055" y="1125763"/>
                </a:lnTo>
                <a:lnTo>
                  <a:pt x="1537732" y="1116551"/>
                </a:lnTo>
                <a:lnTo>
                  <a:pt x="1544728" y="1107975"/>
                </a:lnTo>
                <a:lnTo>
                  <a:pt x="1552042" y="1099081"/>
                </a:lnTo>
                <a:lnTo>
                  <a:pt x="1559674" y="1090822"/>
                </a:lnTo>
                <a:lnTo>
                  <a:pt x="1567942" y="1082881"/>
                </a:lnTo>
                <a:lnTo>
                  <a:pt x="1576209" y="1074940"/>
                </a:lnTo>
                <a:lnTo>
                  <a:pt x="1584795" y="1067635"/>
                </a:lnTo>
                <a:lnTo>
                  <a:pt x="1593699" y="1060329"/>
                </a:lnTo>
                <a:lnTo>
                  <a:pt x="1603239" y="1053659"/>
                </a:lnTo>
                <a:lnTo>
                  <a:pt x="1613096" y="1046988"/>
                </a:lnTo>
                <a:lnTo>
                  <a:pt x="1622954" y="1040635"/>
                </a:lnTo>
                <a:lnTo>
                  <a:pt x="1632812" y="1034918"/>
                </a:lnTo>
                <a:lnTo>
                  <a:pt x="1643305" y="1029200"/>
                </a:lnTo>
                <a:lnTo>
                  <a:pt x="1654117" y="1024118"/>
                </a:lnTo>
                <a:lnTo>
                  <a:pt x="1664929" y="1019671"/>
                </a:lnTo>
                <a:lnTo>
                  <a:pt x="1676058" y="1015224"/>
                </a:lnTo>
                <a:lnTo>
                  <a:pt x="1687506" y="1011095"/>
                </a:lnTo>
                <a:lnTo>
                  <a:pt x="1699272" y="1007601"/>
                </a:lnTo>
                <a:lnTo>
                  <a:pt x="1711355" y="1004107"/>
                </a:lnTo>
                <a:lnTo>
                  <a:pt x="1723439" y="1001566"/>
                </a:lnTo>
                <a:lnTo>
                  <a:pt x="1735523" y="999025"/>
                </a:lnTo>
                <a:lnTo>
                  <a:pt x="1747924" y="997119"/>
                </a:lnTo>
                <a:lnTo>
                  <a:pt x="1747924" y="932320"/>
                </a:lnTo>
                <a:lnTo>
                  <a:pt x="1583205" y="932320"/>
                </a:lnTo>
                <a:lnTo>
                  <a:pt x="1583205" y="871651"/>
                </a:lnTo>
                <a:lnTo>
                  <a:pt x="1586385" y="871334"/>
                </a:lnTo>
                <a:lnTo>
                  <a:pt x="1590201" y="870698"/>
                </a:lnTo>
                <a:lnTo>
                  <a:pt x="1594971" y="869110"/>
                </a:lnTo>
                <a:lnTo>
                  <a:pt x="1600377" y="867204"/>
                </a:lnTo>
                <a:lnTo>
                  <a:pt x="1606736" y="864663"/>
                </a:lnTo>
                <a:lnTo>
                  <a:pt x="1613414" y="861487"/>
                </a:lnTo>
                <a:lnTo>
                  <a:pt x="1620410" y="857358"/>
                </a:lnTo>
                <a:lnTo>
                  <a:pt x="1624226" y="854816"/>
                </a:lnTo>
                <a:lnTo>
                  <a:pt x="1627406" y="851958"/>
                </a:lnTo>
                <a:lnTo>
                  <a:pt x="1630586" y="848464"/>
                </a:lnTo>
                <a:lnTo>
                  <a:pt x="1634084" y="845287"/>
                </a:lnTo>
                <a:lnTo>
                  <a:pt x="1637264" y="841476"/>
                </a:lnTo>
                <a:lnTo>
                  <a:pt x="1640444" y="837346"/>
                </a:lnTo>
                <a:lnTo>
                  <a:pt x="1643305" y="832899"/>
                </a:lnTo>
                <a:lnTo>
                  <a:pt x="1646167" y="828135"/>
                </a:lnTo>
                <a:lnTo>
                  <a:pt x="1648393" y="823052"/>
                </a:lnTo>
                <a:lnTo>
                  <a:pt x="1650619" y="817653"/>
                </a:lnTo>
                <a:lnTo>
                  <a:pt x="1652845" y="811617"/>
                </a:lnTo>
                <a:lnTo>
                  <a:pt x="1654435" y="805265"/>
                </a:lnTo>
                <a:lnTo>
                  <a:pt x="1655707" y="798594"/>
                </a:lnTo>
                <a:lnTo>
                  <a:pt x="1656979" y="791289"/>
                </a:lnTo>
                <a:lnTo>
                  <a:pt x="1657297" y="783983"/>
                </a:lnTo>
                <a:lnTo>
                  <a:pt x="1657615" y="775724"/>
                </a:lnTo>
                <a:lnTo>
                  <a:pt x="1657933" y="767466"/>
                </a:lnTo>
                <a:lnTo>
                  <a:pt x="1658569" y="758889"/>
                </a:lnTo>
                <a:lnTo>
                  <a:pt x="1659205" y="750631"/>
                </a:lnTo>
                <a:lnTo>
                  <a:pt x="1660477" y="742690"/>
                </a:lnTo>
                <a:lnTo>
                  <a:pt x="1662067" y="734431"/>
                </a:lnTo>
                <a:lnTo>
                  <a:pt x="1663975" y="726808"/>
                </a:lnTo>
                <a:lnTo>
                  <a:pt x="1666201" y="718867"/>
                </a:lnTo>
                <a:lnTo>
                  <a:pt x="1668427" y="711561"/>
                </a:lnTo>
                <a:lnTo>
                  <a:pt x="1671289" y="704255"/>
                </a:lnTo>
                <a:lnTo>
                  <a:pt x="1674151" y="697267"/>
                </a:lnTo>
                <a:lnTo>
                  <a:pt x="1677648" y="690597"/>
                </a:lnTo>
                <a:lnTo>
                  <a:pt x="1680828" y="683609"/>
                </a:lnTo>
                <a:lnTo>
                  <a:pt x="1684962" y="677256"/>
                </a:lnTo>
                <a:lnTo>
                  <a:pt x="1689096" y="670903"/>
                </a:lnTo>
                <a:lnTo>
                  <a:pt x="1693230" y="665186"/>
                </a:lnTo>
                <a:lnTo>
                  <a:pt x="1698000" y="659151"/>
                </a:lnTo>
                <a:lnTo>
                  <a:pt x="1702770" y="654068"/>
                </a:lnTo>
                <a:lnTo>
                  <a:pt x="1707540" y="648986"/>
                </a:lnTo>
                <a:lnTo>
                  <a:pt x="1712627" y="643904"/>
                </a:lnTo>
                <a:lnTo>
                  <a:pt x="1718351" y="639457"/>
                </a:lnTo>
                <a:lnTo>
                  <a:pt x="1723757" y="635010"/>
                </a:lnTo>
                <a:lnTo>
                  <a:pt x="1729163" y="631198"/>
                </a:lnTo>
                <a:lnTo>
                  <a:pt x="1735205" y="627387"/>
                </a:lnTo>
                <a:lnTo>
                  <a:pt x="1741565" y="624210"/>
                </a:lnTo>
                <a:lnTo>
                  <a:pt x="1747288" y="621352"/>
                </a:lnTo>
                <a:lnTo>
                  <a:pt x="1753966" y="618810"/>
                </a:lnTo>
                <a:lnTo>
                  <a:pt x="1760326" y="616587"/>
                </a:lnTo>
                <a:lnTo>
                  <a:pt x="1767004" y="614681"/>
                </a:lnTo>
                <a:lnTo>
                  <a:pt x="1773682" y="613093"/>
                </a:lnTo>
                <a:lnTo>
                  <a:pt x="1780677" y="612140"/>
                </a:lnTo>
                <a:lnTo>
                  <a:pt x="1787673" y="611187"/>
                </a:lnTo>
                <a:close/>
                <a:moveTo>
                  <a:pt x="630238" y="565150"/>
                </a:moveTo>
                <a:lnTo>
                  <a:pt x="639136" y="565468"/>
                </a:lnTo>
                <a:lnTo>
                  <a:pt x="647397" y="566420"/>
                </a:lnTo>
                <a:lnTo>
                  <a:pt x="655977" y="567372"/>
                </a:lnTo>
                <a:lnTo>
                  <a:pt x="664557" y="569276"/>
                </a:lnTo>
                <a:lnTo>
                  <a:pt x="672501" y="571498"/>
                </a:lnTo>
                <a:lnTo>
                  <a:pt x="680762" y="574354"/>
                </a:lnTo>
                <a:lnTo>
                  <a:pt x="689024" y="577211"/>
                </a:lnTo>
                <a:lnTo>
                  <a:pt x="696333" y="581020"/>
                </a:lnTo>
                <a:lnTo>
                  <a:pt x="703959" y="585463"/>
                </a:lnTo>
                <a:lnTo>
                  <a:pt x="711268" y="589907"/>
                </a:lnTo>
                <a:lnTo>
                  <a:pt x="718258" y="594667"/>
                </a:lnTo>
                <a:lnTo>
                  <a:pt x="725249" y="600063"/>
                </a:lnTo>
                <a:lnTo>
                  <a:pt x="731922" y="605776"/>
                </a:lnTo>
                <a:lnTo>
                  <a:pt x="738278" y="611489"/>
                </a:lnTo>
                <a:lnTo>
                  <a:pt x="744633" y="618154"/>
                </a:lnTo>
                <a:lnTo>
                  <a:pt x="750353" y="624820"/>
                </a:lnTo>
                <a:lnTo>
                  <a:pt x="756072" y="632437"/>
                </a:lnTo>
                <a:lnTo>
                  <a:pt x="761474" y="639737"/>
                </a:lnTo>
                <a:lnTo>
                  <a:pt x="766241" y="647354"/>
                </a:lnTo>
                <a:lnTo>
                  <a:pt x="771007" y="655289"/>
                </a:lnTo>
                <a:lnTo>
                  <a:pt x="775456" y="663541"/>
                </a:lnTo>
                <a:lnTo>
                  <a:pt x="779587" y="672111"/>
                </a:lnTo>
                <a:lnTo>
                  <a:pt x="783400" y="680998"/>
                </a:lnTo>
                <a:lnTo>
                  <a:pt x="786895" y="690202"/>
                </a:lnTo>
                <a:lnTo>
                  <a:pt x="790073" y="699406"/>
                </a:lnTo>
                <a:lnTo>
                  <a:pt x="792615" y="708611"/>
                </a:lnTo>
                <a:lnTo>
                  <a:pt x="794839" y="718450"/>
                </a:lnTo>
                <a:lnTo>
                  <a:pt x="796746" y="728606"/>
                </a:lnTo>
                <a:lnTo>
                  <a:pt x="798017" y="738445"/>
                </a:lnTo>
                <a:lnTo>
                  <a:pt x="799288" y="748919"/>
                </a:lnTo>
                <a:lnTo>
                  <a:pt x="799923" y="759076"/>
                </a:lnTo>
                <a:lnTo>
                  <a:pt x="800241" y="769550"/>
                </a:lnTo>
                <a:lnTo>
                  <a:pt x="799923" y="777802"/>
                </a:lnTo>
                <a:lnTo>
                  <a:pt x="799606" y="786054"/>
                </a:lnTo>
                <a:lnTo>
                  <a:pt x="798970" y="793989"/>
                </a:lnTo>
                <a:lnTo>
                  <a:pt x="798017" y="801923"/>
                </a:lnTo>
                <a:lnTo>
                  <a:pt x="797064" y="809541"/>
                </a:lnTo>
                <a:lnTo>
                  <a:pt x="795475" y="817476"/>
                </a:lnTo>
                <a:lnTo>
                  <a:pt x="793568" y="825093"/>
                </a:lnTo>
                <a:lnTo>
                  <a:pt x="791979" y="832710"/>
                </a:lnTo>
                <a:lnTo>
                  <a:pt x="789755" y="840328"/>
                </a:lnTo>
                <a:lnTo>
                  <a:pt x="787531" y="847310"/>
                </a:lnTo>
                <a:lnTo>
                  <a:pt x="784671" y="854293"/>
                </a:lnTo>
                <a:lnTo>
                  <a:pt x="781811" y="861276"/>
                </a:lnTo>
                <a:lnTo>
                  <a:pt x="778951" y="868258"/>
                </a:lnTo>
                <a:lnTo>
                  <a:pt x="775456" y="874923"/>
                </a:lnTo>
                <a:lnTo>
                  <a:pt x="772278" y="880954"/>
                </a:lnTo>
                <a:lnTo>
                  <a:pt x="768465" y="887619"/>
                </a:lnTo>
                <a:lnTo>
                  <a:pt x="764970" y="893649"/>
                </a:lnTo>
                <a:lnTo>
                  <a:pt x="760839" y="899680"/>
                </a:lnTo>
                <a:lnTo>
                  <a:pt x="756708" y="905393"/>
                </a:lnTo>
                <a:lnTo>
                  <a:pt x="752259" y="911106"/>
                </a:lnTo>
                <a:lnTo>
                  <a:pt x="747810" y="916501"/>
                </a:lnTo>
                <a:lnTo>
                  <a:pt x="743044" y="921580"/>
                </a:lnTo>
                <a:lnTo>
                  <a:pt x="738278" y="926341"/>
                </a:lnTo>
                <a:lnTo>
                  <a:pt x="733193" y="931101"/>
                </a:lnTo>
                <a:lnTo>
                  <a:pt x="728109" y="936180"/>
                </a:lnTo>
                <a:lnTo>
                  <a:pt x="722707" y="939988"/>
                </a:lnTo>
                <a:lnTo>
                  <a:pt x="717305" y="944114"/>
                </a:lnTo>
                <a:lnTo>
                  <a:pt x="711903" y="948241"/>
                </a:lnTo>
                <a:lnTo>
                  <a:pt x="706183" y="951414"/>
                </a:lnTo>
                <a:lnTo>
                  <a:pt x="700464" y="954906"/>
                </a:lnTo>
                <a:lnTo>
                  <a:pt x="694426" y="958080"/>
                </a:lnTo>
                <a:lnTo>
                  <a:pt x="688071" y="960619"/>
                </a:lnTo>
                <a:lnTo>
                  <a:pt x="688071" y="1044727"/>
                </a:lnTo>
                <a:lnTo>
                  <a:pt x="703641" y="1047266"/>
                </a:lnTo>
                <a:lnTo>
                  <a:pt x="718894" y="1050440"/>
                </a:lnTo>
                <a:lnTo>
                  <a:pt x="733829" y="1053614"/>
                </a:lnTo>
                <a:lnTo>
                  <a:pt x="748764" y="1057740"/>
                </a:lnTo>
                <a:lnTo>
                  <a:pt x="763063" y="1062184"/>
                </a:lnTo>
                <a:lnTo>
                  <a:pt x="777045" y="1066945"/>
                </a:lnTo>
                <a:lnTo>
                  <a:pt x="791026" y="1072340"/>
                </a:lnTo>
                <a:lnTo>
                  <a:pt x="804690" y="1078371"/>
                </a:lnTo>
                <a:lnTo>
                  <a:pt x="818036" y="1085036"/>
                </a:lnTo>
                <a:lnTo>
                  <a:pt x="831064" y="1091701"/>
                </a:lnTo>
                <a:lnTo>
                  <a:pt x="843775" y="1099001"/>
                </a:lnTo>
                <a:lnTo>
                  <a:pt x="856167" y="1106618"/>
                </a:lnTo>
                <a:lnTo>
                  <a:pt x="867925" y="1114871"/>
                </a:lnTo>
                <a:lnTo>
                  <a:pt x="879682" y="1123440"/>
                </a:lnTo>
                <a:lnTo>
                  <a:pt x="890804" y="1132010"/>
                </a:lnTo>
                <a:lnTo>
                  <a:pt x="901925" y="1141214"/>
                </a:lnTo>
                <a:lnTo>
                  <a:pt x="912094" y="1151370"/>
                </a:lnTo>
                <a:lnTo>
                  <a:pt x="921944" y="1161210"/>
                </a:lnTo>
                <a:lnTo>
                  <a:pt x="931795" y="1171683"/>
                </a:lnTo>
                <a:lnTo>
                  <a:pt x="940692" y="1182157"/>
                </a:lnTo>
                <a:lnTo>
                  <a:pt x="949272" y="1193266"/>
                </a:lnTo>
                <a:lnTo>
                  <a:pt x="957534" y="1204692"/>
                </a:lnTo>
                <a:lnTo>
                  <a:pt x="965160" y="1216118"/>
                </a:lnTo>
                <a:lnTo>
                  <a:pt x="972151" y="1227862"/>
                </a:lnTo>
                <a:lnTo>
                  <a:pt x="979142" y="1240557"/>
                </a:lnTo>
                <a:lnTo>
                  <a:pt x="985179" y="1252618"/>
                </a:lnTo>
                <a:lnTo>
                  <a:pt x="991217" y="1265631"/>
                </a:lnTo>
                <a:lnTo>
                  <a:pt x="995983" y="1278327"/>
                </a:lnTo>
                <a:lnTo>
                  <a:pt x="1000749" y="1291657"/>
                </a:lnTo>
                <a:lnTo>
                  <a:pt x="1004880" y="1304988"/>
                </a:lnTo>
                <a:lnTo>
                  <a:pt x="1008058" y="1318635"/>
                </a:lnTo>
                <a:lnTo>
                  <a:pt x="1010600" y="1332600"/>
                </a:lnTo>
                <a:lnTo>
                  <a:pt x="1014413" y="1484313"/>
                </a:lnTo>
                <a:lnTo>
                  <a:pt x="246063" y="1484313"/>
                </a:lnTo>
                <a:lnTo>
                  <a:pt x="249876" y="1332600"/>
                </a:lnTo>
                <a:lnTo>
                  <a:pt x="252419" y="1318635"/>
                </a:lnTo>
                <a:lnTo>
                  <a:pt x="255596" y="1304988"/>
                </a:lnTo>
                <a:lnTo>
                  <a:pt x="259727" y="1291657"/>
                </a:lnTo>
                <a:lnTo>
                  <a:pt x="264176" y="1278327"/>
                </a:lnTo>
                <a:lnTo>
                  <a:pt x="269260" y="1265631"/>
                </a:lnTo>
                <a:lnTo>
                  <a:pt x="275297" y="1252618"/>
                </a:lnTo>
                <a:lnTo>
                  <a:pt x="281017" y="1240557"/>
                </a:lnTo>
                <a:lnTo>
                  <a:pt x="288008" y="1227862"/>
                </a:lnTo>
                <a:lnTo>
                  <a:pt x="294999" y="1216118"/>
                </a:lnTo>
                <a:lnTo>
                  <a:pt x="302943" y="1204692"/>
                </a:lnTo>
                <a:lnTo>
                  <a:pt x="310887" y="1193266"/>
                </a:lnTo>
                <a:lnTo>
                  <a:pt x="319784" y="1182157"/>
                </a:lnTo>
                <a:lnTo>
                  <a:pt x="328682" y="1171683"/>
                </a:lnTo>
                <a:lnTo>
                  <a:pt x="338214" y="1161210"/>
                </a:lnTo>
                <a:lnTo>
                  <a:pt x="348383" y="1151370"/>
                </a:lnTo>
                <a:lnTo>
                  <a:pt x="358869" y="1141214"/>
                </a:lnTo>
                <a:lnTo>
                  <a:pt x="369673" y="1132010"/>
                </a:lnTo>
                <a:lnTo>
                  <a:pt x="380795" y="1123440"/>
                </a:lnTo>
                <a:lnTo>
                  <a:pt x="392552" y="1114871"/>
                </a:lnTo>
                <a:lnTo>
                  <a:pt x="404309" y="1106618"/>
                </a:lnTo>
                <a:lnTo>
                  <a:pt x="417020" y="1099001"/>
                </a:lnTo>
                <a:lnTo>
                  <a:pt x="429412" y="1091701"/>
                </a:lnTo>
                <a:lnTo>
                  <a:pt x="442441" y="1085036"/>
                </a:lnTo>
                <a:lnTo>
                  <a:pt x="455787" y="1078371"/>
                </a:lnTo>
                <a:lnTo>
                  <a:pt x="469450" y="1072340"/>
                </a:lnTo>
                <a:lnTo>
                  <a:pt x="483432" y="1066945"/>
                </a:lnTo>
                <a:lnTo>
                  <a:pt x="497413" y="1062184"/>
                </a:lnTo>
                <a:lnTo>
                  <a:pt x="511713" y="1057740"/>
                </a:lnTo>
                <a:lnTo>
                  <a:pt x="526648" y="1053614"/>
                </a:lnTo>
                <a:lnTo>
                  <a:pt x="541582" y="1050440"/>
                </a:lnTo>
                <a:lnTo>
                  <a:pt x="556835" y="1047266"/>
                </a:lnTo>
                <a:lnTo>
                  <a:pt x="571770" y="1044727"/>
                </a:lnTo>
                <a:lnTo>
                  <a:pt x="571770" y="960619"/>
                </a:lnTo>
                <a:lnTo>
                  <a:pt x="566050" y="958080"/>
                </a:lnTo>
                <a:lnTo>
                  <a:pt x="560013" y="954906"/>
                </a:lnTo>
                <a:lnTo>
                  <a:pt x="554293" y="951414"/>
                </a:lnTo>
                <a:lnTo>
                  <a:pt x="548573" y="948241"/>
                </a:lnTo>
                <a:lnTo>
                  <a:pt x="543171" y="944114"/>
                </a:lnTo>
                <a:lnTo>
                  <a:pt x="537452" y="939988"/>
                </a:lnTo>
                <a:lnTo>
                  <a:pt x="532367" y="935545"/>
                </a:lnTo>
                <a:lnTo>
                  <a:pt x="527283" y="931101"/>
                </a:lnTo>
                <a:lnTo>
                  <a:pt x="522199" y="926341"/>
                </a:lnTo>
                <a:lnTo>
                  <a:pt x="517433" y="921580"/>
                </a:lnTo>
                <a:lnTo>
                  <a:pt x="512348" y="916501"/>
                </a:lnTo>
                <a:lnTo>
                  <a:pt x="507900" y="911106"/>
                </a:lnTo>
                <a:lnTo>
                  <a:pt x="503769" y="905393"/>
                </a:lnTo>
                <a:lnTo>
                  <a:pt x="499638" y="899680"/>
                </a:lnTo>
                <a:lnTo>
                  <a:pt x="495507" y="893649"/>
                </a:lnTo>
                <a:lnTo>
                  <a:pt x="491694" y="887302"/>
                </a:lnTo>
                <a:lnTo>
                  <a:pt x="488198" y="880954"/>
                </a:lnTo>
                <a:lnTo>
                  <a:pt x="484385" y="874923"/>
                </a:lnTo>
                <a:lnTo>
                  <a:pt x="481525" y="868258"/>
                </a:lnTo>
                <a:lnTo>
                  <a:pt x="478665" y="861276"/>
                </a:lnTo>
                <a:lnTo>
                  <a:pt x="475488" y="854293"/>
                </a:lnTo>
                <a:lnTo>
                  <a:pt x="472946" y="847310"/>
                </a:lnTo>
                <a:lnTo>
                  <a:pt x="470404" y="839693"/>
                </a:lnTo>
                <a:lnTo>
                  <a:pt x="468497" y="832393"/>
                </a:lnTo>
                <a:lnTo>
                  <a:pt x="466273" y="825093"/>
                </a:lnTo>
                <a:lnTo>
                  <a:pt x="465002" y="817476"/>
                </a:lnTo>
                <a:lnTo>
                  <a:pt x="463413" y="809541"/>
                </a:lnTo>
                <a:lnTo>
                  <a:pt x="462142" y="801923"/>
                </a:lnTo>
                <a:lnTo>
                  <a:pt x="461189" y="793989"/>
                </a:lnTo>
                <a:lnTo>
                  <a:pt x="460871" y="786054"/>
                </a:lnTo>
                <a:lnTo>
                  <a:pt x="460235" y="777802"/>
                </a:lnTo>
                <a:lnTo>
                  <a:pt x="460235" y="769550"/>
                </a:lnTo>
                <a:lnTo>
                  <a:pt x="460553" y="759076"/>
                </a:lnTo>
                <a:lnTo>
                  <a:pt x="460871" y="748919"/>
                </a:lnTo>
                <a:lnTo>
                  <a:pt x="461824" y="738445"/>
                </a:lnTo>
                <a:lnTo>
                  <a:pt x="463413" y="728606"/>
                </a:lnTo>
                <a:lnTo>
                  <a:pt x="465637" y="718450"/>
                </a:lnTo>
                <a:lnTo>
                  <a:pt x="467862" y="708611"/>
                </a:lnTo>
                <a:lnTo>
                  <a:pt x="470404" y="699406"/>
                </a:lnTo>
                <a:lnTo>
                  <a:pt x="473264" y="690202"/>
                </a:lnTo>
                <a:lnTo>
                  <a:pt x="477077" y="680998"/>
                </a:lnTo>
                <a:lnTo>
                  <a:pt x="480890" y="672111"/>
                </a:lnTo>
                <a:lnTo>
                  <a:pt x="484703" y="663541"/>
                </a:lnTo>
                <a:lnTo>
                  <a:pt x="489152" y="655289"/>
                </a:lnTo>
                <a:lnTo>
                  <a:pt x="493918" y="647354"/>
                </a:lnTo>
                <a:lnTo>
                  <a:pt x="498685" y="639737"/>
                </a:lnTo>
                <a:lnTo>
                  <a:pt x="504404" y="632437"/>
                </a:lnTo>
                <a:lnTo>
                  <a:pt x="509806" y="624820"/>
                </a:lnTo>
                <a:lnTo>
                  <a:pt x="515844" y="618154"/>
                </a:lnTo>
                <a:lnTo>
                  <a:pt x="522199" y="611489"/>
                </a:lnTo>
                <a:lnTo>
                  <a:pt x="528236" y="605776"/>
                </a:lnTo>
                <a:lnTo>
                  <a:pt x="534909" y="600063"/>
                </a:lnTo>
                <a:lnTo>
                  <a:pt x="541900" y="594667"/>
                </a:lnTo>
                <a:lnTo>
                  <a:pt x="548891" y="589907"/>
                </a:lnTo>
                <a:lnTo>
                  <a:pt x="556517" y="585463"/>
                </a:lnTo>
                <a:lnTo>
                  <a:pt x="564144" y="581020"/>
                </a:lnTo>
                <a:lnTo>
                  <a:pt x="571770" y="577211"/>
                </a:lnTo>
                <a:lnTo>
                  <a:pt x="579714" y="574354"/>
                </a:lnTo>
                <a:lnTo>
                  <a:pt x="587658" y="571498"/>
                </a:lnTo>
                <a:lnTo>
                  <a:pt x="595920" y="569276"/>
                </a:lnTo>
                <a:lnTo>
                  <a:pt x="604499" y="567372"/>
                </a:lnTo>
                <a:lnTo>
                  <a:pt x="612761" y="566420"/>
                </a:lnTo>
                <a:lnTo>
                  <a:pt x="621659" y="565468"/>
                </a:lnTo>
                <a:lnTo>
                  <a:pt x="630238" y="565150"/>
                </a:lnTo>
                <a:close/>
                <a:moveTo>
                  <a:pt x="181836" y="158167"/>
                </a:moveTo>
                <a:lnTo>
                  <a:pt x="178980" y="158484"/>
                </a:lnTo>
                <a:lnTo>
                  <a:pt x="176441" y="159119"/>
                </a:lnTo>
                <a:lnTo>
                  <a:pt x="173902" y="160390"/>
                </a:lnTo>
                <a:lnTo>
                  <a:pt x="171681" y="161343"/>
                </a:lnTo>
                <a:lnTo>
                  <a:pt x="169459" y="162613"/>
                </a:lnTo>
                <a:lnTo>
                  <a:pt x="167238" y="163884"/>
                </a:lnTo>
                <a:lnTo>
                  <a:pt x="165651" y="165789"/>
                </a:lnTo>
                <a:lnTo>
                  <a:pt x="164065" y="167695"/>
                </a:lnTo>
                <a:lnTo>
                  <a:pt x="162478" y="169918"/>
                </a:lnTo>
                <a:lnTo>
                  <a:pt x="161209" y="171824"/>
                </a:lnTo>
                <a:lnTo>
                  <a:pt x="159939" y="174364"/>
                </a:lnTo>
                <a:lnTo>
                  <a:pt x="159305" y="176588"/>
                </a:lnTo>
                <a:lnTo>
                  <a:pt x="158352" y="179128"/>
                </a:lnTo>
                <a:lnTo>
                  <a:pt x="158035" y="181669"/>
                </a:lnTo>
                <a:lnTo>
                  <a:pt x="157718" y="184210"/>
                </a:lnTo>
                <a:lnTo>
                  <a:pt x="157718" y="1440334"/>
                </a:lnTo>
                <a:lnTo>
                  <a:pt x="158352" y="1447639"/>
                </a:lnTo>
                <a:lnTo>
                  <a:pt x="159622" y="1454944"/>
                </a:lnTo>
                <a:lnTo>
                  <a:pt x="161526" y="1463202"/>
                </a:lnTo>
                <a:lnTo>
                  <a:pt x="164065" y="1471142"/>
                </a:lnTo>
                <a:lnTo>
                  <a:pt x="167238" y="1479717"/>
                </a:lnTo>
                <a:lnTo>
                  <a:pt x="171363" y="1488610"/>
                </a:lnTo>
                <a:lnTo>
                  <a:pt x="175806" y="1497185"/>
                </a:lnTo>
                <a:lnTo>
                  <a:pt x="181201" y="1506078"/>
                </a:lnTo>
                <a:lnTo>
                  <a:pt x="187230" y="1514336"/>
                </a:lnTo>
                <a:lnTo>
                  <a:pt x="193577" y="1522594"/>
                </a:lnTo>
                <a:lnTo>
                  <a:pt x="200876" y="1530534"/>
                </a:lnTo>
                <a:lnTo>
                  <a:pt x="208492" y="1538156"/>
                </a:lnTo>
                <a:lnTo>
                  <a:pt x="216743" y="1545143"/>
                </a:lnTo>
                <a:lnTo>
                  <a:pt x="225629" y="1551178"/>
                </a:lnTo>
                <a:lnTo>
                  <a:pt x="230389" y="1554354"/>
                </a:lnTo>
                <a:lnTo>
                  <a:pt x="235149" y="1557212"/>
                </a:lnTo>
                <a:lnTo>
                  <a:pt x="239909" y="1559753"/>
                </a:lnTo>
                <a:lnTo>
                  <a:pt x="244669" y="1561976"/>
                </a:lnTo>
                <a:lnTo>
                  <a:pt x="1018979" y="1561976"/>
                </a:lnTo>
                <a:lnTo>
                  <a:pt x="1018979" y="1559436"/>
                </a:lnTo>
                <a:lnTo>
                  <a:pt x="1028182" y="1554354"/>
                </a:lnTo>
                <a:lnTo>
                  <a:pt x="1037068" y="1548637"/>
                </a:lnTo>
                <a:lnTo>
                  <a:pt x="1045636" y="1542603"/>
                </a:lnTo>
                <a:lnTo>
                  <a:pt x="1053252" y="1535298"/>
                </a:lnTo>
                <a:lnTo>
                  <a:pt x="1060551" y="1527993"/>
                </a:lnTo>
                <a:lnTo>
                  <a:pt x="1067532" y="1520370"/>
                </a:lnTo>
                <a:lnTo>
                  <a:pt x="1073879" y="1512113"/>
                </a:lnTo>
                <a:lnTo>
                  <a:pt x="1079908" y="1504173"/>
                </a:lnTo>
                <a:lnTo>
                  <a:pt x="1084986" y="1495597"/>
                </a:lnTo>
                <a:lnTo>
                  <a:pt x="1089429" y="1487022"/>
                </a:lnTo>
                <a:lnTo>
                  <a:pt x="1093554" y="1479082"/>
                </a:lnTo>
                <a:lnTo>
                  <a:pt x="1096728" y="1470507"/>
                </a:lnTo>
                <a:lnTo>
                  <a:pt x="1099266" y="1462884"/>
                </a:lnTo>
                <a:lnTo>
                  <a:pt x="1101170" y="1454626"/>
                </a:lnTo>
                <a:lnTo>
                  <a:pt x="1102122" y="1447321"/>
                </a:lnTo>
                <a:lnTo>
                  <a:pt x="1102757" y="1440334"/>
                </a:lnTo>
                <a:lnTo>
                  <a:pt x="1102757" y="184210"/>
                </a:lnTo>
                <a:lnTo>
                  <a:pt x="1102122" y="181669"/>
                </a:lnTo>
                <a:lnTo>
                  <a:pt x="1101805" y="179128"/>
                </a:lnTo>
                <a:lnTo>
                  <a:pt x="1101170" y="176588"/>
                </a:lnTo>
                <a:lnTo>
                  <a:pt x="1100536" y="174364"/>
                </a:lnTo>
                <a:lnTo>
                  <a:pt x="1099266" y="171824"/>
                </a:lnTo>
                <a:lnTo>
                  <a:pt x="1097997" y="169918"/>
                </a:lnTo>
                <a:lnTo>
                  <a:pt x="1096410" y="167695"/>
                </a:lnTo>
                <a:lnTo>
                  <a:pt x="1094824" y="165789"/>
                </a:lnTo>
                <a:lnTo>
                  <a:pt x="1092919" y="163884"/>
                </a:lnTo>
                <a:lnTo>
                  <a:pt x="1090698" y="162613"/>
                </a:lnTo>
                <a:lnTo>
                  <a:pt x="1088794" y="161343"/>
                </a:lnTo>
                <a:lnTo>
                  <a:pt x="1086573" y="160390"/>
                </a:lnTo>
                <a:lnTo>
                  <a:pt x="1083716" y="159119"/>
                </a:lnTo>
                <a:lnTo>
                  <a:pt x="1081178" y="158484"/>
                </a:lnTo>
                <a:lnTo>
                  <a:pt x="1078639" y="158167"/>
                </a:lnTo>
                <a:lnTo>
                  <a:pt x="1076100" y="158167"/>
                </a:lnTo>
                <a:lnTo>
                  <a:pt x="184374" y="158167"/>
                </a:lnTo>
                <a:lnTo>
                  <a:pt x="181836" y="158167"/>
                </a:lnTo>
                <a:close/>
                <a:moveTo>
                  <a:pt x="1414463" y="157162"/>
                </a:moveTo>
                <a:lnTo>
                  <a:pt x="2153497" y="157162"/>
                </a:lnTo>
                <a:lnTo>
                  <a:pt x="2161123" y="157162"/>
                </a:lnTo>
                <a:lnTo>
                  <a:pt x="2169066" y="158114"/>
                </a:lnTo>
                <a:lnTo>
                  <a:pt x="2176374" y="158749"/>
                </a:lnTo>
                <a:lnTo>
                  <a:pt x="2183364" y="160337"/>
                </a:lnTo>
                <a:lnTo>
                  <a:pt x="2190671" y="161924"/>
                </a:lnTo>
                <a:lnTo>
                  <a:pt x="2197661" y="163829"/>
                </a:lnTo>
                <a:lnTo>
                  <a:pt x="2204651" y="166052"/>
                </a:lnTo>
                <a:lnTo>
                  <a:pt x="2211324" y="168909"/>
                </a:lnTo>
                <a:lnTo>
                  <a:pt x="2217996" y="172084"/>
                </a:lnTo>
                <a:lnTo>
                  <a:pt x="2224350" y="174942"/>
                </a:lnTo>
                <a:lnTo>
                  <a:pt x="2230387" y="178752"/>
                </a:lnTo>
                <a:lnTo>
                  <a:pt x="2236424" y="182562"/>
                </a:lnTo>
                <a:lnTo>
                  <a:pt x="2242461" y="186689"/>
                </a:lnTo>
                <a:lnTo>
                  <a:pt x="2247862" y="191134"/>
                </a:lnTo>
                <a:lnTo>
                  <a:pt x="2253264" y="195579"/>
                </a:lnTo>
                <a:lnTo>
                  <a:pt x="2258665" y="200659"/>
                </a:lnTo>
                <a:lnTo>
                  <a:pt x="2263431" y="206057"/>
                </a:lnTo>
                <a:lnTo>
                  <a:pt x="2268197" y="211137"/>
                </a:lnTo>
                <a:lnTo>
                  <a:pt x="2272645" y="216852"/>
                </a:lnTo>
                <a:lnTo>
                  <a:pt x="2276776" y="222567"/>
                </a:lnTo>
                <a:lnTo>
                  <a:pt x="2280270" y="228917"/>
                </a:lnTo>
                <a:lnTo>
                  <a:pt x="2284083" y="234949"/>
                </a:lnTo>
                <a:lnTo>
                  <a:pt x="2287261" y="241299"/>
                </a:lnTo>
                <a:lnTo>
                  <a:pt x="2290438" y="247967"/>
                </a:lnTo>
                <a:lnTo>
                  <a:pt x="2292980" y="254634"/>
                </a:lnTo>
                <a:lnTo>
                  <a:pt x="2295204" y="261619"/>
                </a:lnTo>
                <a:lnTo>
                  <a:pt x="2297428" y="268604"/>
                </a:lnTo>
                <a:lnTo>
                  <a:pt x="2298699" y="275589"/>
                </a:lnTo>
                <a:lnTo>
                  <a:pt x="2300287" y="282892"/>
                </a:lnTo>
                <a:lnTo>
                  <a:pt x="2300923" y="290512"/>
                </a:lnTo>
                <a:lnTo>
                  <a:pt x="2301876" y="297814"/>
                </a:lnTo>
                <a:lnTo>
                  <a:pt x="2301876" y="305434"/>
                </a:lnTo>
                <a:lnTo>
                  <a:pt x="2301876" y="1484630"/>
                </a:lnTo>
                <a:lnTo>
                  <a:pt x="2301876" y="1497013"/>
                </a:lnTo>
                <a:lnTo>
                  <a:pt x="2300923" y="1509078"/>
                </a:lnTo>
                <a:lnTo>
                  <a:pt x="2299652" y="1521143"/>
                </a:lnTo>
                <a:lnTo>
                  <a:pt x="2298063" y="1533208"/>
                </a:lnTo>
                <a:lnTo>
                  <a:pt x="2295839" y="1544638"/>
                </a:lnTo>
                <a:lnTo>
                  <a:pt x="2292980" y="1555433"/>
                </a:lnTo>
                <a:lnTo>
                  <a:pt x="2289802" y="1566545"/>
                </a:lnTo>
                <a:lnTo>
                  <a:pt x="2285990" y="1577340"/>
                </a:lnTo>
                <a:lnTo>
                  <a:pt x="2281859" y="1587500"/>
                </a:lnTo>
                <a:lnTo>
                  <a:pt x="2277093" y="1597660"/>
                </a:lnTo>
                <a:lnTo>
                  <a:pt x="2271374" y="1607503"/>
                </a:lnTo>
                <a:lnTo>
                  <a:pt x="2265655" y="1616710"/>
                </a:lnTo>
                <a:lnTo>
                  <a:pt x="2259300" y="1625918"/>
                </a:lnTo>
                <a:lnTo>
                  <a:pt x="2252310" y="1634808"/>
                </a:lnTo>
                <a:lnTo>
                  <a:pt x="2244685" y="1643063"/>
                </a:lnTo>
                <a:lnTo>
                  <a:pt x="2236424" y="1651000"/>
                </a:lnTo>
                <a:lnTo>
                  <a:pt x="2227846" y="1658938"/>
                </a:lnTo>
                <a:lnTo>
                  <a:pt x="2218631" y="1665923"/>
                </a:lnTo>
                <a:lnTo>
                  <a:pt x="2208782" y="1672908"/>
                </a:lnTo>
                <a:lnTo>
                  <a:pt x="2198297" y="1678940"/>
                </a:lnTo>
                <a:lnTo>
                  <a:pt x="2187494" y="1684973"/>
                </a:lnTo>
                <a:lnTo>
                  <a:pt x="2176056" y="1690370"/>
                </a:lnTo>
                <a:lnTo>
                  <a:pt x="2163664" y="1695450"/>
                </a:lnTo>
                <a:lnTo>
                  <a:pt x="2150955" y="1700213"/>
                </a:lnTo>
                <a:lnTo>
                  <a:pt x="2137611" y="1704023"/>
                </a:lnTo>
                <a:lnTo>
                  <a:pt x="2123631" y="1707515"/>
                </a:lnTo>
                <a:lnTo>
                  <a:pt x="2108698" y="1710373"/>
                </a:lnTo>
                <a:lnTo>
                  <a:pt x="2093764" y="1712913"/>
                </a:lnTo>
                <a:lnTo>
                  <a:pt x="2077878" y="1715135"/>
                </a:lnTo>
                <a:lnTo>
                  <a:pt x="2061038" y="1716405"/>
                </a:lnTo>
                <a:lnTo>
                  <a:pt x="2044199" y="1717358"/>
                </a:lnTo>
                <a:lnTo>
                  <a:pt x="2026406" y="1717675"/>
                </a:lnTo>
                <a:lnTo>
                  <a:pt x="1563159" y="1717675"/>
                </a:lnTo>
                <a:lnTo>
                  <a:pt x="1551721" y="1717358"/>
                </a:lnTo>
                <a:lnTo>
                  <a:pt x="1540601" y="1716723"/>
                </a:lnTo>
                <a:lnTo>
                  <a:pt x="1529163" y="1715453"/>
                </a:lnTo>
                <a:lnTo>
                  <a:pt x="1518042" y="1714500"/>
                </a:lnTo>
                <a:lnTo>
                  <a:pt x="1506922" y="1712913"/>
                </a:lnTo>
                <a:lnTo>
                  <a:pt x="1495801" y="1710690"/>
                </a:lnTo>
                <a:lnTo>
                  <a:pt x="1485634" y="1709103"/>
                </a:lnTo>
                <a:lnTo>
                  <a:pt x="1475149" y="1706880"/>
                </a:lnTo>
                <a:lnTo>
                  <a:pt x="1456085" y="1701800"/>
                </a:lnTo>
                <a:lnTo>
                  <a:pt x="1439246" y="1697038"/>
                </a:lnTo>
                <a:lnTo>
                  <a:pt x="1424948" y="1692593"/>
                </a:lnTo>
                <a:lnTo>
                  <a:pt x="1414463" y="1688783"/>
                </a:lnTo>
                <a:lnTo>
                  <a:pt x="1414463" y="1342708"/>
                </a:lnTo>
                <a:lnTo>
                  <a:pt x="1416687" y="1347470"/>
                </a:lnTo>
                <a:lnTo>
                  <a:pt x="1419229" y="1352233"/>
                </a:lnTo>
                <a:lnTo>
                  <a:pt x="1422088" y="1357630"/>
                </a:lnTo>
                <a:lnTo>
                  <a:pt x="1425583" y="1362393"/>
                </a:lnTo>
                <a:lnTo>
                  <a:pt x="1429078" y="1367473"/>
                </a:lnTo>
                <a:lnTo>
                  <a:pt x="1433209" y="1372235"/>
                </a:lnTo>
                <a:lnTo>
                  <a:pt x="1437657" y="1376998"/>
                </a:lnTo>
                <a:lnTo>
                  <a:pt x="1442105" y="1381760"/>
                </a:lnTo>
                <a:lnTo>
                  <a:pt x="1446871" y="1386523"/>
                </a:lnTo>
                <a:lnTo>
                  <a:pt x="1451637" y="1390968"/>
                </a:lnTo>
                <a:lnTo>
                  <a:pt x="1456721" y="1395413"/>
                </a:lnTo>
                <a:lnTo>
                  <a:pt x="1462440" y="1399540"/>
                </a:lnTo>
                <a:lnTo>
                  <a:pt x="1467523" y="1403350"/>
                </a:lnTo>
                <a:lnTo>
                  <a:pt x="1472925" y="1406525"/>
                </a:lnTo>
                <a:lnTo>
                  <a:pt x="1478644" y="1410018"/>
                </a:lnTo>
                <a:lnTo>
                  <a:pt x="1484045" y="1412558"/>
                </a:lnTo>
                <a:lnTo>
                  <a:pt x="1484045" y="1413510"/>
                </a:lnTo>
                <a:lnTo>
                  <a:pt x="2108062" y="1413510"/>
                </a:lnTo>
                <a:lnTo>
                  <a:pt x="2108062" y="1410335"/>
                </a:lnTo>
                <a:lnTo>
                  <a:pt x="2115370" y="1406208"/>
                </a:lnTo>
                <a:lnTo>
                  <a:pt x="2122360" y="1401763"/>
                </a:lnTo>
                <a:lnTo>
                  <a:pt x="2129032" y="1396683"/>
                </a:lnTo>
                <a:lnTo>
                  <a:pt x="2135387" y="1390968"/>
                </a:lnTo>
                <a:lnTo>
                  <a:pt x="2141106" y="1385253"/>
                </a:lnTo>
                <a:lnTo>
                  <a:pt x="2146825" y="1378903"/>
                </a:lnTo>
                <a:lnTo>
                  <a:pt x="2151909" y="1372235"/>
                </a:lnTo>
                <a:lnTo>
                  <a:pt x="2156357" y="1365568"/>
                </a:lnTo>
                <a:lnTo>
                  <a:pt x="2160805" y="1358900"/>
                </a:lnTo>
                <a:lnTo>
                  <a:pt x="2163982" y="1352233"/>
                </a:lnTo>
                <a:lnTo>
                  <a:pt x="2167477" y="1345883"/>
                </a:lnTo>
                <a:lnTo>
                  <a:pt x="2170019" y="1339215"/>
                </a:lnTo>
                <a:lnTo>
                  <a:pt x="2172243" y="1332865"/>
                </a:lnTo>
                <a:lnTo>
                  <a:pt x="2173832" y="1326515"/>
                </a:lnTo>
                <a:lnTo>
                  <a:pt x="2174467" y="1320800"/>
                </a:lnTo>
                <a:lnTo>
                  <a:pt x="2174785" y="1315085"/>
                </a:lnTo>
                <a:lnTo>
                  <a:pt x="2174785" y="305434"/>
                </a:lnTo>
                <a:lnTo>
                  <a:pt x="2174467" y="301307"/>
                </a:lnTo>
                <a:lnTo>
                  <a:pt x="2172879" y="297497"/>
                </a:lnTo>
                <a:lnTo>
                  <a:pt x="2171290" y="293687"/>
                </a:lnTo>
                <a:lnTo>
                  <a:pt x="2168430" y="290829"/>
                </a:lnTo>
                <a:lnTo>
                  <a:pt x="2165571" y="288289"/>
                </a:lnTo>
                <a:lnTo>
                  <a:pt x="2162076" y="286067"/>
                </a:lnTo>
                <a:lnTo>
                  <a:pt x="2157945" y="284797"/>
                </a:lnTo>
                <a:lnTo>
                  <a:pt x="2153497" y="284479"/>
                </a:lnTo>
                <a:lnTo>
                  <a:pt x="1414463" y="284479"/>
                </a:lnTo>
                <a:lnTo>
                  <a:pt x="1414463" y="157162"/>
                </a:lnTo>
                <a:close/>
                <a:moveTo>
                  <a:pt x="184374" y="0"/>
                </a:moveTo>
                <a:lnTo>
                  <a:pt x="1076100" y="0"/>
                </a:lnTo>
                <a:lnTo>
                  <a:pt x="1085621" y="317"/>
                </a:lnTo>
                <a:lnTo>
                  <a:pt x="1094824" y="953"/>
                </a:lnTo>
                <a:lnTo>
                  <a:pt x="1104026" y="1905"/>
                </a:lnTo>
                <a:lnTo>
                  <a:pt x="1113229" y="3494"/>
                </a:lnTo>
                <a:lnTo>
                  <a:pt x="1122115" y="5717"/>
                </a:lnTo>
                <a:lnTo>
                  <a:pt x="1131000" y="8258"/>
                </a:lnTo>
                <a:lnTo>
                  <a:pt x="1139568" y="11434"/>
                </a:lnTo>
                <a:lnTo>
                  <a:pt x="1147502" y="14610"/>
                </a:lnTo>
                <a:lnTo>
                  <a:pt x="1156070" y="18421"/>
                </a:lnTo>
                <a:lnTo>
                  <a:pt x="1163686" y="22232"/>
                </a:lnTo>
                <a:lnTo>
                  <a:pt x="1171620" y="26679"/>
                </a:lnTo>
                <a:lnTo>
                  <a:pt x="1178919" y="31443"/>
                </a:lnTo>
                <a:lnTo>
                  <a:pt x="1186217" y="36842"/>
                </a:lnTo>
                <a:lnTo>
                  <a:pt x="1193199" y="42241"/>
                </a:lnTo>
                <a:lnTo>
                  <a:pt x="1199863" y="47640"/>
                </a:lnTo>
                <a:lnTo>
                  <a:pt x="1206210" y="53993"/>
                </a:lnTo>
                <a:lnTo>
                  <a:pt x="1212557" y="60345"/>
                </a:lnTo>
                <a:lnTo>
                  <a:pt x="1218269" y="67014"/>
                </a:lnTo>
                <a:lnTo>
                  <a:pt x="1223981" y="74002"/>
                </a:lnTo>
                <a:lnTo>
                  <a:pt x="1229058" y="81306"/>
                </a:lnTo>
                <a:lnTo>
                  <a:pt x="1233818" y="88611"/>
                </a:lnTo>
                <a:lnTo>
                  <a:pt x="1238261" y="96551"/>
                </a:lnTo>
                <a:lnTo>
                  <a:pt x="1242387" y="104492"/>
                </a:lnTo>
                <a:lnTo>
                  <a:pt x="1245877" y="112749"/>
                </a:lnTo>
                <a:lnTo>
                  <a:pt x="1249368" y="121325"/>
                </a:lnTo>
                <a:lnTo>
                  <a:pt x="1252224" y="129582"/>
                </a:lnTo>
                <a:lnTo>
                  <a:pt x="1254446" y="138475"/>
                </a:lnTo>
                <a:lnTo>
                  <a:pt x="1256667" y="147368"/>
                </a:lnTo>
                <a:lnTo>
                  <a:pt x="1258254" y="156261"/>
                </a:lnTo>
                <a:lnTo>
                  <a:pt x="1259523" y="165472"/>
                </a:lnTo>
                <a:lnTo>
                  <a:pt x="1259840" y="175000"/>
                </a:lnTo>
                <a:lnTo>
                  <a:pt x="1260475" y="184210"/>
                </a:lnTo>
                <a:lnTo>
                  <a:pt x="1260475" y="1651541"/>
                </a:lnTo>
                <a:lnTo>
                  <a:pt x="1259840" y="1667103"/>
                </a:lnTo>
                <a:lnTo>
                  <a:pt x="1259206" y="1682348"/>
                </a:lnTo>
                <a:lnTo>
                  <a:pt x="1257936" y="1696958"/>
                </a:lnTo>
                <a:lnTo>
                  <a:pt x="1255715" y="1711886"/>
                </a:lnTo>
                <a:lnTo>
                  <a:pt x="1252542" y="1725860"/>
                </a:lnTo>
                <a:lnTo>
                  <a:pt x="1249368" y="1739835"/>
                </a:lnTo>
                <a:lnTo>
                  <a:pt x="1245243" y="1753492"/>
                </a:lnTo>
                <a:lnTo>
                  <a:pt x="1240483" y="1766831"/>
                </a:lnTo>
                <a:lnTo>
                  <a:pt x="1235405" y="1779535"/>
                </a:lnTo>
                <a:lnTo>
                  <a:pt x="1229376" y="1792239"/>
                </a:lnTo>
                <a:lnTo>
                  <a:pt x="1222712" y="1804308"/>
                </a:lnTo>
                <a:lnTo>
                  <a:pt x="1215413" y="1816060"/>
                </a:lnTo>
                <a:lnTo>
                  <a:pt x="1207162" y="1827493"/>
                </a:lnTo>
                <a:lnTo>
                  <a:pt x="1198594" y="1838292"/>
                </a:lnTo>
                <a:lnTo>
                  <a:pt x="1189391" y="1848773"/>
                </a:lnTo>
                <a:lnTo>
                  <a:pt x="1179236" y="1858619"/>
                </a:lnTo>
                <a:lnTo>
                  <a:pt x="1168129" y="1868147"/>
                </a:lnTo>
                <a:lnTo>
                  <a:pt x="1156705" y="1877040"/>
                </a:lnTo>
                <a:lnTo>
                  <a:pt x="1144646" y="1885615"/>
                </a:lnTo>
                <a:lnTo>
                  <a:pt x="1131635" y="1893555"/>
                </a:lnTo>
                <a:lnTo>
                  <a:pt x="1117989" y="1900860"/>
                </a:lnTo>
                <a:lnTo>
                  <a:pt x="1103709" y="1907530"/>
                </a:lnTo>
                <a:lnTo>
                  <a:pt x="1088794" y="1913882"/>
                </a:lnTo>
                <a:lnTo>
                  <a:pt x="1072927" y="1919599"/>
                </a:lnTo>
                <a:lnTo>
                  <a:pt x="1056108" y="1924680"/>
                </a:lnTo>
                <a:lnTo>
                  <a:pt x="1038654" y="1929127"/>
                </a:lnTo>
                <a:lnTo>
                  <a:pt x="1020566" y="1932620"/>
                </a:lnTo>
                <a:lnTo>
                  <a:pt x="1001526" y="1936114"/>
                </a:lnTo>
                <a:lnTo>
                  <a:pt x="981851" y="1938337"/>
                </a:lnTo>
                <a:lnTo>
                  <a:pt x="961541" y="1940243"/>
                </a:lnTo>
                <a:lnTo>
                  <a:pt x="940279" y="1941196"/>
                </a:lnTo>
                <a:lnTo>
                  <a:pt x="918065" y="1941513"/>
                </a:lnTo>
                <a:lnTo>
                  <a:pt x="342410" y="1941513"/>
                </a:lnTo>
                <a:lnTo>
                  <a:pt x="321148" y="1941196"/>
                </a:lnTo>
                <a:lnTo>
                  <a:pt x="300839" y="1940243"/>
                </a:lnTo>
                <a:lnTo>
                  <a:pt x="280846" y="1938337"/>
                </a:lnTo>
                <a:lnTo>
                  <a:pt x="261806" y="1936114"/>
                </a:lnTo>
                <a:lnTo>
                  <a:pt x="242765" y="1932938"/>
                </a:lnTo>
                <a:lnTo>
                  <a:pt x="225311" y="1929444"/>
                </a:lnTo>
                <a:lnTo>
                  <a:pt x="208175" y="1924998"/>
                </a:lnTo>
                <a:lnTo>
                  <a:pt x="191673" y="1920234"/>
                </a:lnTo>
                <a:lnTo>
                  <a:pt x="175806" y="1914517"/>
                </a:lnTo>
                <a:lnTo>
                  <a:pt x="160574" y="1908800"/>
                </a:lnTo>
                <a:lnTo>
                  <a:pt x="146294" y="1902130"/>
                </a:lnTo>
                <a:lnTo>
                  <a:pt x="132648" y="1894825"/>
                </a:lnTo>
                <a:lnTo>
                  <a:pt x="119954" y="1886885"/>
                </a:lnTo>
                <a:lnTo>
                  <a:pt x="107261" y="1878628"/>
                </a:lnTo>
                <a:lnTo>
                  <a:pt x="95836" y="1869735"/>
                </a:lnTo>
                <a:lnTo>
                  <a:pt x="84730" y="1860524"/>
                </a:lnTo>
                <a:lnTo>
                  <a:pt x="74575" y="1850361"/>
                </a:lnTo>
                <a:lnTo>
                  <a:pt x="64737" y="1840198"/>
                </a:lnTo>
                <a:lnTo>
                  <a:pt x="55534" y="1829399"/>
                </a:lnTo>
                <a:lnTo>
                  <a:pt x="47601" y="1817965"/>
                </a:lnTo>
                <a:lnTo>
                  <a:pt x="39985" y="1806532"/>
                </a:lnTo>
                <a:lnTo>
                  <a:pt x="32686" y="1794463"/>
                </a:lnTo>
                <a:lnTo>
                  <a:pt x="26656" y="1781758"/>
                </a:lnTo>
                <a:lnTo>
                  <a:pt x="20944" y="1768419"/>
                </a:lnTo>
                <a:lnTo>
                  <a:pt x="16184" y="1755397"/>
                </a:lnTo>
                <a:lnTo>
                  <a:pt x="11741" y="1741740"/>
                </a:lnTo>
                <a:lnTo>
                  <a:pt x="8251" y="1727131"/>
                </a:lnTo>
                <a:lnTo>
                  <a:pt x="5077" y="1712838"/>
                </a:lnTo>
                <a:lnTo>
                  <a:pt x="2856" y="1698229"/>
                </a:lnTo>
                <a:lnTo>
                  <a:pt x="1269" y="1682984"/>
                </a:lnTo>
                <a:lnTo>
                  <a:pt x="317" y="1667421"/>
                </a:lnTo>
                <a:lnTo>
                  <a:pt x="0" y="1651541"/>
                </a:lnTo>
                <a:lnTo>
                  <a:pt x="0" y="184210"/>
                </a:lnTo>
                <a:lnTo>
                  <a:pt x="0" y="175000"/>
                </a:lnTo>
                <a:lnTo>
                  <a:pt x="634" y="165472"/>
                </a:lnTo>
                <a:lnTo>
                  <a:pt x="1904" y="156261"/>
                </a:lnTo>
                <a:lnTo>
                  <a:pt x="3808" y="147368"/>
                </a:lnTo>
                <a:lnTo>
                  <a:pt x="6029" y="138475"/>
                </a:lnTo>
                <a:lnTo>
                  <a:pt x="8251" y="129582"/>
                </a:lnTo>
                <a:lnTo>
                  <a:pt x="11107" y="121325"/>
                </a:lnTo>
                <a:lnTo>
                  <a:pt x="14280" y="112749"/>
                </a:lnTo>
                <a:lnTo>
                  <a:pt x="18088" y="104492"/>
                </a:lnTo>
                <a:lnTo>
                  <a:pt x="22214" y="96551"/>
                </a:lnTo>
                <a:lnTo>
                  <a:pt x="26656" y="88611"/>
                </a:lnTo>
                <a:lnTo>
                  <a:pt x="31416" y="81306"/>
                </a:lnTo>
                <a:lnTo>
                  <a:pt x="36494" y="74002"/>
                </a:lnTo>
                <a:lnTo>
                  <a:pt x="41889" y="67014"/>
                </a:lnTo>
                <a:lnTo>
                  <a:pt x="47918" y="60345"/>
                </a:lnTo>
                <a:lnTo>
                  <a:pt x="53948" y="53993"/>
                </a:lnTo>
                <a:lnTo>
                  <a:pt x="60612" y="47640"/>
                </a:lnTo>
                <a:lnTo>
                  <a:pt x="66959" y="42241"/>
                </a:lnTo>
                <a:lnTo>
                  <a:pt x="74257" y="36842"/>
                </a:lnTo>
                <a:lnTo>
                  <a:pt x="81556" y="31443"/>
                </a:lnTo>
                <a:lnTo>
                  <a:pt x="88855" y="26679"/>
                </a:lnTo>
                <a:lnTo>
                  <a:pt x="96471" y="22232"/>
                </a:lnTo>
                <a:lnTo>
                  <a:pt x="104405" y="18421"/>
                </a:lnTo>
                <a:lnTo>
                  <a:pt x="112338" y="14610"/>
                </a:lnTo>
                <a:lnTo>
                  <a:pt x="120906" y="11434"/>
                </a:lnTo>
                <a:lnTo>
                  <a:pt x="129475" y="8258"/>
                </a:lnTo>
                <a:lnTo>
                  <a:pt x="138360" y="5717"/>
                </a:lnTo>
                <a:lnTo>
                  <a:pt x="146928" y="3494"/>
                </a:lnTo>
                <a:lnTo>
                  <a:pt x="156131" y="1905"/>
                </a:lnTo>
                <a:lnTo>
                  <a:pt x="165651" y="953"/>
                </a:lnTo>
                <a:lnTo>
                  <a:pt x="174854" y="317"/>
                </a:lnTo>
                <a:lnTo>
                  <a:pt x="184374" y="0"/>
                </a:lnTo>
                <a:close/>
              </a:path>
            </a:pathLst>
          </a:custGeom>
          <a:solidFill>
            <a:srgbClr val="C00000"/>
          </a:solidFill>
          <a:ln>
            <a:noFill/>
          </a:ln>
          <a:extLst/>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a typeface="宋体" panose="02010600030101010101" pitchFamily="2" charset="-122"/>
            </a:endParaRPr>
          </a:p>
        </p:txBody>
      </p:sp>
      <p:sp>
        <p:nvSpPr>
          <p:cNvPr id="21" name="KSO_Shape"/>
          <p:cNvSpPr>
            <a:spLocks/>
          </p:cNvSpPr>
          <p:nvPr/>
        </p:nvSpPr>
        <p:spPr bwMode="auto">
          <a:xfrm>
            <a:off x="5210258" y="1087743"/>
            <a:ext cx="536164" cy="623448"/>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solidFill>
            <a:srgbClr val="C00000"/>
          </a:solidFill>
          <a:ln>
            <a:noFill/>
          </a:ln>
          <a:extLst/>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a typeface="宋体" panose="02010600030101010101" pitchFamily="2" charset="-122"/>
            </a:endParaRPr>
          </a:p>
        </p:txBody>
      </p:sp>
      <p:grpSp>
        <p:nvGrpSpPr>
          <p:cNvPr id="22" name="组合 21"/>
          <p:cNvGrpSpPr/>
          <p:nvPr/>
        </p:nvGrpSpPr>
        <p:grpSpPr>
          <a:xfrm>
            <a:off x="6669918" y="1776649"/>
            <a:ext cx="310406" cy="310406"/>
            <a:chOff x="3264324" y="1749600"/>
            <a:chExt cx="348156" cy="348156"/>
          </a:xfrm>
        </p:grpSpPr>
        <p:sp>
          <p:nvSpPr>
            <p:cNvPr id="23" name="矩形 22"/>
            <p:cNvSpPr/>
            <p:nvPr/>
          </p:nvSpPr>
          <p:spPr>
            <a:xfrm>
              <a:off x="3264324" y="1900818"/>
              <a:ext cx="348156" cy="4571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rot="5400000">
              <a:off x="3264324" y="1900818"/>
              <a:ext cx="348156" cy="4571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组合 24"/>
          <p:cNvGrpSpPr/>
          <p:nvPr/>
        </p:nvGrpSpPr>
        <p:grpSpPr>
          <a:xfrm>
            <a:off x="2147853" y="1788062"/>
            <a:ext cx="310406" cy="310406"/>
            <a:chOff x="3264324" y="1749600"/>
            <a:chExt cx="348156" cy="348156"/>
          </a:xfrm>
        </p:grpSpPr>
        <p:sp>
          <p:nvSpPr>
            <p:cNvPr id="26" name="矩形 25"/>
            <p:cNvSpPr/>
            <p:nvPr/>
          </p:nvSpPr>
          <p:spPr>
            <a:xfrm>
              <a:off x="3264324" y="1900818"/>
              <a:ext cx="348156" cy="4571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rot="5400000">
              <a:off x="3264324" y="1900818"/>
              <a:ext cx="348156" cy="4571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8" name="TextBox 27"/>
          <p:cNvSpPr txBox="1"/>
          <p:nvPr/>
        </p:nvSpPr>
        <p:spPr>
          <a:xfrm>
            <a:off x="1203769" y="3235535"/>
            <a:ext cx="6154126" cy="1661993"/>
          </a:xfrm>
          <a:prstGeom prst="rect">
            <a:avLst/>
          </a:prstGeom>
          <a:noFill/>
        </p:spPr>
        <p:txBody>
          <a:bodyPr wrap="square" lIns="0" tIns="0" rIns="0" bIns="0" rtlCol="0">
            <a:spAutoFit/>
          </a:bodyPr>
          <a:lstStyle/>
          <a:p>
            <a:pPr algn="ctr">
              <a:lnSpc>
                <a:spcPct val="150000"/>
              </a:lnSpc>
            </a:pPr>
            <a:r>
              <a:rPr lang="zh-CN" altLang="en-US" b="1" dirty="0">
                <a:solidFill>
                  <a:srgbClr val="111111"/>
                </a:solidFill>
                <a:latin typeface="微软雅黑" panose="020B0503020204020204" pitchFamily="34" charset="-122"/>
                <a:ea typeface="微软雅黑" panose="020B0503020204020204" pitchFamily="34" charset="-122"/>
              </a:rPr>
              <a:t>打造新一代专业化数字图书馆：</a:t>
            </a:r>
            <a:endParaRPr lang="en-US" altLang="zh-CN" b="1" dirty="0">
              <a:solidFill>
                <a:srgbClr val="111111"/>
              </a:solidFill>
              <a:latin typeface="微软雅黑" panose="020B0503020204020204" pitchFamily="34" charset="-122"/>
              <a:ea typeface="微软雅黑" panose="020B0503020204020204" pitchFamily="34" charset="-122"/>
            </a:endParaRPr>
          </a:p>
          <a:p>
            <a:pPr algn="ctr">
              <a:lnSpc>
                <a:spcPct val="150000"/>
              </a:lnSpc>
            </a:pPr>
            <a:r>
              <a:rPr lang="zh-CN" altLang="en-US" b="1" dirty="0">
                <a:solidFill>
                  <a:srgbClr val="111111"/>
                </a:solidFill>
                <a:latin typeface="微软雅黑" panose="020B0503020204020204" pitchFamily="34" charset="-122"/>
                <a:ea typeface="微软雅黑" panose="020B0503020204020204" pitchFamily="34" charset="-122"/>
              </a:rPr>
              <a:t>嵌入教学和科研全过程</a:t>
            </a:r>
            <a:endParaRPr lang="en-US" altLang="zh-CN" b="1" dirty="0">
              <a:solidFill>
                <a:srgbClr val="111111"/>
              </a:solidFill>
              <a:latin typeface="微软雅黑" panose="020B0503020204020204" pitchFamily="34" charset="-122"/>
              <a:ea typeface="微软雅黑" panose="020B0503020204020204" pitchFamily="34" charset="-122"/>
            </a:endParaRPr>
          </a:p>
          <a:p>
            <a:pPr algn="ctr">
              <a:lnSpc>
                <a:spcPct val="150000"/>
              </a:lnSpc>
            </a:pPr>
            <a:r>
              <a:rPr lang="zh-CN" altLang="en-US" b="1" dirty="0">
                <a:solidFill>
                  <a:srgbClr val="111111"/>
                </a:solidFill>
                <a:latin typeface="微软雅黑" panose="020B0503020204020204" pitchFamily="34" charset="-122"/>
                <a:ea typeface="微软雅黑" panose="020B0503020204020204" pitchFamily="34" charset="-122"/>
              </a:rPr>
              <a:t>服务社区教育、服务文化建设</a:t>
            </a:r>
            <a:endParaRPr lang="en-US" altLang="zh-CN" b="1" dirty="0">
              <a:solidFill>
                <a:srgbClr val="111111"/>
              </a:solidFill>
              <a:latin typeface="微软雅黑" panose="020B0503020204020204" pitchFamily="34" charset="-122"/>
              <a:ea typeface="微软雅黑" panose="020B0503020204020204" pitchFamily="34" charset="-122"/>
            </a:endParaRPr>
          </a:p>
          <a:p>
            <a:pPr algn="ctr">
              <a:lnSpc>
                <a:spcPct val="150000"/>
              </a:lnSpc>
            </a:pPr>
            <a:r>
              <a:rPr lang="zh-CN" altLang="en-US" b="1" dirty="0">
                <a:solidFill>
                  <a:srgbClr val="111111"/>
                </a:solidFill>
                <a:latin typeface="微软雅黑" panose="020B0503020204020204" pitchFamily="34" charset="-122"/>
                <a:ea typeface="微软雅黑" panose="020B0503020204020204" pitchFamily="34" charset="-122"/>
              </a:rPr>
              <a:t>提升图书馆服务能力和水平。</a:t>
            </a:r>
            <a:endParaRPr lang="en-US" altLang="zh-CN" b="1" dirty="0">
              <a:solidFill>
                <a:srgbClr val="111111"/>
              </a:solidFill>
              <a:latin typeface="微软雅黑" panose="020B0503020204020204" pitchFamily="34" charset="-122"/>
              <a:ea typeface="微软雅黑" panose="020B0503020204020204" pitchFamily="34" charset="-122"/>
            </a:endParaRPr>
          </a:p>
        </p:txBody>
      </p:sp>
      <p:sp>
        <p:nvSpPr>
          <p:cNvPr id="29" name="Freeform 5"/>
          <p:cNvSpPr>
            <a:spLocks/>
          </p:cNvSpPr>
          <p:nvPr/>
        </p:nvSpPr>
        <p:spPr bwMode="auto">
          <a:xfrm>
            <a:off x="2018159" y="3502690"/>
            <a:ext cx="236560" cy="1359830"/>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0" name="Freeform 5"/>
          <p:cNvSpPr>
            <a:spLocks/>
          </p:cNvSpPr>
          <p:nvPr/>
        </p:nvSpPr>
        <p:spPr bwMode="auto">
          <a:xfrm flipH="1">
            <a:off x="6437444" y="3502689"/>
            <a:ext cx="215903" cy="1359831"/>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31" name="组合 30"/>
          <p:cNvGrpSpPr/>
          <p:nvPr/>
        </p:nvGrpSpPr>
        <p:grpSpPr>
          <a:xfrm>
            <a:off x="2521048" y="1020487"/>
            <a:ext cx="1854628" cy="2167962"/>
            <a:chOff x="3295850" y="2263221"/>
            <a:chExt cx="2831835" cy="3061839"/>
          </a:xfrm>
        </p:grpSpPr>
        <p:sp>
          <p:nvSpPr>
            <p:cNvPr id="32" name="圆角矩形 31"/>
            <p:cNvSpPr/>
            <p:nvPr/>
          </p:nvSpPr>
          <p:spPr>
            <a:xfrm rot="2760000">
              <a:off x="3404990" y="2602365"/>
              <a:ext cx="3053844" cy="2391546"/>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 name="Freeform 5"/>
            <p:cNvSpPr>
              <a:spLocks/>
            </p:cNvSpPr>
            <p:nvPr/>
          </p:nvSpPr>
          <p:spPr bwMode="auto">
            <a:xfrm rot="10800000">
              <a:off x="3295850" y="2263221"/>
              <a:ext cx="2643764"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34" name="TextBox 33"/>
          <p:cNvSpPr txBox="1"/>
          <p:nvPr/>
        </p:nvSpPr>
        <p:spPr>
          <a:xfrm>
            <a:off x="2590840" y="1902389"/>
            <a:ext cx="1626492" cy="307777"/>
          </a:xfrm>
          <a:prstGeom prst="rect">
            <a:avLst/>
          </a:prstGeom>
          <a:noFill/>
        </p:spPr>
        <p:txBody>
          <a:bodyPr wrap="square" lIns="0" tIns="0" rIns="0" bIns="0" rtlCol="0">
            <a:spAutoFit/>
          </a:bodyPr>
          <a:lstStyle/>
          <a:p>
            <a:pPr algn="ctr"/>
            <a:r>
              <a:rPr lang="zh-CN" altLang="en-US" sz="2000" b="1" dirty="0">
                <a:latin typeface="微软雅黑" pitchFamily="34" charset="-122"/>
                <a:ea typeface="微软雅黑" pitchFamily="34" charset="-122"/>
              </a:rPr>
              <a:t>数字资源建设</a:t>
            </a:r>
          </a:p>
        </p:txBody>
      </p:sp>
      <p:sp>
        <p:nvSpPr>
          <p:cNvPr id="35" name="KSO_Shape"/>
          <p:cNvSpPr>
            <a:spLocks/>
          </p:cNvSpPr>
          <p:nvPr/>
        </p:nvSpPr>
        <p:spPr bwMode="auto">
          <a:xfrm>
            <a:off x="3050817" y="1133570"/>
            <a:ext cx="536164" cy="623448"/>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solidFill>
            <a:srgbClr val="C00000"/>
          </a:solidFill>
          <a:ln>
            <a:noFill/>
          </a:ln>
          <a:extLst/>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a typeface="宋体" panose="02010600030101010101" pitchFamily="2" charset="-122"/>
            </a:endParaRPr>
          </a:p>
        </p:txBody>
      </p:sp>
      <p:grpSp>
        <p:nvGrpSpPr>
          <p:cNvPr id="36" name="组合 35"/>
          <p:cNvGrpSpPr/>
          <p:nvPr/>
        </p:nvGrpSpPr>
        <p:grpSpPr>
          <a:xfrm>
            <a:off x="4280832" y="1777413"/>
            <a:ext cx="310406" cy="310406"/>
            <a:chOff x="3264324" y="1749600"/>
            <a:chExt cx="348156" cy="348156"/>
          </a:xfrm>
        </p:grpSpPr>
        <p:sp>
          <p:nvSpPr>
            <p:cNvPr id="37" name="矩形 36"/>
            <p:cNvSpPr/>
            <p:nvPr/>
          </p:nvSpPr>
          <p:spPr>
            <a:xfrm>
              <a:off x="3264324" y="1900818"/>
              <a:ext cx="348156" cy="4571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rot="5400000">
              <a:off x="3264324" y="1900818"/>
              <a:ext cx="348156" cy="4571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1905141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500" fill="hold"/>
                                        <p:tgtEl>
                                          <p:spTgt spid="30"/>
                                        </p:tgtEl>
                                        <p:attrNameLst>
                                          <p:attrName>ppt_w</p:attrName>
                                        </p:attrNameLst>
                                      </p:cBhvr>
                                      <p:tavLst>
                                        <p:tav tm="0">
                                          <p:val>
                                            <p:fltVal val="0"/>
                                          </p:val>
                                        </p:tav>
                                        <p:tav tm="100000">
                                          <p:val>
                                            <p:strVal val="#ppt_w"/>
                                          </p:val>
                                        </p:tav>
                                      </p:tavLst>
                                    </p:anim>
                                    <p:anim calcmode="lin" valueType="num">
                                      <p:cBhvr>
                                        <p:cTn id="18" dur="500" fill="hold"/>
                                        <p:tgtEl>
                                          <p:spTgt spid="30"/>
                                        </p:tgtEl>
                                        <p:attrNameLst>
                                          <p:attrName>ppt_h</p:attrName>
                                        </p:attrNameLst>
                                      </p:cBhvr>
                                      <p:tavLst>
                                        <p:tav tm="0">
                                          <p:val>
                                            <p:fltVal val="0"/>
                                          </p:val>
                                        </p:tav>
                                        <p:tav tm="100000">
                                          <p:val>
                                            <p:strVal val="#ppt_h"/>
                                          </p:val>
                                        </p:tav>
                                      </p:tavLst>
                                    </p:anim>
                                    <p:animEffect transition="in" filter="fade">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animBg="1"/>
      <p:bldP spid="3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46268" y="286456"/>
            <a:ext cx="9436536" cy="4453643"/>
          </a:xfrm>
          <a:prstGeom prst="rect">
            <a:avLst/>
          </a:prstGeom>
          <a:noFill/>
        </p:spPr>
        <p:txBody>
          <a:bodyPr wrap="square" lIns="68568" tIns="34284" rIns="68568" bIns="34284" rtlCol="0">
            <a:spAutoFit/>
          </a:bodyPr>
          <a:lstStyle/>
          <a:p>
            <a:pPr algn="dist"/>
            <a:r>
              <a:rPr lang="en-US" altLang="zh-CN" sz="28491" dirty="0">
                <a:solidFill>
                  <a:srgbClr val="0547A7">
                    <a:alpha val="20000"/>
                  </a:srgbClr>
                </a:solidFill>
                <a:latin typeface="Agency FB" panose="020B0503020202020204" pitchFamily="34" charset="0"/>
              </a:rPr>
              <a:t>2017</a:t>
            </a:r>
            <a:endParaRPr lang="zh-CN" altLang="en-US" sz="28491" dirty="0">
              <a:solidFill>
                <a:srgbClr val="0547A7">
                  <a:alpha val="20000"/>
                </a:srgbClr>
              </a:solidFill>
              <a:latin typeface="Agency FB" panose="020B0503020202020204" pitchFamily="34" charset="0"/>
            </a:endParaRPr>
          </a:p>
        </p:txBody>
      </p:sp>
      <p:sp>
        <p:nvSpPr>
          <p:cNvPr id="5" name="矩形 4"/>
          <p:cNvSpPr/>
          <p:nvPr/>
        </p:nvSpPr>
        <p:spPr bwMode="auto">
          <a:xfrm>
            <a:off x="-74034" y="787400"/>
            <a:ext cx="9218034" cy="3302000"/>
          </a:xfrm>
          <a:prstGeom prst="rect">
            <a:avLst/>
          </a:prstGeom>
          <a:solidFill>
            <a:srgbClr val="C00000">
              <a:alpha val="75000"/>
            </a:srgbClr>
          </a:solidFill>
          <a:ln w="25400" cap="flat" cmpd="sng" algn="ctr">
            <a:noFill/>
            <a:prstDash val="solid"/>
          </a:ln>
          <a:effectLst/>
        </p:spPr>
        <p:txBody>
          <a:bodyPr lIns="68568" tIns="34284" rIns="68568" bIns="34284" anchor="ctr"/>
          <a:lstStyle/>
          <a:p>
            <a:pPr algn="ctr" eaLnBrk="0" fontAlgn="base" hangingPunct="0">
              <a:spcBef>
                <a:spcPct val="0"/>
              </a:spcBef>
              <a:spcAft>
                <a:spcPct val="0"/>
              </a:spcAft>
              <a:defRPr/>
            </a:pPr>
            <a:endParaRPr lang="zh-CN" altLang="en-US" kern="0">
              <a:solidFill>
                <a:prstClr val="white"/>
              </a:solidFill>
              <a:ea typeface="微软雅黑"/>
            </a:endParaRPr>
          </a:p>
        </p:txBody>
      </p:sp>
      <p:grpSp>
        <p:nvGrpSpPr>
          <p:cNvPr id="6" name="组合 5"/>
          <p:cNvGrpSpPr/>
          <p:nvPr/>
        </p:nvGrpSpPr>
        <p:grpSpPr>
          <a:xfrm>
            <a:off x="1555378" y="3059781"/>
            <a:ext cx="5959207" cy="0"/>
            <a:chOff x="2002264" y="3609064"/>
            <a:chExt cx="8187473" cy="0"/>
          </a:xfrm>
        </p:grpSpPr>
        <p:cxnSp>
          <p:nvCxnSpPr>
            <p:cNvPr id="8" name="直接连接符 7"/>
            <p:cNvCxnSpPr/>
            <p:nvPr/>
          </p:nvCxnSpPr>
          <p:spPr bwMode="auto">
            <a:xfrm>
              <a:off x="2002264" y="3609064"/>
              <a:ext cx="1769599" cy="0"/>
            </a:xfrm>
            <a:prstGeom prst="line">
              <a:avLst/>
            </a:prstGeom>
            <a:noFill/>
            <a:ln w="12700" cap="flat" cmpd="sng" algn="ctr">
              <a:solidFill>
                <a:schemeClr val="bg1"/>
              </a:solidFill>
              <a:prstDash val="solid"/>
            </a:ln>
            <a:effectLst/>
          </p:spPr>
        </p:cxnSp>
        <p:cxnSp>
          <p:nvCxnSpPr>
            <p:cNvPr id="9" name="直接连接符 8"/>
            <p:cNvCxnSpPr/>
            <p:nvPr/>
          </p:nvCxnSpPr>
          <p:spPr bwMode="auto">
            <a:xfrm>
              <a:off x="8420138" y="3609064"/>
              <a:ext cx="1769599" cy="0"/>
            </a:xfrm>
            <a:prstGeom prst="line">
              <a:avLst/>
            </a:prstGeom>
            <a:noFill/>
            <a:ln w="12700" cap="flat" cmpd="sng" algn="ctr">
              <a:solidFill>
                <a:schemeClr val="bg1"/>
              </a:solidFill>
              <a:prstDash val="solid"/>
            </a:ln>
            <a:effectLst/>
          </p:spPr>
        </p:cxnSp>
      </p:grpSp>
      <p:sp>
        <p:nvSpPr>
          <p:cNvPr id="51" name="文本框 5"/>
          <p:cNvSpPr txBox="1"/>
          <p:nvPr/>
        </p:nvSpPr>
        <p:spPr>
          <a:xfrm>
            <a:off x="430649" y="1586514"/>
            <a:ext cx="8282702" cy="1015663"/>
          </a:xfrm>
          <a:prstGeom prst="rect">
            <a:avLst/>
          </a:prstGeom>
          <a:noFill/>
        </p:spPr>
        <p:txBody>
          <a:bodyPr wrap="square" rtlCol="0">
            <a:spAutoFit/>
          </a:bodyPr>
          <a:lstStyle/>
          <a:p>
            <a:pPr algn="ctr"/>
            <a:r>
              <a:rPr lang="zh-CN" altLang="en-US" sz="6000" b="1" dirty="0">
                <a:solidFill>
                  <a:schemeClr val="bg1"/>
                </a:solidFill>
                <a:latin typeface="微软雅黑" panose="020B0503020204020204" pitchFamily="34" charset="-122"/>
                <a:ea typeface="微软雅黑" panose="020B0503020204020204" pitchFamily="34" charset="-122"/>
              </a:rPr>
              <a:t>遇见最好的知网</a:t>
            </a:r>
          </a:p>
        </p:txBody>
      </p:sp>
      <p:sp>
        <p:nvSpPr>
          <p:cNvPr id="2" name="矩形 1"/>
          <p:cNvSpPr/>
          <p:nvPr/>
        </p:nvSpPr>
        <p:spPr>
          <a:xfrm>
            <a:off x="3556336" y="2875115"/>
            <a:ext cx="2031325" cy="369332"/>
          </a:xfrm>
          <a:prstGeom prst="rect">
            <a:avLst/>
          </a:prstGeom>
        </p:spPr>
        <p:txBody>
          <a:bodyPr wrap="none">
            <a:spAutoFit/>
          </a:bodyPr>
          <a:lstStyle/>
          <a:p>
            <a:pPr algn="ctr"/>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rPr>
              <a:t>恳请专家批评指正</a:t>
            </a:r>
          </a:p>
        </p:txBody>
      </p:sp>
    </p:spTree>
    <p:extLst>
      <p:ext uri="{BB962C8B-B14F-4D97-AF65-F5344CB8AC3E}">
        <p14:creationId xmlns:p14="http://schemas.microsoft.com/office/powerpoint/2010/main" val="5200641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56"/>
          <p:cNvSpPr txBox="1"/>
          <p:nvPr/>
        </p:nvSpPr>
        <p:spPr>
          <a:xfrm>
            <a:off x="1155700" y="2024321"/>
            <a:ext cx="6959600" cy="1015663"/>
          </a:xfrm>
          <a:prstGeom prst="rect">
            <a:avLst/>
          </a:prstGeom>
          <a:noFill/>
        </p:spPr>
        <p:txBody>
          <a:bodyPr wrap="square" rtlCol="0">
            <a:spAutoFit/>
          </a:bodyPr>
          <a:lstStyle/>
          <a:p>
            <a:pPr algn="ctr"/>
            <a:r>
              <a:rPr lang="en-US" altLang="zh-CN" sz="6000" b="1" spc="300" dirty="0">
                <a:solidFill>
                  <a:srgbClr val="C00000"/>
                </a:solidFill>
                <a:latin typeface="微软雅黑" panose="020B0503020204020204" pitchFamily="34" charset="-122"/>
                <a:ea typeface="微软雅黑" panose="020B0503020204020204" pitchFamily="34" charset="-122"/>
              </a:rPr>
              <a:t>1</a:t>
            </a:r>
            <a:r>
              <a:rPr lang="zh-CN" altLang="en-US" sz="6000" b="1" spc="300" dirty="0">
                <a:solidFill>
                  <a:srgbClr val="C00000"/>
                </a:solidFill>
                <a:latin typeface="微软雅黑" panose="020B0503020204020204" pitchFamily="34" charset="-122"/>
                <a:ea typeface="微软雅黑" panose="020B0503020204020204" pitchFamily="34" charset="-122"/>
              </a:rPr>
              <a:t>、</a:t>
            </a:r>
            <a:r>
              <a:rPr lang="en-US" altLang="zh-CN" sz="6000" b="1" spc="300" dirty="0">
                <a:solidFill>
                  <a:srgbClr val="C00000"/>
                </a:solidFill>
                <a:latin typeface="微软雅黑" panose="020B0503020204020204" pitchFamily="34" charset="-122"/>
                <a:ea typeface="微软雅黑" panose="020B0503020204020204" pitchFamily="34" charset="-122"/>
              </a:rPr>
              <a:t> </a:t>
            </a:r>
            <a:r>
              <a:rPr lang="zh-CN" altLang="en-US" sz="6000" b="1" spc="300" dirty="0">
                <a:solidFill>
                  <a:srgbClr val="C00000"/>
                </a:solidFill>
                <a:latin typeface="微软雅黑" panose="020B0503020204020204" pitchFamily="34" charset="-122"/>
                <a:ea typeface="微软雅黑" panose="020B0503020204020204" pitchFamily="34" charset="-122"/>
              </a:rPr>
              <a:t>读者服务</a:t>
            </a:r>
          </a:p>
        </p:txBody>
      </p:sp>
    </p:spTree>
    <p:custDataLst>
      <p:tags r:id="rId1"/>
    </p:custDataLst>
    <p:extLst>
      <p:ext uri="{BB962C8B-B14F-4D97-AF65-F5344CB8AC3E}">
        <p14:creationId xmlns:p14="http://schemas.microsoft.com/office/powerpoint/2010/main" val="724232008"/>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77115" y="711970"/>
            <a:ext cx="8744463" cy="738664"/>
          </a:xfrm>
          <a:prstGeom prst="rect">
            <a:avLst/>
          </a:prstGeom>
        </p:spPr>
        <p:txBody>
          <a:bodyPr wrap="square">
            <a:spAutoFit/>
          </a:bodyPr>
          <a:lstStyle/>
          <a:p>
            <a:r>
              <a:rPr lang="zh-CN" altLang="en-US" sz="1400" b="1" dirty="0">
                <a:latin typeface="微软雅黑" panose="020B0503020204020204" pitchFamily="34" charset="-122"/>
                <a:ea typeface="微软雅黑" panose="020B0503020204020204" pitchFamily="34" charset="-122"/>
                <a:sym typeface="微软雅黑" pitchFamily="34" charset="-122"/>
              </a:rPr>
              <a:t>图书馆创客空间（</a:t>
            </a:r>
            <a:r>
              <a:rPr lang="en-US" altLang="zh-CN" sz="1400" b="1" dirty="0">
                <a:latin typeface="微软雅黑" panose="020B0503020204020204" pitchFamily="34" charset="-122"/>
                <a:ea typeface="微软雅黑" panose="020B0503020204020204" pitchFamily="34" charset="-122"/>
                <a:sym typeface="微软雅黑" pitchFamily="34" charset="-122"/>
              </a:rPr>
              <a:t>Makerspace</a:t>
            </a:r>
            <a:r>
              <a:rPr lang="zh-CN" altLang="en-US" sz="1400" b="1" dirty="0">
                <a:latin typeface="微软雅黑" panose="020B0503020204020204" pitchFamily="34" charset="-122"/>
                <a:ea typeface="微软雅黑" panose="020B0503020204020204" pitchFamily="34" charset="-122"/>
                <a:sym typeface="微软雅黑" pitchFamily="34" charset="-122"/>
              </a:rPr>
              <a:t>）是图书馆社会服务发展的最新成果，目的是营造读者学习交流、信息共享、创造价值的新空间，进行知识共享和知识创新，创造读者自己的知识产品。</a:t>
            </a:r>
          </a:p>
          <a:p>
            <a:endParaRPr lang="zh-CN" altLang="en-US" sz="1400" b="1" dirty="0">
              <a:latin typeface="微软雅黑" panose="020B0503020204020204" pitchFamily="34" charset="-122"/>
              <a:ea typeface="微软雅黑" panose="020B0503020204020204" pitchFamily="34" charset="-122"/>
              <a:sym typeface="微软雅黑" pitchFamily="34" charset="-122"/>
            </a:endParaRPr>
          </a:p>
        </p:txBody>
      </p:sp>
      <p:sp>
        <p:nvSpPr>
          <p:cNvPr id="25" name="TextBox 24"/>
          <p:cNvSpPr txBox="1"/>
          <p:nvPr/>
        </p:nvSpPr>
        <p:spPr>
          <a:xfrm>
            <a:off x="334038" y="100142"/>
            <a:ext cx="8657561" cy="523220"/>
          </a:xfrm>
          <a:prstGeom prst="rect">
            <a:avLst/>
          </a:prstGeom>
          <a:noFill/>
        </p:spPr>
        <p:txBody>
          <a:bodyPr wrap="square" rtlCol="0">
            <a:spAutoFit/>
          </a:bodyPr>
          <a:lstStyle/>
          <a:p>
            <a:r>
              <a:rPr lang="zh-CN" altLang="en-US" sz="2800" b="1" dirty="0">
                <a:solidFill>
                  <a:srgbClr val="C00000"/>
                </a:solidFill>
                <a:latin typeface="微软雅黑" panose="020B0503020204020204" pitchFamily="34" charset="-122"/>
                <a:ea typeface="微软雅黑" panose="020B0503020204020204" pitchFamily="34" charset="-122"/>
              </a:rPr>
              <a:t>案例：宜宾职业技术学院图书馆创客空间的构建</a:t>
            </a:r>
            <a:endParaRPr lang="en-US" altLang="zh-CN" sz="2800" b="1" dirty="0">
              <a:solidFill>
                <a:srgbClr val="C00000"/>
              </a:solidFill>
              <a:latin typeface="微软雅黑" panose="020B0503020204020204" pitchFamily="34" charset="-122"/>
              <a:ea typeface="微软雅黑" panose="020B0503020204020204" pitchFamily="34" charset="-122"/>
            </a:endParaRPr>
          </a:p>
        </p:txBody>
      </p:sp>
      <p:pic>
        <p:nvPicPr>
          <p:cNvPr id="18" name="图片 17">
            <a:extLst>
              <a:ext uri="{FF2B5EF4-FFF2-40B4-BE49-F238E27FC236}">
                <a16:creationId xmlns:a16="http://schemas.microsoft.com/office/drawing/2014/main" xmlns="" id="{F8D2D724-AAC1-45F8-993D-AAD01600BA40}"/>
              </a:ext>
            </a:extLst>
          </p:cNvPr>
          <p:cNvPicPr>
            <a:picLocks noChangeAspect="1"/>
          </p:cNvPicPr>
          <p:nvPr/>
        </p:nvPicPr>
        <p:blipFill>
          <a:blip r:embed="rId3" cstate="print"/>
          <a:stretch>
            <a:fillRect/>
          </a:stretch>
        </p:blipFill>
        <p:spPr>
          <a:xfrm>
            <a:off x="4759411" y="1474847"/>
            <a:ext cx="3863546" cy="1621628"/>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19" name="图片 18">
            <a:extLst>
              <a:ext uri="{FF2B5EF4-FFF2-40B4-BE49-F238E27FC236}">
                <a16:creationId xmlns:a16="http://schemas.microsoft.com/office/drawing/2014/main" xmlns="" id="{3D0B852A-3AF8-4AA9-A4B5-6C25BEFCEFC6}"/>
              </a:ext>
            </a:extLst>
          </p:cNvPr>
          <p:cNvPicPr>
            <a:picLocks noChangeAspect="1"/>
          </p:cNvPicPr>
          <p:nvPr/>
        </p:nvPicPr>
        <p:blipFill>
          <a:blip r:embed="rId4" cstate="print"/>
          <a:stretch>
            <a:fillRect/>
          </a:stretch>
        </p:blipFill>
        <p:spPr>
          <a:xfrm>
            <a:off x="391703" y="3336132"/>
            <a:ext cx="3513032" cy="1715104"/>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20" name="图片 19">
            <a:extLst>
              <a:ext uri="{FF2B5EF4-FFF2-40B4-BE49-F238E27FC236}">
                <a16:creationId xmlns:a16="http://schemas.microsoft.com/office/drawing/2014/main" xmlns="" id="{E5C1337C-63CB-421D-8831-DD5EB2AFA05E}"/>
              </a:ext>
            </a:extLst>
          </p:cNvPr>
          <p:cNvPicPr>
            <a:picLocks noChangeAspect="1"/>
          </p:cNvPicPr>
          <p:nvPr/>
        </p:nvPicPr>
        <p:blipFill>
          <a:blip r:embed="rId5" cstate="print"/>
          <a:stretch>
            <a:fillRect/>
          </a:stretch>
        </p:blipFill>
        <p:spPr>
          <a:xfrm>
            <a:off x="391703" y="1421028"/>
            <a:ext cx="3599648" cy="1676400"/>
          </a:xfrm>
          <a:prstGeom prst="snip2DiagRect">
            <a:avLst>
              <a:gd name="adj1" fmla="val 0"/>
              <a:gd name="adj2" fmla="val 16667"/>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1" name="矩形 20">
            <a:extLst>
              <a:ext uri="{FF2B5EF4-FFF2-40B4-BE49-F238E27FC236}">
                <a16:creationId xmlns:a16="http://schemas.microsoft.com/office/drawing/2014/main" xmlns="" id="{95BB066F-1B2A-4976-9E4C-92251E9BB15E}"/>
              </a:ext>
            </a:extLst>
          </p:cNvPr>
          <p:cNvSpPr/>
          <p:nvPr/>
        </p:nvSpPr>
        <p:spPr>
          <a:xfrm>
            <a:off x="4526692" y="3336132"/>
            <a:ext cx="4328984" cy="1671251"/>
          </a:xfrm>
          <a:prstGeom prst="rect">
            <a:avLst/>
          </a:prstGeom>
          <a:solidFill>
            <a:srgbClr val="0066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5000"/>
              </a:lnSpc>
              <a:defRPr/>
            </a:pPr>
            <a:r>
              <a:rPr lang="zh-CN" altLang="en-US" sz="1400" dirty="0">
                <a:solidFill>
                  <a:schemeClr val="bg1"/>
                </a:solidFill>
                <a:latin typeface="微软雅黑" panose="020B0503020204020204" pitchFamily="34" charset="-122"/>
                <a:ea typeface="微软雅黑" panose="020B0503020204020204" pitchFamily="34" charset="-122"/>
              </a:rPr>
              <a:t>创客空间服务内容</a:t>
            </a:r>
          </a:p>
          <a:p>
            <a:pPr marL="214313" indent="-214313" algn="just">
              <a:lnSpc>
                <a:spcPct val="125000"/>
              </a:lnSpc>
              <a:buFont typeface="Wingdings" panose="05000000000000000000" pitchFamily="2" charset="2"/>
              <a:buChar char="l"/>
              <a:defRPr/>
            </a:pPr>
            <a:r>
              <a:rPr lang="zh-CN" altLang="en-US" sz="1200" dirty="0">
                <a:solidFill>
                  <a:schemeClr val="bg1"/>
                </a:solidFill>
                <a:latin typeface="微软雅黑" panose="020B0503020204020204" pitchFamily="34" charset="-122"/>
                <a:ea typeface="微软雅黑" panose="020B0503020204020204" pitchFamily="34" charset="-122"/>
              </a:rPr>
              <a:t>提供</a:t>
            </a:r>
            <a:r>
              <a:rPr lang="zh-CN" altLang="en-US" sz="1200" b="1" dirty="0">
                <a:solidFill>
                  <a:srgbClr val="FFFF00"/>
                </a:solidFill>
                <a:latin typeface="微软雅黑" panose="020B0503020204020204" pitchFamily="34" charset="-122"/>
                <a:ea typeface="微软雅黑" panose="020B0503020204020204" pitchFamily="34" charset="-122"/>
              </a:rPr>
              <a:t>创新创业资源信息平台</a:t>
            </a:r>
            <a:r>
              <a:rPr lang="zh-CN" altLang="en-US" sz="1200" dirty="0">
                <a:solidFill>
                  <a:schemeClr val="bg1"/>
                </a:solidFill>
                <a:latin typeface="微软雅黑" panose="020B0503020204020204" pitchFamily="34" charset="-122"/>
                <a:ea typeface="微软雅黑" panose="020B0503020204020204" pitchFamily="34" charset="-122"/>
              </a:rPr>
              <a:t>，协调仪器设备使用，期刊论文、专利标准的资源的开放共享；</a:t>
            </a:r>
          </a:p>
          <a:p>
            <a:pPr marL="214313" indent="-214313" algn="just">
              <a:lnSpc>
                <a:spcPct val="125000"/>
              </a:lnSpc>
              <a:buFont typeface="Wingdings" panose="05000000000000000000" pitchFamily="2" charset="2"/>
              <a:buChar char="l"/>
              <a:defRPr/>
            </a:pPr>
            <a:r>
              <a:rPr lang="zh-CN" altLang="en-US" sz="1200" dirty="0">
                <a:solidFill>
                  <a:schemeClr val="bg1"/>
                </a:solidFill>
                <a:latin typeface="微软雅黑" panose="020B0503020204020204" pitchFamily="34" charset="-122"/>
                <a:ea typeface="微软雅黑" panose="020B0503020204020204" pitchFamily="34" charset="-122"/>
              </a:rPr>
              <a:t>为创客提供智力资源支持，建立</a:t>
            </a:r>
            <a:r>
              <a:rPr lang="zh-CN" altLang="en-US" sz="1200" b="1" dirty="0">
                <a:solidFill>
                  <a:srgbClr val="FFFF00"/>
                </a:solidFill>
                <a:latin typeface="微软雅黑" panose="020B0503020204020204" pitchFamily="34" charset="-122"/>
                <a:ea typeface="微软雅黑" panose="020B0503020204020204" pitchFamily="34" charset="-122"/>
              </a:rPr>
              <a:t>导师专家库</a:t>
            </a:r>
            <a:r>
              <a:rPr lang="zh-CN" altLang="en-US" sz="1200" dirty="0">
                <a:solidFill>
                  <a:schemeClr val="bg1"/>
                </a:solidFill>
                <a:latin typeface="微软雅黑" panose="020B0503020204020204" pitchFamily="34" charset="-122"/>
                <a:ea typeface="微软雅黑" panose="020B0503020204020204" pitchFamily="34" charset="-122"/>
              </a:rPr>
              <a:t>；</a:t>
            </a:r>
          </a:p>
          <a:p>
            <a:pPr marL="214313" indent="-214313" algn="just">
              <a:lnSpc>
                <a:spcPct val="125000"/>
              </a:lnSpc>
              <a:buFont typeface="Wingdings" panose="05000000000000000000" pitchFamily="2" charset="2"/>
              <a:buChar char="l"/>
              <a:defRPr/>
            </a:pPr>
            <a:r>
              <a:rPr lang="zh-CN" altLang="en-US" sz="1200" b="1" dirty="0">
                <a:solidFill>
                  <a:srgbClr val="FFFF00"/>
                </a:solidFill>
                <a:latin typeface="微软雅黑" panose="020B0503020204020204" pitchFamily="34" charset="-122"/>
                <a:ea typeface="微软雅黑" panose="020B0503020204020204" pitchFamily="34" charset="-122"/>
              </a:rPr>
              <a:t>创业项目辅助管理</a:t>
            </a:r>
            <a:r>
              <a:rPr lang="zh-CN" altLang="en-US" sz="1200" dirty="0">
                <a:solidFill>
                  <a:schemeClr val="bg1"/>
                </a:solidFill>
                <a:latin typeface="微软雅黑" panose="020B0503020204020204" pitchFamily="34" charset="-122"/>
                <a:ea typeface="微软雅黑" panose="020B0503020204020204" pitchFamily="34" charset="-122"/>
              </a:rPr>
              <a:t>，未来计划面向创客提供项目评估、科学管理、企业注册、工商税法、监察审计等相关问题的代办服务。</a:t>
            </a:r>
          </a:p>
        </p:txBody>
      </p:sp>
    </p:spTree>
    <p:extLst>
      <p:ext uri="{BB962C8B-B14F-4D97-AF65-F5344CB8AC3E}">
        <p14:creationId xmlns:p14="http://schemas.microsoft.com/office/powerpoint/2010/main" val="32349220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9943" y="2798752"/>
            <a:ext cx="3488388" cy="1854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8814" y="2799923"/>
            <a:ext cx="3468082" cy="1853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圆角矩形 32"/>
          <p:cNvSpPr/>
          <p:nvPr/>
        </p:nvSpPr>
        <p:spPr>
          <a:xfrm>
            <a:off x="424249" y="865512"/>
            <a:ext cx="4312507" cy="881358"/>
          </a:xfrm>
          <a:prstGeom prst="roundRect">
            <a:avLst/>
          </a:prstGeom>
          <a:noFill/>
          <a:ln w="38100">
            <a:solidFill>
              <a:srgbClr val="2F5EB0"/>
            </a:solid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zh-CN" altLang="en-US" sz="1200"/>
          </a:p>
        </p:txBody>
      </p:sp>
      <p:sp>
        <p:nvSpPr>
          <p:cNvPr id="34" name="文本框 49"/>
          <p:cNvSpPr txBox="1"/>
          <p:nvPr/>
        </p:nvSpPr>
        <p:spPr>
          <a:xfrm>
            <a:off x="498389" y="987916"/>
            <a:ext cx="4188941" cy="629385"/>
          </a:xfrm>
          <a:prstGeom prst="rect">
            <a:avLst/>
          </a:prstGeom>
          <a:noFill/>
          <a:effectLst/>
        </p:spPr>
        <p:txBody>
          <a:bodyPr wrap="square" lIns="68562" tIns="34281" rIns="68562" bIns="34281" rtlCol="0">
            <a:spAutoFit/>
          </a:bodyPr>
          <a:lstStyle/>
          <a:p>
            <a:pPr algn="just">
              <a:lnSpc>
                <a:spcPct val="130000"/>
              </a:lnSpc>
            </a:pPr>
            <a:r>
              <a:rPr lang="zh-CN" altLang="en-US" sz="1400" b="1" dirty="0">
                <a:latin typeface="微软雅黑" panose="020B0503020204020204" pitchFamily="34" charset="-122"/>
                <a:ea typeface="微软雅黑" panose="020B0503020204020204" pitchFamily="34" charset="-122"/>
              </a:rPr>
              <a:t>一、利用图书馆舒适的阅读环境和馆藏优势，开展</a:t>
            </a:r>
            <a:r>
              <a:rPr lang="zh-CN" altLang="en-US" sz="1400" b="1" dirty="0">
                <a:solidFill>
                  <a:srgbClr val="FF0000"/>
                </a:solidFill>
                <a:latin typeface="微软雅黑" panose="020B0503020204020204" pitchFamily="34" charset="-122"/>
                <a:ea typeface="微软雅黑" panose="020B0503020204020204" pitchFamily="34" charset="-122"/>
              </a:rPr>
              <a:t>读书月、朗读活动等主题文化推广</a:t>
            </a:r>
            <a:r>
              <a:rPr lang="zh-CN" altLang="en-US" sz="1400" b="1" dirty="0">
                <a:latin typeface="微软雅黑" panose="020B0503020204020204" pitchFamily="34" charset="-122"/>
                <a:ea typeface="微软雅黑" panose="020B0503020204020204" pitchFamily="34" charset="-122"/>
              </a:rPr>
              <a:t>等线下导读活动</a:t>
            </a:r>
          </a:p>
        </p:txBody>
      </p:sp>
      <p:sp>
        <p:nvSpPr>
          <p:cNvPr id="35" name="圆角矩形 34"/>
          <p:cNvSpPr/>
          <p:nvPr/>
        </p:nvSpPr>
        <p:spPr>
          <a:xfrm>
            <a:off x="5141077" y="865512"/>
            <a:ext cx="3509476" cy="881359"/>
          </a:xfrm>
          <a:prstGeom prst="roundRect">
            <a:avLst/>
          </a:prstGeom>
          <a:noFill/>
          <a:ln w="38100">
            <a:solidFill>
              <a:srgbClr val="2F5EB0"/>
            </a:solid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rtlCol="0" anchor="ctr"/>
          <a:lstStyle/>
          <a:p>
            <a:pPr algn="ctr"/>
            <a:endParaRPr lang="zh-CN" altLang="en-US" sz="1200"/>
          </a:p>
        </p:txBody>
      </p:sp>
      <p:sp>
        <p:nvSpPr>
          <p:cNvPr id="36" name="文本框 49"/>
          <p:cNvSpPr txBox="1"/>
          <p:nvPr/>
        </p:nvSpPr>
        <p:spPr>
          <a:xfrm>
            <a:off x="5204101" y="1007921"/>
            <a:ext cx="3446452" cy="589374"/>
          </a:xfrm>
          <a:prstGeom prst="rect">
            <a:avLst/>
          </a:prstGeom>
          <a:noFill/>
          <a:effectLst/>
        </p:spPr>
        <p:txBody>
          <a:bodyPr wrap="square" lIns="68562" tIns="34281" rIns="68562" bIns="34281" rtlCol="0">
            <a:spAutoFit/>
          </a:bodyPr>
          <a:lstStyle/>
          <a:p>
            <a:pPr algn="just">
              <a:lnSpc>
                <a:spcPct val="130000"/>
              </a:lnSpc>
            </a:pPr>
            <a:r>
              <a:rPr lang="zh-CN" altLang="en-US" sz="1300" b="1" dirty="0">
                <a:latin typeface="微软雅黑" panose="020B0503020204020204" pitchFamily="34" charset="-122"/>
                <a:ea typeface="微软雅黑" panose="020B0503020204020204" pitchFamily="34" charset="-122"/>
              </a:rPr>
              <a:t>二、</a:t>
            </a:r>
            <a:r>
              <a:rPr lang="zh-CN" altLang="en-US" sz="1300" b="1" dirty="0">
                <a:solidFill>
                  <a:srgbClr val="FF0000"/>
                </a:solidFill>
                <a:latin typeface="微软雅黑" panose="020B0503020204020204" pitchFamily="34" charset="-122"/>
                <a:ea typeface="微软雅黑" panose="020B0503020204020204" pitchFamily="34" charset="-122"/>
              </a:rPr>
              <a:t>引进优质数字资源阅读平台</a:t>
            </a:r>
            <a:r>
              <a:rPr lang="zh-CN" altLang="en-US" sz="1300" b="1" dirty="0">
                <a:latin typeface="微软雅黑" panose="020B0503020204020204" pitchFamily="34" charset="-122"/>
                <a:ea typeface="微软雅黑" panose="020B0503020204020204" pitchFamily="34" charset="-122"/>
              </a:rPr>
              <a:t>，满足青年学生线上阅读需求</a:t>
            </a:r>
          </a:p>
        </p:txBody>
      </p:sp>
      <p:sp>
        <p:nvSpPr>
          <p:cNvPr id="26" name="文本框 49"/>
          <p:cNvSpPr txBox="1"/>
          <p:nvPr/>
        </p:nvSpPr>
        <p:spPr>
          <a:xfrm>
            <a:off x="461039" y="1801415"/>
            <a:ext cx="3779435" cy="525960"/>
          </a:xfrm>
          <a:prstGeom prst="rect">
            <a:avLst/>
          </a:prstGeom>
          <a:noFill/>
          <a:effectLst/>
        </p:spPr>
        <p:txBody>
          <a:bodyPr wrap="square" lIns="68562" tIns="34281" rIns="68562" bIns="34281" rtlCol="0">
            <a:spAutoFit/>
          </a:bodyPr>
          <a:lstStyle/>
          <a:p>
            <a:pPr algn="just">
              <a:lnSpc>
                <a:spcPct val="130000"/>
              </a:lnSpc>
            </a:pPr>
            <a:r>
              <a:rPr lang="zh-CN" altLang="en-US" sz="1200" dirty="0">
                <a:latin typeface="微软雅黑" panose="020B0503020204020204" pitchFamily="34" charset="-122"/>
                <a:ea typeface="微软雅黑" panose="020B0503020204020204" pitchFamily="34" charset="-122"/>
              </a:rPr>
              <a:t>如：山东工业职业学院通过组织真人图书阅读、读书会、诗朗诵、辩论会等形式引导学生深度阅读。</a:t>
            </a:r>
          </a:p>
        </p:txBody>
      </p:sp>
      <p:sp>
        <p:nvSpPr>
          <p:cNvPr id="27" name="文本框 49"/>
          <p:cNvSpPr txBox="1"/>
          <p:nvPr/>
        </p:nvSpPr>
        <p:spPr>
          <a:xfrm>
            <a:off x="5141077" y="1801415"/>
            <a:ext cx="3509476" cy="525960"/>
          </a:xfrm>
          <a:prstGeom prst="rect">
            <a:avLst/>
          </a:prstGeom>
          <a:noFill/>
          <a:effectLst/>
        </p:spPr>
        <p:txBody>
          <a:bodyPr wrap="square" lIns="68562" tIns="34281" rIns="68562" bIns="34281" rtlCol="0">
            <a:spAutoFit/>
          </a:bodyPr>
          <a:lstStyle/>
          <a:p>
            <a:pPr algn="just">
              <a:lnSpc>
                <a:spcPct val="130000"/>
              </a:lnSpc>
            </a:pPr>
            <a:r>
              <a:rPr lang="zh-CN" altLang="en-US" sz="1200" dirty="0">
                <a:latin typeface="微软雅黑" panose="020B0503020204020204" pitchFamily="34" charset="-122"/>
                <a:ea typeface="微软雅黑" panose="020B0503020204020204" pitchFamily="34" charset="-122"/>
              </a:rPr>
              <a:t>如：知网的吾喜杂志、精品科普期刊库、精品文艺作品期刊库等。</a:t>
            </a:r>
          </a:p>
        </p:txBody>
      </p:sp>
      <p:pic>
        <p:nvPicPr>
          <p:cNvPr id="28" name="图片 27" descr="http://shandong.sinaimg.cn/2014/0918/U10697P1333DT20140918101046.jpg"/>
          <p:cNvPicPr/>
          <p:nvPr/>
        </p:nvPicPr>
        <p:blipFill>
          <a:blip r:embed="rId5">
            <a:extLst>
              <a:ext uri="{28A0092B-C50C-407E-A947-70E740481C1C}">
                <a14:useLocalDpi xmlns:a14="http://schemas.microsoft.com/office/drawing/2010/main" val="0"/>
              </a:ext>
            </a:extLst>
          </a:blip>
          <a:srcRect/>
          <a:stretch>
            <a:fillRect/>
          </a:stretch>
        </p:blipFill>
        <p:spPr bwMode="auto">
          <a:xfrm>
            <a:off x="334039" y="2810156"/>
            <a:ext cx="2250401" cy="1824125"/>
          </a:xfrm>
          <a:prstGeom prst="rect">
            <a:avLst/>
          </a:prstGeom>
          <a:noFill/>
          <a:ln>
            <a:noFill/>
          </a:ln>
        </p:spPr>
      </p:pic>
      <p:pic>
        <p:nvPicPr>
          <p:cNvPr id="29" name="图片 28" descr="http://a0.att.hudong.com/05/27/01300000260344122900278190245.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8581" y="2799923"/>
            <a:ext cx="2250401" cy="1834358"/>
          </a:xfrm>
          <a:prstGeom prst="rect">
            <a:avLst/>
          </a:prstGeom>
          <a:noFill/>
          <a:ln>
            <a:noFill/>
          </a:ln>
        </p:spPr>
      </p:pic>
      <p:sp>
        <p:nvSpPr>
          <p:cNvPr id="25" name="TextBox 24"/>
          <p:cNvSpPr txBox="1"/>
          <p:nvPr/>
        </p:nvSpPr>
        <p:spPr>
          <a:xfrm>
            <a:off x="334038" y="100142"/>
            <a:ext cx="8657561" cy="523220"/>
          </a:xfrm>
          <a:prstGeom prst="rect">
            <a:avLst/>
          </a:prstGeom>
          <a:noFill/>
        </p:spPr>
        <p:txBody>
          <a:bodyPr wrap="square" rtlCol="0">
            <a:spAutoFit/>
          </a:bodyPr>
          <a:lstStyle/>
          <a:p>
            <a:r>
              <a:rPr lang="zh-CN" altLang="en-US" sz="2800" b="1" dirty="0">
                <a:solidFill>
                  <a:srgbClr val="C00000"/>
                </a:solidFill>
                <a:latin typeface="微软雅黑" panose="020B0503020204020204" pitchFamily="34" charset="-122"/>
                <a:ea typeface="微软雅黑" panose="020B0503020204020204" pitchFamily="34" charset="-122"/>
              </a:rPr>
              <a:t>案例：高职院校图书馆读者服务实践</a:t>
            </a:r>
            <a:endParaRPr lang="en-US" altLang="zh-CN" sz="2800" b="1" dirty="0">
              <a:solidFill>
                <a:srgbClr val="C00000"/>
              </a:solidFill>
              <a:latin typeface="微软雅黑" panose="020B0503020204020204" pitchFamily="34" charset="-122"/>
              <a:ea typeface="微软雅黑" panose="020B0503020204020204" pitchFamily="34" charset="-122"/>
            </a:endParaRPr>
          </a:p>
        </p:txBody>
      </p:sp>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8833" y="2810156"/>
            <a:ext cx="2565367" cy="179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组合 13"/>
          <p:cNvGrpSpPr/>
          <p:nvPr/>
        </p:nvGrpSpPr>
        <p:grpSpPr>
          <a:xfrm>
            <a:off x="180150" y="2792493"/>
            <a:ext cx="8859896" cy="2059633"/>
            <a:chOff x="1224665" y="4528630"/>
            <a:chExt cx="10175492" cy="1229690"/>
          </a:xfrm>
          <a:solidFill>
            <a:srgbClr val="FFFF66"/>
          </a:solidFill>
          <a:effectLst>
            <a:outerShdw blurRad="63500" sx="102000" sy="102000" algn="ctr" rotWithShape="0">
              <a:prstClr val="black">
                <a:alpha val="40000"/>
              </a:prstClr>
            </a:outerShdw>
          </a:effectLst>
        </p:grpSpPr>
        <p:sp>
          <p:nvSpPr>
            <p:cNvPr id="11" name="矩形 10"/>
            <p:cNvSpPr/>
            <p:nvPr/>
          </p:nvSpPr>
          <p:spPr>
            <a:xfrm>
              <a:off x="1224665" y="4528630"/>
              <a:ext cx="10140144" cy="1229690"/>
            </a:xfrm>
            <a:prstGeom prst="flowChartAlternateProces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14"/>
            <p:cNvSpPr txBox="1"/>
            <p:nvPr/>
          </p:nvSpPr>
          <p:spPr>
            <a:xfrm>
              <a:off x="1260013" y="4615561"/>
              <a:ext cx="10140144" cy="1067348"/>
            </a:xfrm>
            <a:prstGeom prst="flowChartAlternateProcess">
              <a:avLst/>
            </a:prstGeom>
            <a:grpFill/>
          </p:spPr>
          <p:txBody>
            <a:bodyPr wrap="square" rtlCol="0" anchor="ctr">
              <a:spAutoFit/>
            </a:bodyPr>
            <a:lstStyle/>
            <a:p>
              <a:pPr algn="ctr">
                <a:lnSpc>
                  <a:spcPct val="150000"/>
                </a:lnSpc>
              </a:pPr>
              <a:r>
                <a:rPr lang="zh-CN" altLang="en-US" b="1" dirty="0">
                  <a:solidFill>
                    <a:srgbClr val="FF0000"/>
                  </a:solidFill>
                  <a:latin typeface="微软雅黑" panose="020B0503020204020204" pitchFamily="34" charset="-122"/>
                  <a:ea typeface="微软雅黑" panose="020B0503020204020204" pitchFamily="34" charset="-122"/>
                  <a:sym typeface="微软雅黑" pitchFamily="34" charset="-122"/>
                </a:rPr>
                <a:t>读者服务模式创新：</a:t>
              </a:r>
              <a:endParaRPr lang="en-US" altLang="zh-CN" b="1" dirty="0">
                <a:solidFill>
                  <a:srgbClr val="FF0000"/>
                </a:solidFill>
                <a:latin typeface="微软雅黑" panose="020B0503020204020204" pitchFamily="34" charset="-122"/>
                <a:ea typeface="微软雅黑" panose="020B0503020204020204" pitchFamily="34" charset="-122"/>
                <a:sym typeface="微软雅黑" pitchFamily="34" charset="-122"/>
              </a:endParaRPr>
            </a:p>
            <a:p>
              <a:pPr algn="ctr">
                <a:lnSpc>
                  <a:spcPct val="150000"/>
                </a:lnSpc>
              </a:pPr>
              <a:r>
                <a:rPr lang="zh-CN" altLang="en-US" sz="1600" b="1" dirty="0">
                  <a:solidFill>
                    <a:srgbClr val="FF0000"/>
                  </a:solidFill>
                  <a:latin typeface="微软雅黑" panose="020B0503020204020204" pitchFamily="34" charset="-122"/>
                  <a:ea typeface="微软雅黑" panose="020B0503020204020204" pitchFamily="34" charset="-122"/>
                  <a:sym typeface="微软雅黑" pitchFamily="34" charset="-122"/>
                </a:rPr>
                <a:t>知网的做法：将图书馆的</a:t>
              </a:r>
              <a:r>
                <a:rPr lang="zh-CN" altLang="en-US" sz="1600" b="1" dirty="0">
                  <a:solidFill>
                    <a:srgbClr val="0000FF"/>
                  </a:solidFill>
                  <a:latin typeface="微软雅黑" panose="020B0503020204020204" pitchFamily="34" charset="-122"/>
                  <a:ea typeface="微软雅黑" panose="020B0503020204020204" pitchFamily="34" charset="-122"/>
                  <a:sym typeface="微软雅黑" pitchFamily="34" charset="-122"/>
                </a:rPr>
                <a:t>资源优势、信息技术优势嵌入到读者个性化教与学的需求</a:t>
              </a:r>
              <a:r>
                <a:rPr lang="zh-CN" altLang="en-US" sz="1600" b="1" dirty="0">
                  <a:solidFill>
                    <a:srgbClr val="FF0000"/>
                  </a:solidFill>
                  <a:latin typeface="微软雅黑" panose="020B0503020204020204" pitchFamily="34" charset="-122"/>
                  <a:ea typeface="微软雅黑" panose="020B0503020204020204" pitchFamily="34" charset="-122"/>
                  <a:sym typeface="微软雅黑" pitchFamily="34" charset="-122"/>
                </a:rPr>
                <a:t>当中</a:t>
              </a:r>
              <a:endParaRPr lang="en-US" altLang="zh-CN" sz="1600" b="1" dirty="0">
                <a:solidFill>
                  <a:srgbClr val="FF0000"/>
                </a:solidFill>
                <a:latin typeface="微软雅黑" panose="020B0503020204020204" pitchFamily="34" charset="-122"/>
                <a:ea typeface="微软雅黑" panose="020B0503020204020204" pitchFamily="34" charset="-122"/>
                <a:sym typeface="微软雅黑" pitchFamily="34" charset="-122"/>
              </a:endParaRPr>
            </a:p>
            <a:p>
              <a:pPr algn="ctr">
                <a:lnSpc>
                  <a:spcPct val="150000"/>
                </a:lnSpc>
              </a:pPr>
              <a:r>
                <a:rPr lang="en-US" altLang="zh-CN" sz="1600" b="1" dirty="0">
                  <a:solidFill>
                    <a:srgbClr val="FF0000"/>
                  </a:solidFill>
                  <a:latin typeface="微软雅黑" panose="020B0503020204020204" pitchFamily="34" charset="-122"/>
                  <a:ea typeface="微软雅黑" panose="020B0503020204020204" pitchFamily="34" charset="-122"/>
                  <a:sym typeface="微软雅黑" pitchFamily="34" charset="-122"/>
                </a:rPr>
                <a:t>1</a:t>
              </a:r>
              <a:r>
                <a:rPr lang="zh-CN" altLang="en-US" sz="1600" b="1" dirty="0">
                  <a:solidFill>
                    <a:srgbClr val="FF0000"/>
                  </a:solidFill>
                  <a:latin typeface="微软雅黑" panose="020B0503020204020204" pitchFamily="34" charset="-122"/>
                  <a:ea typeface="微软雅黑" panose="020B0503020204020204" pitchFamily="34" charset="-122"/>
                  <a:sym typeface="微软雅黑" pitchFamily="34" charset="-122"/>
                </a:rPr>
                <a:t>、面向个性化学习提供嵌入式的</a:t>
              </a:r>
              <a:r>
                <a:rPr lang="zh-CN" altLang="en-US" sz="1600" b="1" dirty="0">
                  <a:solidFill>
                    <a:srgbClr val="0000FF"/>
                  </a:solidFill>
                  <a:latin typeface="微软雅黑" panose="020B0503020204020204" pitchFamily="34" charset="-122"/>
                  <a:ea typeface="微软雅黑" panose="020B0503020204020204" pitchFamily="34" charset="-122"/>
                  <a:sym typeface="微软雅黑" pitchFamily="34" charset="-122"/>
                </a:rPr>
                <a:t>微课专题服务</a:t>
              </a:r>
              <a:endParaRPr lang="en-US" altLang="zh-CN" sz="1600" b="1" dirty="0">
                <a:solidFill>
                  <a:srgbClr val="0000FF"/>
                </a:solidFill>
                <a:latin typeface="微软雅黑" panose="020B0503020204020204" pitchFamily="34" charset="-122"/>
                <a:ea typeface="微软雅黑" panose="020B0503020204020204" pitchFamily="34" charset="-122"/>
                <a:sym typeface="微软雅黑" pitchFamily="34" charset="-122"/>
              </a:endParaRPr>
            </a:p>
            <a:p>
              <a:pPr algn="ctr">
                <a:lnSpc>
                  <a:spcPct val="150000"/>
                </a:lnSpc>
              </a:pPr>
              <a:r>
                <a:rPr lang="en-US" altLang="zh-CN" sz="1600" b="1" dirty="0">
                  <a:solidFill>
                    <a:srgbClr val="FF0000"/>
                  </a:solidFill>
                  <a:latin typeface="微软雅黑" panose="020B0503020204020204" pitchFamily="34" charset="-122"/>
                  <a:ea typeface="微软雅黑" panose="020B0503020204020204" pitchFamily="34" charset="-122"/>
                  <a:sym typeface="微软雅黑" pitchFamily="34" charset="-122"/>
                </a:rPr>
                <a:t>2</a:t>
              </a:r>
              <a:r>
                <a:rPr lang="zh-CN" altLang="en-US" sz="1600" b="1" dirty="0">
                  <a:solidFill>
                    <a:srgbClr val="FF0000"/>
                  </a:solidFill>
                  <a:latin typeface="微软雅黑" panose="020B0503020204020204" pitchFamily="34" charset="-122"/>
                  <a:ea typeface="微软雅黑" panose="020B0503020204020204" pitchFamily="34" charset="-122"/>
                  <a:sym typeface="微软雅黑" pitchFamily="34" charset="-122"/>
                </a:rPr>
                <a:t>、面向思政课教育教学提供更具有</a:t>
              </a:r>
              <a:r>
                <a:rPr lang="zh-CN" altLang="en-US" sz="1600" b="1" dirty="0">
                  <a:solidFill>
                    <a:srgbClr val="0000FF"/>
                  </a:solidFill>
                  <a:latin typeface="微软雅黑" panose="020B0503020204020204" pitchFamily="34" charset="-122"/>
                  <a:ea typeface="微软雅黑" panose="020B0503020204020204" pitchFamily="34" charset="-122"/>
                  <a:sym typeface="微软雅黑" pitchFamily="34" charset="-122"/>
                </a:rPr>
                <a:t>针对性的德育拓展导读服务</a:t>
              </a:r>
              <a:endParaRPr lang="en-US" altLang="zh-CN" sz="1600" b="1" dirty="0">
                <a:solidFill>
                  <a:srgbClr val="0000FF"/>
                </a:solidFill>
                <a:latin typeface="微软雅黑" panose="020B0503020204020204" pitchFamily="34" charset="-122"/>
                <a:ea typeface="微软雅黑" panose="020B0503020204020204" pitchFamily="34" charset="-122"/>
                <a:sym typeface="微软雅黑" pitchFamily="34" charset="-122"/>
              </a:endParaRPr>
            </a:p>
          </p:txBody>
        </p:sp>
      </p:grpSp>
    </p:spTree>
    <p:extLst>
      <p:ext uri="{BB962C8B-B14F-4D97-AF65-F5344CB8AC3E}">
        <p14:creationId xmlns:p14="http://schemas.microsoft.com/office/powerpoint/2010/main" val="22004811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in)">
                                      <p:cBhvr>
                                        <p:cTn id="7" dur="500"/>
                                        <p:tgtEl>
                                          <p:spTgt spid="3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down)">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75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down)">
                                      <p:cBhvr>
                                        <p:cTn id="25" dur="75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146"/>
                                        </p:tgtEl>
                                        <p:attrNameLst>
                                          <p:attrName>style.visibility</p:attrName>
                                        </p:attrNameLst>
                                      </p:cBhvr>
                                      <p:to>
                                        <p:strVal val="visible"/>
                                      </p:to>
                                    </p:set>
                                    <p:animEffect transition="in" filter="wipe(down)">
                                      <p:cBhvr>
                                        <p:cTn id="30" dur="500"/>
                                        <p:tgtEl>
                                          <p:spTgt spid="6146"/>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circle(in)">
                                      <p:cBhvr>
                                        <p:cTn id="35" dur="500"/>
                                        <p:tgtEl>
                                          <p:spTgt spid="35"/>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wipe(down)">
                                      <p:cBhvr>
                                        <p:cTn id="38" dur="500"/>
                                        <p:tgtEl>
                                          <p:spTgt spid="3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inVertical)">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1027"/>
                                        </p:tgtEl>
                                        <p:attrNameLst>
                                          <p:attrName>style.visibility</p:attrName>
                                        </p:attrNameLst>
                                      </p:cBhvr>
                                      <p:to>
                                        <p:strVal val="visible"/>
                                      </p:to>
                                    </p:set>
                                    <p:animEffect transition="in" filter="wipe(down)">
                                      <p:cBhvr>
                                        <p:cTn id="48" dur="750"/>
                                        <p:tgtEl>
                                          <p:spTgt spid="102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1028"/>
                                        </p:tgtEl>
                                        <p:attrNameLst>
                                          <p:attrName>style.visibility</p:attrName>
                                        </p:attrNameLst>
                                      </p:cBhvr>
                                      <p:to>
                                        <p:strVal val="visible"/>
                                      </p:to>
                                    </p:set>
                                    <p:animEffect transition="in" filter="wipe(down)">
                                      <p:cBhvr>
                                        <p:cTn id="53" dur="750"/>
                                        <p:tgtEl>
                                          <p:spTgt spid="1028"/>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500" fill="hold"/>
                                        <p:tgtEl>
                                          <p:spTgt spid="14"/>
                                        </p:tgtEl>
                                        <p:attrNameLst>
                                          <p:attrName>ppt_w</p:attrName>
                                        </p:attrNameLst>
                                      </p:cBhvr>
                                      <p:tavLst>
                                        <p:tav tm="0">
                                          <p:val>
                                            <p:fltVal val="0"/>
                                          </p:val>
                                        </p:tav>
                                        <p:tav tm="100000">
                                          <p:val>
                                            <p:strVal val="#ppt_w"/>
                                          </p:val>
                                        </p:tav>
                                      </p:tavLst>
                                    </p:anim>
                                    <p:anim calcmode="lin" valueType="num">
                                      <p:cBhvr>
                                        <p:cTn id="59" dur="500" fill="hold"/>
                                        <p:tgtEl>
                                          <p:spTgt spid="14"/>
                                        </p:tgtEl>
                                        <p:attrNameLst>
                                          <p:attrName>ppt_h</p:attrName>
                                        </p:attrNameLst>
                                      </p:cBhvr>
                                      <p:tavLst>
                                        <p:tav tm="0">
                                          <p:val>
                                            <p:fltVal val="0"/>
                                          </p:val>
                                        </p:tav>
                                        <p:tav tm="100000">
                                          <p:val>
                                            <p:strVal val="#ppt_h"/>
                                          </p:val>
                                        </p:tav>
                                      </p:tavLst>
                                    </p:anim>
                                    <p:animEffect transition="in" filter="fade">
                                      <p:cBhvr>
                                        <p:cTn id="6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p:bldP spid="35" grpId="0" animBg="1"/>
      <p:bldP spid="36" grpId="0"/>
      <p:bldP spid="2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278492" y="2631804"/>
            <a:ext cx="14117038" cy="346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68562" tIns="34281" rIns="68562" bIns="34281" numCol="1" anchor="ctr" anchorCtr="0" compatLnSpc="1">
            <a:spAutoFit/>
          </a:bodyPr>
          <a:lstStyle/>
          <a:p>
            <a:endParaRPr lang="zh-CN" altLang="en-US"/>
          </a:p>
        </p:txBody>
      </p:sp>
      <p:grpSp>
        <p:nvGrpSpPr>
          <p:cNvPr id="14" name="组合 3"/>
          <p:cNvGrpSpPr/>
          <p:nvPr/>
        </p:nvGrpSpPr>
        <p:grpSpPr>
          <a:xfrm>
            <a:off x="202580" y="666051"/>
            <a:ext cx="8270256" cy="4271535"/>
            <a:chOff x="-563012" y="949818"/>
            <a:chExt cx="8750693" cy="4922726"/>
          </a:xfrm>
        </p:grpSpPr>
        <p:sp>
          <p:nvSpPr>
            <p:cNvPr id="15" name="矩形 14"/>
            <p:cNvSpPr/>
            <p:nvPr/>
          </p:nvSpPr>
          <p:spPr>
            <a:xfrm>
              <a:off x="-332142" y="949818"/>
              <a:ext cx="8519823" cy="461106"/>
            </a:xfrm>
            <a:prstGeom prst="rect">
              <a:avLst/>
            </a:prstGeom>
            <a:solidFill>
              <a:srgbClr val="FFFF00"/>
            </a:solidFill>
          </p:spPr>
          <p:txBody>
            <a:bodyPr wrap="square">
              <a:spAutoFit/>
            </a:bodyPr>
            <a:lstStyle/>
            <a:p>
              <a:pPr algn="ctr"/>
              <a:r>
                <a:rPr lang="zh-CN" altLang="en-US" sz="2000" b="1" dirty="0">
                  <a:solidFill>
                    <a:srgbClr val="C00000"/>
                  </a:solidFill>
                  <a:latin typeface="微软雅黑" panose="020B0503020204020204" pitchFamily="34" charset="-122"/>
                  <a:ea typeface="微软雅黑" panose="020B0503020204020204" pitchFamily="34" charset="-122"/>
                  <a:cs typeface="+mn-ea"/>
                  <a:sym typeface="+mn-lt"/>
                </a:rPr>
                <a:t>支持创新创业培养、艺术素养培养、</a:t>
              </a:r>
              <a:r>
                <a:rPr lang="en-US" altLang="zh-CN" sz="2000" b="1" dirty="0">
                  <a:solidFill>
                    <a:srgbClr val="C00000"/>
                  </a:solidFill>
                  <a:latin typeface="微软雅黑" panose="020B0503020204020204" pitchFamily="34" charset="-122"/>
                  <a:ea typeface="微软雅黑" panose="020B0503020204020204" pitchFamily="34" charset="-122"/>
                  <a:cs typeface="+mn-ea"/>
                  <a:sym typeface="+mn-lt"/>
                </a:rPr>
                <a:t>IT</a:t>
              </a:r>
              <a:r>
                <a:rPr lang="zh-CN" altLang="en-US" sz="2000" b="1" dirty="0">
                  <a:solidFill>
                    <a:srgbClr val="C00000"/>
                  </a:solidFill>
                  <a:latin typeface="微软雅黑" panose="020B0503020204020204" pitchFamily="34" charset="-122"/>
                  <a:ea typeface="微软雅黑" panose="020B0503020204020204" pitchFamily="34" charset="-122"/>
                  <a:cs typeface="+mn-ea"/>
                  <a:sym typeface="+mn-lt"/>
                </a:rPr>
                <a:t>专项技能学习等读者服务领域</a:t>
              </a:r>
              <a:endParaRPr lang="en-US" altLang="zh-CN" sz="2000" b="1" dirty="0">
                <a:solidFill>
                  <a:srgbClr val="C00000"/>
                </a:solidFill>
                <a:latin typeface="微软雅黑" panose="020B0503020204020204" pitchFamily="34" charset="-122"/>
                <a:ea typeface="微软雅黑" panose="020B0503020204020204" pitchFamily="34" charset="-122"/>
                <a:cs typeface="+mn-ea"/>
                <a:sym typeface="+mn-lt"/>
              </a:endParaRPr>
            </a:p>
          </p:txBody>
        </p:sp>
        <p:sp>
          <p:nvSpPr>
            <p:cNvPr id="16" name="矩形 15"/>
            <p:cNvSpPr/>
            <p:nvPr/>
          </p:nvSpPr>
          <p:spPr>
            <a:xfrm>
              <a:off x="761306" y="1498659"/>
              <a:ext cx="5783103" cy="532045"/>
            </a:xfrm>
            <a:prstGeom prst="rect">
              <a:avLst/>
            </a:prstGeom>
          </p:spPr>
          <p:txBody>
            <a:bodyPr wrap="square">
              <a:spAutoFit/>
            </a:bodyPr>
            <a:lstStyle/>
            <a:p>
              <a:pPr algn="ctr"/>
              <a:r>
                <a:rPr lang="zh-CN" altLang="en-US" sz="2400" b="1" dirty="0">
                  <a:solidFill>
                    <a:srgbClr val="C00000"/>
                  </a:solidFill>
                  <a:latin typeface="微软雅黑" panose="020B0503020204020204" charset="-122"/>
                  <a:ea typeface="微软雅黑" panose="020B0503020204020204" charset="-122"/>
                  <a:hlinkClick r:id="rId3"/>
                </a:rPr>
                <a:t>微课学院：</a:t>
              </a:r>
              <a:r>
                <a:rPr lang="en-US" altLang="zh-CN" sz="2400" b="1" dirty="0">
                  <a:solidFill>
                    <a:srgbClr val="C00000"/>
                  </a:solidFill>
                  <a:latin typeface="微软雅黑" panose="020B0503020204020204" charset="-122"/>
                  <a:ea typeface="微软雅黑" panose="020B0503020204020204" charset="-122"/>
                  <a:hlinkClick r:id="rId3"/>
                </a:rPr>
                <a:t>wk.cnki.net</a:t>
              </a:r>
              <a:endParaRPr lang="zh-CN" altLang="en-US" sz="2400" b="1" dirty="0">
                <a:solidFill>
                  <a:srgbClr val="C00000"/>
                </a:solidFill>
                <a:latin typeface="微软雅黑" panose="020B0503020204020204" charset="-122"/>
                <a:ea typeface="微软雅黑" panose="020B0503020204020204" charset="-122"/>
              </a:endParaRPr>
            </a:p>
          </p:txBody>
        </p:sp>
        <p:grpSp>
          <p:nvGrpSpPr>
            <p:cNvPr id="17" name="组合 28"/>
            <p:cNvGrpSpPr/>
            <p:nvPr/>
          </p:nvGrpSpPr>
          <p:grpSpPr>
            <a:xfrm>
              <a:off x="-563012" y="2145686"/>
              <a:ext cx="8627595" cy="3726858"/>
              <a:chOff x="-628977" y="1038412"/>
              <a:chExt cx="8751148" cy="3463816"/>
            </a:xfrm>
            <a:solidFill>
              <a:schemeClr val="bg1"/>
            </a:solidFill>
          </p:grpSpPr>
          <p:pic>
            <p:nvPicPr>
              <p:cNvPr id="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434" y="1038412"/>
                <a:ext cx="5947130" cy="3463815"/>
              </a:xfrm>
              <a:prstGeom prst="rect">
                <a:avLst/>
              </a:prstGeom>
              <a:grpFill/>
              <a:ln>
                <a:noFill/>
              </a:ln>
              <a:effectLst>
                <a:innerShdw blurRad="114300">
                  <a:prstClr val="black"/>
                </a:innerShdw>
              </a:effectLst>
              <a:extLst>
                <a:ext uri="{91240B29-F687-4F45-9708-019B960494DF}">
                  <a14:hiddenLine xmlns:a14="http://schemas.microsoft.com/office/drawing/2010/main" w="9525">
                    <a:solidFill>
                      <a:schemeClr val="tx1"/>
                    </a:solidFill>
                    <a:miter lim="800000"/>
                    <a:headEnd/>
                    <a:tailEnd/>
                  </a14:hiddenLine>
                </a:ext>
              </a:extLst>
            </p:spPr>
          </p:pic>
          <p:sp>
            <p:nvSpPr>
              <p:cNvPr id="19" name="矩形 18"/>
              <p:cNvSpPr/>
              <p:nvPr/>
            </p:nvSpPr>
            <p:spPr>
              <a:xfrm>
                <a:off x="-628977" y="1296283"/>
                <a:ext cx="1343283" cy="3205945"/>
              </a:xfrm>
              <a:prstGeom prst="rect">
                <a:avLst/>
              </a:prstGeom>
              <a:grpFill/>
            </p:spPr>
            <p:txBody>
              <a:bodyPr wrap="square" lIns="68562" tIns="34281" rIns="68562" bIns="34281">
                <a:spAutoFit/>
              </a:bodyPr>
              <a:lstStyle/>
              <a:p>
                <a:pPr algn="ctr">
                  <a:lnSpc>
                    <a:spcPct val="125000"/>
                  </a:lnSpc>
                </a:pPr>
                <a:endParaRPr lang="en-US" altLang="zh-CN" b="1" dirty="0">
                  <a:solidFill>
                    <a:srgbClr val="C00000"/>
                  </a:solidFill>
                  <a:latin typeface="微软雅黑" panose="020B0503020204020204" pitchFamily="34" charset="-122"/>
                  <a:ea typeface="微软雅黑" panose="020B0503020204020204" pitchFamily="34" charset="-122"/>
                </a:endParaRPr>
              </a:p>
              <a:p>
                <a:pPr algn="ctr">
                  <a:lnSpc>
                    <a:spcPct val="125000"/>
                  </a:lnSpc>
                </a:pPr>
                <a:r>
                  <a:rPr lang="zh-CN" altLang="en-US" sz="1400" b="1" dirty="0">
                    <a:solidFill>
                      <a:srgbClr val="C00000"/>
                    </a:solidFill>
                    <a:latin typeface="微软雅黑" panose="020B0503020204020204" pitchFamily="34" charset="-122"/>
                    <a:ea typeface="微软雅黑" panose="020B0503020204020204" pitchFamily="34" charset="-122"/>
                  </a:rPr>
                  <a:t>尚职课堂</a:t>
                </a:r>
                <a:endParaRPr lang="en-US" altLang="zh-CN" sz="1400" b="1" dirty="0">
                  <a:solidFill>
                    <a:srgbClr val="C00000"/>
                  </a:solidFill>
                  <a:latin typeface="微软雅黑" panose="020B0503020204020204" pitchFamily="34" charset="-122"/>
                  <a:ea typeface="微软雅黑" panose="020B0503020204020204" pitchFamily="34" charset="-122"/>
                </a:endParaRPr>
              </a:p>
              <a:p>
                <a:pPr algn="ctr">
                  <a:lnSpc>
                    <a:spcPct val="125000"/>
                  </a:lnSpc>
                </a:pPr>
                <a:r>
                  <a:rPr lang="en-US" altLang="zh-CN" sz="1400" b="1" dirty="0">
                    <a:solidFill>
                      <a:srgbClr val="C00000"/>
                    </a:solidFill>
                    <a:latin typeface="微软雅黑" panose="020B0503020204020204" pitchFamily="34" charset="-122"/>
                    <a:ea typeface="微软雅黑" panose="020B0503020204020204" pitchFamily="34" charset="-122"/>
                  </a:rPr>
                  <a:t>12</a:t>
                </a:r>
                <a:r>
                  <a:rPr lang="zh-CN" altLang="en-US" sz="1400" b="1" dirty="0">
                    <a:solidFill>
                      <a:srgbClr val="C00000"/>
                    </a:solidFill>
                    <a:latin typeface="微软雅黑" panose="020B0503020204020204" pitchFamily="34" charset="-122"/>
                    <a:ea typeface="微软雅黑" panose="020B0503020204020204" pitchFamily="34" charset="-122"/>
                  </a:rPr>
                  <a:t>个行业</a:t>
                </a:r>
                <a:endParaRPr lang="en-US" altLang="zh-CN" sz="1400" b="1" dirty="0">
                  <a:solidFill>
                    <a:srgbClr val="C00000"/>
                  </a:solidFill>
                  <a:latin typeface="微软雅黑" panose="020B0503020204020204" pitchFamily="34" charset="-122"/>
                  <a:ea typeface="微软雅黑" panose="020B0503020204020204" pitchFamily="34" charset="-122"/>
                </a:endParaRPr>
              </a:p>
              <a:p>
                <a:pPr algn="ctr">
                  <a:lnSpc>
                    <a:spcPct val="125000"/>
                  </a:lnSpc>
                </a:pPr>
                <a:r>
                  <a:rPr lang="en-US" altLang="zh-CN" sz="1400" b="1" dirty="0">
                    <a:solidFill>
                      <a:srgbClr val="C00000"/>
                    </a:solidFill>
                    <a:latin typeface="微软雅黑" panose="020B0503020204020204" pitchFamily="34" charset="-122"/>
                    <a:ea typeface="微软雅黑" panose="020B0503020204020204" pitchFamily="34" charset="-122"/>
                  </a:rPr>
                  <a:t>11</a:t>
                </a:r>
                <a:r>
                  <a:rPr lang="zh-CN" altLang="en-US" sz="1400" b="1" dirty="0">
                    <a:solidFill>
                      <a:srgbClr val="C00000"/>
                    </a:solidFill>
                    <a:latin typeface="微软雅黑" panose="020B0503020204020204" pitchFamily="34" charset="-122"/>
                    <a:ea typeface="微软雅黑" panose="020B0503020204020204" pitchFamily="34" charset="-122"/>
                  </a:rPr>
                  <a:t>个职业</a:t>
                </a:r>
                <a:endParaRPr lang="en-US" altLang="zh-CN" sz="1400" b="1" dirty="0">
                  <a:solidFill>
                    <a:srgbClr val="C00000"/>
                  </a:solidFill>
                  <a:latin typeface="微软雅黑" panose="020B0503020204020204" pitchFamily="34" charset="-122"/>
                  <a:ea typeface="微软雅黑" panose="020B0503020204020204" pitchFamily="34" charset="-122"/>
                </a:endParaRPr>
              </a:p>
              <a:p>
                <a:pPr algn="ctr">
                  <a:lnSpc>
                    <a:spcPct val="125000"/>
                  </a:lnSpc>
                </a:pPr>
                <a:r>
                  <a:rPr lang="en-US" altLang="zh-CN" sz="1400" b="1" dirty="0">
                    <a:solidFill>
                      <a:srgbClr val="C00000"/>
                    </a:solidFill>
                    <a:latin typeface="微软雅黑" panose="020B0503020204020204" pitchFamily="34" charset="-122"/>
                    <a:ea typeface="微软雅黑" panose="020B0503020204020204" pitchFamily="34" charset="-122"/>
                  </a:rPr>
                  <a:t>126</a:t>
                </a:r>
                <a:r>
                  <a:rPr lang="zh-CN" altLang="en-US" sz="1400" b="1" dirty="0">
                    <a:solidFill>
                      <a:srgbClr val="C00000"/>
                    </a:solidFill>
                    <a:latin typeface="微软雅黑" panose="020B0503020204020204" pitchFamily="34" charset="-122"/>
                    <a:ea typeface="微软雅黑" panose="020B0503020204020204" pitchFamily="34" charset="-122"/>
                  </a:rPr>
                  <a:t>种岗位</a:t>
                </a:r>
                <a:endParaRPr lang="en-US" altLang="zh-CN" sz="1400" b="1" dirty="0">
                  <a:solidFill>
                    <a:srgbClr val="C00000"/>
                  </a:solidFill>
                  <a:latin typeface="微软雅黑" panose="020B0503020204020204" pitchFamily="34" charset="-122"/>
                  <a:ea typeface="微软雅黑" panose="020B0503020204020204" pitchFamily="34" charset="-122"/>
                </a:endParaRPr>
              </a:p>
              <a:p>
                <a:pPr algn="ctr">
                  <a:lnSpc>
                    <a:spcPct val="125000"/>
                  </a:lnSpc>
                </a:pPr>
                <a:r>
                  <a:rPr lang="en-US" altLang="zh-CN" sz="1400" b="1" dirty="0">
                    <a:solidFill>
                      <a:srgbClr val="C00000"/>
                    </a:solidFill>
                    <a:latin typeface="微软雅黑" panose="020B0503020204020204" pitchFamily="34" charset="-122"/>
                    <a:ea typeface="微软雅黑" panose="020B0503020204020204" pitchFamily="34" charset="-122"/>
                  </a:rPr>
                  <a:t>25</a:t>
                </a:r>
                <a:r>
                  <a:rPr lang="zh-CN" altLang="en-US" sz="1400" b="1" dirty="0">
                    <a:solidFill>
                      <a:srgbClr val="C00000"/>
                    </a:solidFill>
                    <a:latin typeface="微软雅黑" panose="020B0503020204020204" pitchFamily="34" charset="-122"/>
                    <a:ea typeface="微软雅黑" panose="020B0503020204020204" pitchFamily="34" charset="-122"/>
                  </a:rPr>
                  <a:t>个就业指导专题；</a:t>
                </a:r>
                <a:endParaRPr lang="en-US" altLang="zh-CN" sz="1400" b="1" dirty="0">
                  <a:solidFill>
                    <a:srgbClr val="C00000"/>
                  </a:solidFill>
                  <a:latin typeface="微软雅黑" panose="020B0503020204020204" pitchFamily="34" charset="-122"/>
                  <a:ea typeface="微软雅黑" panose="020B0503020204020204" pitchFamily="34" charset="-122"/>
                </a:endParaRPr>
              </a:p>
              <a:p>
                <a:pPr algn="ctr">
                  <a:lnSpc>
                    <a:spcPct val="125000"/>
                  </a:lnSpc>
                </a:pPr>
                <a:endParaRPr lang="en-US" altLang="zh-CN" sz="1400" b="1" dirty="0">
                  <a:solidFill>
                    <a:srgbClr val="C00000"/>
                  </a:solidFill>
                  <a:latin typeface="微软雅黑" panose="020B0503020204020204" pitchFamily="34" charset="-122"/>
                  <a:ea typeface="微软雅黑" panose="020B0503020204020204" pitchFamily="34" charset="-122"/>
                </a:endParaRPr>
              </a:p>
              <a:p>
                <a:pPr algn="ctr">
                  <a:lnSpc>
                    <a:spcPct val="125000"/>
                  </a:lnSpc>
                </a:pPr>
                <a:r>
                  <a:rPr lang="en-US" altLang="zh-CN" sz="1200" b="1" dirty="0">
                    <a:solidFill>
                      <a:srgbClr val="C00000"/>
                    </a:solidFill>
                    <a:latin typeface="微软雅黑" panose="020B0503020204020204" pitchFamily="34" charset="-122"/>
                    <a:ea typeface="微软雅黑" panose="020B0503020204020204" pitchFamily="34" charset="-122"/>
                  </a:rPr>
                  <a:t>170</a:t>
                </a:r>
                <a:r>
                  <a:rPr lang="zh-CN" altLang="en-US" sz="1200" b="1" dirty="0">
                    <a:solidFill>
                      <a:srgbClr val="C00000"/>
                    </a:solidFill>
                    <a:latin typeface="微软雅黑" panose="020B0503020204020204" pitchFamily="34" charset="-122"/>
                    <a:ea typeface="微软雅黑" panose="020B0503020204020204" pitchFamily="34" charset="-122"/>
                  </a:rPr>
                  <a:t>个专题的名师大讲堂</a:t>
                </a:r>
                <a:endParaRPr lang="en-US" altLang="zh-CN" sz="1200" b="1" dirty="0">
                  <a:solidFill>
                    <a:srgbClr val="C00000"/>
                  </a:solidFill>
                  <a:latin typeface="微软雅黑" panose="020B0503020204020204" pitchFamily="34" charset="-122"/>
                  <a:ea typeface="微软雅黑" panose="020B0503020204020204" pitchFamily="34" charset="-122"/>
                </a:endParaRPr>
              </a:p>
              <a:p>
                <a:pPr algn="ctr">
                  <a:lnSpc>
                    <a:spcPct val="125000"/>
                  </a:lnSpc>
                </a:pPr>
                <a:endParaRPr lang="en-US" altLang="zh-CN" sz="1200" b="1" dirty="0">
                  <a:solidFill>
                    <a:srgbClr val="C00000"/>
                  </a:solidFill>
                  <a:latin typeface="微软雅黑" panose="020B0503020204020204" pitchFamily="34" charset="-122"/>
                  <a:ea typeface="微软雅黑" panose="020B0503020204020204" pitchFamily="34" charset="-122"/>
                </a:endParaRPr>
              </a:p>
            </p:txBody>
          </p:sp>
          <p:sp>
            <p:nvSpPr>
              <p:cNvPr id="20" name="矩形 19"/>
              <p:cNvSpPr/>
              <p:nvPr/>
            </p:nvSpPr>
            <p:spPr>
              <a:xfrm>
                <a:off x="6778887" y="1678073"/>
                <a:ext cx="1343284" cy="2505414"/>
              </a:xfrm>
              <a:prstGeom prst="rect">
                <a:avLst/>
              </a:prstGeom>
              <a:grpFill/>
            </p:spPr>
            <p:txBody>
              <a:bodyPr wrap="square" lIns="68562" tIns="34281" rIns="68562" bIns="34281">
                <a:spAutoFit/>
              </a:bodyPr>
              <a:lstStyle/>
              <a:p>
                <a:pPr algn="ctr">
                  <a:lnSpc>
                    <a:spcPct val="125000"/>
                  </a:lnSpc>
                </a:pPr>
                <a:r>
                  <a:rPr lang="en-US" altLang="zh-CN" sz="1600" b="1" dirty="0">
                    <a:solidFill>
                      <a:srgbClr val="C00000"/>
                    </a:solidFill>
                    <a:latin typeface="微软雅黑" panose="020B0503020204020204" pitchFamily="34" charset="-122"/>
                    <a:ea typeface="微软雅黑" panose="020B0503020204020204" pitchFamily="34" charset="-122"/>
                  </a:rPr>
                  <a:t>580</a:t>
                </a:r>
                <a:r>
                  <a:rPr lang="zh-CN" altLang="en-US" sz="1600" b="1" dirty="0">
                    <a:solidFill>
                      <a:srgbClr val="C00000"/>
                    </a:solidFill>
                    <a:latin typeface="微软雅黑" panose="020B0503020204020204" pitchFamily="34" charset="-122"/>
                    <a:ea typeface="微软雅黑" panose="020B0503020204020204" pitchFamily="34" charset="-122"/>
                  </a:rPr>
                  <a:t>个艺术素养课堂；</a:t>
                </a:r>
                <a:endParaRPr lang="en-US" altLang="zh-CN" sz="1600" b="1" dirty="0">
                  <a:solidFill>
                    <a:srgbClr val="C00000"/>
                  </a:solidFill>
                  <a:latin typeface="微软雅黑" panose="020B0503020204020204" pitchFamily="34" charset="-122"/>
                  <a:ea typeface="微软雅黑" panose="020B0503020204020204" pitchFamily="34" charset="-122"/>
                </a:endParaRPr>
              </a:p>
              <a:p>
                <a:pPr algn="ctr">
                  <a:lnSpc>
                    <a:spcPct val="125000"/>
                  </a:lnSpc>
                </a:pPr>
                <a:endParaRPr lang="en-US" altLang="zh-CN" sz="1600" b="1" dirty="0">
                  <a:solidFill>
                    <a:srgbClr val="C00000"/>
                  </a:solidFill>
                  <a:latin typeface="微软雅黑" panose="020B0503020204020204" pitchFamily="34" charset="-122"/>
                  <a:ea typeface="微软雅黑" panose="020B0503020204020204" pitchFamily="34" charset="-122"/>
                </a:endParaRPr>
              </a:p>
              <a:p>
                <a:pPr algn="ctr">
                  <a:lnSpc>
                    <a:spcPct val="125000"/>
                  </a:lnSpc>
                </a:pPr>
                <a:r>
                  <a:rPr lang="en-US" altLang="zh-CN" sz="1400" b="1" dirty="0">
                    <a:solidFill>
                      <a:srgbClr val="C00000"/>
                    </a:solidFill>
                    <a:latin typeface="微软雅黑" panose="020B0503020204020204" pitchFamily="34" charset="-122"/>
                    <a:ea typeface="微软雅黑" panose="020B0503020204020204" pitchFamily="34" charset="-122"/>
                  </a:rPr>
                  <a:t>1300+</a:t>
                </a:r>
                <a:r>
                  <a:rPr lang="zh-CN" altLang="en-US" sz="1400" b="1" dirty="0">
                    <a:solidFill>
                      <a:srgbClr val="C00000"/>
                    </a:solidFill>
                    <a:latin typeface="微软雅黑" panose="020B0503020204020204" pitchFamily="34" charset="-122"/>
                    <a:ea typeface="微软雅黑" panose="020B0503020204020204" pitchFamily="34" charset="-122"/>
                  </a:rPr>
                  <a:t>社区生活课堂</a:t>
                </a:r>
                <a:endParaRPr lang="en-US" altLang="zh-CN" sz="1400" b="1" dirty="0">
                  <a:solidFill>
                    <a:srgbClr val="C00000"/>
                  </a:solidFill>
                  <a:latin typeface="微软雅黑" panose="020B0503020204020204" pitchFamily="34" charset="-122"/>
                  <a:ea typeface="微软雅黑" panose="020B0503020204020204" pitchFamily="34" charset="-122"/>
                </a:endParaRPr>
              </a:p>
              <a:p>
                <a:pPr algn="ctr">
                  <a:lnSpc>
                    <a:spcPct val="125000"/>
                  </a:lnSpc>
                </a:pPr>
                <a:endParaRPr lang="en-US" altLang="zh-CN" sz="1400" b="1" dirty="0">
                  <a:solidFill>
                    <a:srgbClr val="C00000"/>
                  </a:solidFill>
                  <a:latin typeface="微软雅黑" panose="020B0503020204020204" pitchFamily="34" charset="-122"/>
                  <a:ea typeface="微软雅黑" panose="020B0503020204020204" pitchFamily="34" charset="-122"/>
                </a:endParaRPr>
              </a:p>
              <a:p>
                <a:pPr algn="ctr">
                  <a:lnSpc>
                    <a:spcPct val="125000"/>
                  </a:lnSpc>
                </a:pPr>
                <a:r>
                  <a:rPr lang="en-US" altLang="zh-CN" sz="1400" b="1" dirty="0">
                    <a:solidFill>
                      <a:srgbClr val="C00000"/>
                    </a:solidFill>
                    <a:latin typeface="微软雅黑" panose="020B0503020204020204" pitchFamily="34" charset="-122"/>
                    <a:ea typeface="微软雅黑" panose="020B0503020204020204" pitchFamily="34" charset="-122"/>
                  </a:rPr>
                  <a:t>5700+IT</a:t>
                </a:r>
                <a:r>
                  <a:rPr lang="zh-CN" altLang="en-US" sz="1400" b="1" dirty="0">
                    <a:solidFill>
                      <a:srgbClr val="C00000"/>
                    </a:solidFill>
                    <a:latin typeface="微软雅黑" panose="020B0503020204020204" pitchFamily="34" charset="-122"/>
                    <a:ea typeface="微软雅黑" panose="020B0503020204020204" pitchFamily="34" charset="-122"/>
                  </a:rPr>
                  <a:t>专项技能课堂</a:t>
                </a:r>
                <a:endParaRPr lang="en-US" altLang="zh-CN" sz="1400" b="1" dirty="0">
                  <a:solidFill>
                    <a:srgbClr val="C00000"/>
                  </a:solidFill>
                  <a:latin typeface="微软雅黑" panose="020B0503020204020204" pitchFamily="34" charset="-122"/>
                  <a:ea typeface="微软雅黑" panose="020B0503020204020204" pitchFamily="34" charset="-122"/>
                </a:endParaRPr>
              </a:p>
            </p:txBody>
          </p:sp>
        </p:grpSp>
      </p:grpSp>
      <p:cxnSp>
        <p:nvCxnSpPr>
          <p:cNvPr id="21" name="直接连接符 20"/>
          <p:cNvCxnSpPr/>
          <p:nvPr/>
        </p:nvCxnSpPr>
        <p:spPr>
          <a:xfrm>
            <a:off x="359350" y="584186"/>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22" name="组合 21"/>
          <p:cNvGrpSpPr/>
          <p:nvPr/>
        </p:nvGrpSpPr>
        <p:grpSpPr>
          <a:xfrm>
            <a:off x="334233" y="14305"/>
            <a:ext cx="479614" cy="479614"/>
            <a:chOff x="1278794" y="3334906"/>
            <a:chExt cx="914014" cy="914014"/>
          </a:xfrm>
        </p:grpSpPr>
        <p:grpSp>
          <p:nvGrpSpPr>
            <p:cNvPr id="23" name="组合 22"/>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25" name="同心圆 2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椭圆 25"/>
              <p:cNvSpPr/>
              <p:nvPr/>
            </p:nvSpPr>
            <p:spPr>
              <a:xfrm>
                <a:off x="392112" y="760411"/>
                <a:ext cx="3825872" cy="382587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TextBox 61"/>
            <p:cNvSpPr txBox="1"/>
            <p:nvPr/>
          </p:nvSpPr>
          <p:spPr>
            <a:xfrm>
              <a:off x="1443719" y="3591858"/>
              <a:ext cx="59026" cy="127845"/>
            </a:xfrm>
            <a:prstGeom prst="rect">
              <a:avLst/>
            </a:prstGeom>
            <a:noFill/>
          </p:spPr>
          <p:txBody>
            <a:bodyPr wrap="none" rtlCol="0">
              <a:spAutoFit/>
            </a:bodyPr>
            <a:lstStyle/>
            <a:p>
              <a:endParaRPr lang="zh-CN" altLang="en-US" sz="2000" dirty="0">
                <a:latin typeface="Watford DB" pitchFamily="2" charset="0"/>
                <a:ea typeface="造字工房劲黑（非商用）常规体" pitchFamily="50" charset="-122"/>
              </a:endParaRPr>
            </a:p>
          </p:txBody>
        </p:sp>
      </p:grpSp>
      <p:sp>
        <p:nvSpPr>
          <p:cNvPr id="33" name="文本框 40"/>
          <p:cNvSpPr txBox="1"/>
          <p:nvPr/>
        </p:nvSpPr>
        <p:spPr>
          <a:xfrm>
            <a:off x="813846" y="91322"/>
            <a:ext cx="6025865" cy="461665"/>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400" b="1" dirty="0">
                <a:latin typeface="微软雅黑" panose="020B0503020204020204" pitchFamily="34" charset="-122"/>
                <a:ea typeface="微软雅黑" panose="020B0503020204020204" pitchFamily="34" charset="-122"/>
              </a:rPr>
              <a:t>1.1 </a:t>
            </a:r>
            <a:r>
              <a:rPr lang="zh-CN" altLang="en-US" sz="2400" b="1" dirty="0">
                <a:latin typeface="微软雅黑" panose="020B0503020204020204" pitchFamily="34" charset="-122"/>
                <a:ea typeface="微软雅黑" panose="020B0503020204020204" pitchFamily="34" charset="-122"/>
              </a:rPr>
              <a:t>嵌入到微课专题个性化学习服务</a:t>
            </a:r>
          </a:p>
        </p:txBody>
      </p:sp>
    </p:spTree>
    <p:extLst>
      <p:ext uri="{BB962C8B-B14F-4D97-AF65-F5344CB8AC3E}">
        <p14:creationId xmlns:p14="http://schemas.microsoft.com/office/powerpoint/2010/main" val="35643245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7"/>
          <p:cNvSpPr/>
          <p:nvPr/>
        </p:nvSpPr>
        <p:spPr>
          <a:xfrm>
            <a:off x="729082" y="1601594"/>
            <a:ext cx="7906229" cy="207130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0 h 0"/>
              <a:gd name="connsiteX1-45" fmla="*/ 2520280 w 2520280"/>
              <a:gd name="connsiteY1-46" fmla="*/ 0 h 0"/>
              <a:gd name="connsiteX2-47" fmla="*/ 0 w 2520280"/>
              <a:gd name="connsiteY2-48" fmla="*/ 0 h 0"/>
            </a:gdLst>
            <a:ahLst/>
            <a:cxnLst>
              <a:cxn ang="0">
                <a:pos x="connsiteX0-1" y="connsiteY0-2"/>
              </a:cxn>
              <a:cxn ang="0">
                <a:pos x="connsiteX1-3" y="connsiteY1-4"/>
              </a:cxn>
              <a:cxn ang="0">
                <a:pos x="connsiteX2-5" y="connsiteY2-6"/>
              </a:cxn>
            </a:cxnLst>
            <a:rect l="l" t="t" r="r" b="b"/>
            <a:pathLst>
              <a:path w="2520280">
                <a:moveTo>
                  <a:pt x="0" y="0"/>
                </a:moveTo>
                <a:lnTo>
                  <a:pt x="2520280" y="0"/>
                </a:lnTo>
                <a:lnTo>
                  <a:pt x="0" y="0"/>
                </a:lnTo>
                <a:close/>
              </a:path>
            </a:pathLst>
          </a:custGeom>
          <a:noFill/>
          <a:ln w="12700" cap="sq">
            <a:solidFill>
              <a:srgbClr val="E5B704"/>
            </a:solidFill>
            <a:bevel/>
          </a:ln>
        </p:spPr>
        <p:style>
          <a:lnRef idx="2">
            <a:schemeClr val="accent1">
              <a:shade val="50000"/>
            </a:schemeClr>
          </a:lnRef>
          <a:fillRef idx="1">
            <a:schemeClr val="accent1"/>
          </a:fillRef>
          <a:effectRef idx="0">
            <a:schemeClr val="accent1"/>
          </a:effectRef>
          <a:fontRef idx="minor">
            <a:schemeClr val="lt1"/>
          </a:fontRef>
        </p:style>
        <p:txBody>
          <a:bodyPr lIns="36000" tIns="108000" rIns="0" bIns="0">
            <a:noAutofit/>
          </a:bodyPr>
          <a:lstStyle/>
          <a:p>
            <a:pPr algn="just">
              <a:spcBef>
                <a:spcPts val="600"/>
              </a:spcBef>
              <a:spcAft>
                <a:spcPts val="600"/>
              </a:spcAft>
              <a:defRPr/>
            </a:pPr>
            <a:r>
              <a:rPr lang="zh-CN" altLang="en-US" sz="1600" b="1" dirty="0">
                <a:solidFill>
                  <a:srgbClr val="111111"/>
                </a:solidFill>
                <a:latin typeface="微软雅黑" panose="020B0503020204020204" pitchFamily="34" charset="-122"/>
                <a:ea typeface="微软雅黑" panose="020B0503020204020204" pitchFamily="34" charset="-122"/>
              </a:rPr>
              <a:t>目前已经发布上线的有</a:t>
            </a:r>
            <a:r>
              <a:rPr lang="en-US" altLang="zh-CN" b="1" dirty="0">
                <a:solidFill>
                  <a:srgbClr val="C00000"/>
                </a:solidFill>
                <a:latin typeface="微软雅黑" panose="020B0503020204020204" pitchFamily="34" charset="-122"/>
                <a:ea typeface="微软雅黑" panose="020B0503020204020204" pitchFamily="34" charset="-122"/>
              </a:rPr>
              <a:t>11</a:t>
            </a:r>
            <a:r>
              <a:rPr lang="zh-CN" altLang="en-US" b="1" dirty="0">
                <a:solidFill>
                  <a:srgbClr val="C00000"/>
                </a:solidFill>
                <a:latin typeface="微软雅黑" panose="020B0503020204020204" pitchFamily="34" charset="-122"/>
                <a:ea typeface="微软雅黑" panose="020B0503020204020204" pitchFamily="34" charset="-122"/>
              </a:rPr>
              <a:t>个职业</a:t>
            </a:r>
            <a:r>
              <a:rPr lang="en-US" altLang="zh-CN" b="1" dirty="0">
                <a:solidFill>
                  <a:srgbClr val="0000FF"/>
                </a:solidFill>
                <a:latin typeface="微软雅黑" panose="020B0503020204020204" pitchFamily="34" charset="-122"/>
                <a:ea typeface="微软雅黑" panose="020B0503020204020204" pitchFamily="34" charset="-122"/>
              </a:rPr>
              <a:t>600</a:t>
            </a:r>
            <a:r>
              <a:rPr lang="en-US" altLang="zh-CN" sz="1600" b="1" dirty="0">
                <a:solidFill>
                  <a:srgbClr val="111111"/>
                </a:solidFill>
                <a:latin typeface="微软雅黑" panose="020B0503020204020204" pitchFamily="34" charset="-122"/>
                <a:ea typeface="微软雅黑" panose="020B0503020204020204" pitchFamily="34" charset="-122"/>
              </a:rPr>
              <a:t>+</a:t>
            </a:r>
            <a:r>
              <a:rPr lang="zh-CN" altLang="en-US" sz="1600" b="1" dirty="0">
                <a:solidFill>
                  <a:srgbClr val="111111"/>
                </a:solidFill>
                <a:latin typeface="微软雅黑" panose="020B0503020204020204" pitchFamily="34" charset="-122"/>
                <a:ea typeface="微软雅黑" panose="020B0503020204020204" pitchFamily="34" charset="-122"/>
              </a:rPr>
              <a:t>微课资源，</a:t>
            </a:r>
            <a:endParaRPr lang="en-US" altLang="zh-CN" sz="1600" b="1" dirty="0">
              <a:solidFill>
                <a:srgbClr val="111111"/>
              </a:solidFill>
              <a:latin typeface="微软雅黑" panose="020B0503020204020204" pitchFamily="34" charset="-122"/>
              <a:ea typeface="微软雅黑" panose="020B0503020204020204" pitchFamily="34" charset="-122"/>
            </a:endParaRPr>
          </a:p>
          <a:p>
            <a:pPr algn="just">
              <a:spcBef>
                <a:spcPts val="600"/>
              </a:spcBef>
              <a:spcAft>
                <a:spcPts val="600"/>
              </a:spcAft>
              <a:defRPr/>
            </a:pPr>
            <a:r>
              <a:rPr lang="en-US" altLang="zh-CN" b="1" dirty="0">
                <a:solidFill>
                  <a:srgbClr val="C00000"/>
                </a:solidFill>
                <a:latin typeface="微软雅黑" panose="020B0503020204020204" pitchFamily="34" charset="-122"/>
                <a:ea typeface="微软雅黑" panose="020B0503020204020204" pitchFamily="34" charset="-122"/>
              </a:rPr>
              <a:t>12</a:t>
            </a:r>
            <a:r>
              <a:rPr lang="zh-CN" altLang="en-US" b="1" dirty="0">
                <a:solidFill>
                  <a:srgbClr val="C00000"/>
                </a:solidFill>
                <a:latin typeface="微软雅黑" panose="020B0503020204020204" pitchFamily="34" charset="-122"/>
                <a:ea typeface="微软雅黑" panose="020B0503020204020204" pitchFamily="34" charset="-122"/>
              </a:rPr>
              <a:t>个行业</a:t>
            </a:r>
            <a:r>
              <a:rPr lang="en-US" altLang="zh-CN" b="1" dirty="0">
                <a:solidFill>
                  <a:srgbClr val="0000FF"/>
                </a:solidFill>
                <a:latin typeface="微软雅黑" panose="020B0503020204020204" pitchFamily="34" charset="-122"/>
                <a:ea typeface="微软雅黑" panose="020B0503020204020204" pitchFamily="34" charset="-122"/>
              </a:rPr>
              <a:t>7000</a:t>
            </a:r>
            <a:r>
              <a:rPr lang="zh-CN" altLang="en-US" sz="1600" b="1" dirty="0">
                <a:solidFill>
                  <a:srgbClr val="111111"/>
                </a:solidFill>
                <a:latin typeface="微软雅黑" panose="020B0503020204020204" pitchFamily="34" charset="-122"/>
                <a:ea typeface="微软雅黑" panose="020B0503020204020204" pitchFamily="34" charset="-122"/>
              </a:rPr>
              <a:t>多个微课资源，</a:t>
            </a:r>
            <a:r>
              <a:rPr lang="en-US" altLang="zh-CN" b="1" dirty="0">
                <a:solidFill>
                  <a:srgbClr val="C00000"/>
                </a:solidFill>
                <a:latin typeface="微软雅黑" panose="020B0503020204020204" pitchFamily="34" charset="-122"/>
                <a:ea typeface="微软雅黑" panose="020B0503020204020204" pitchFamily="34" charset="-122"/>
              </a:rPr>
              <a:t>126</a:t>
            </a:r>
            <a:r>
              <a:rPr lang="zh-CN" altLang="en-US" b="1" dirty="0">
                <a:solidFill>
                  <a:srgbClr val="C00000"/>
                </a:solidFill>
                <a:latin typeface="微软雅黑" panose="020B0503020204020204" pitchFamily="34" charset="-122"/>
                <a:ea typeface="微软雅黑" panose="020B0503020204020204" pitchFamily="34" charset="-122"/>
              </a:rPr>
              <a:t>种岗位</a:t>
            </a:r>
            <a:r>
              <a:rPr lang="zh-CN" altLang="en-US" sz="1600" b="1" dirty="0">
                <a:solidFill>
                  <a:srgbClr val="111111"/>
                </a:solidFill>
                <a:latin typeface="微软雅黑" panose="020B0503020204020204" pitchFamily="34" charset="-122"/>
                <a:ea typeface="微软雅黑" panose="020B0503020204020204" pitchFamily="34" charset="-122"/>
              </a:rPr>
              <a:t>近</a:t>
            </a:r>
            <a:r>
              <a:rPr lang="en-US" altLang="zh-CN" b="1" dirty="0">
                <a:solidFill>
                  <a:srgbClr val="0000FF"/>
                </a:solidFill>
                <a:latin typeface="微软雅黑" panose="020B0503020204020204" pitchFamily="34" charset="-122"/>
                <a:ea typeface="微软雅黑" panose="020B0503020204020204" pitchFamily="34" charset="-122"/>
              </a:rPr>
              <a:t>700</a:t>
            </a:r>
            <a:r>
              <a:rPr lang="zh-CN" altLang="en-US" sz="1600" b="1" dirty="0">
                <a:solidFill>
                  <a:srgbClr val="111111"/>
                </a:solidFill>
                <a:latin typeface="微软雅黑" panose="020B0503020204020204" pitchFamily="34" charset="-122"/>
                <a:ea typeface="微软雅黑" panose="020B0503020204020204" pitchFamily="34" charset="-122"/>
              </a:rPr>
              <a:t>微课资源，</a:t>
            </a:r>
            <a:endParaRPr lang="en-US" altLang="zh-CN" sz="1600" b="1" dirty="0">
              <a:solidFill>
                <a:srgbClr val="111111"/>
              </a:solidFill>
              <a:latin typeface="微软雅黑" panose="020B0503020204020204" pitchFamily="34" charset="-122"/>
              <a:ea typeface="微软雅黑" panose="020B0503020204020204" pitchFamily="34" charset="-122"/>
            </a:endParaRPr>
          </a:p>
          <a:p>
            <a:pPr algn="just">
              <a:lnSpc>
                <a:spcPct val="150000"/>
              </a:lnSpc>
              <a:spcBef>
                <a:spcPts val="600"/>
              </a:spcBef>
              <a:spcAft>
                <a:spcPts val="600"/>
              </a:spcAft>
              <a:defRPr/>
            </a:pPr>
            <a:r>
              <a:rPr lang="en-US" altLang="zh-CN" b="1" dirty="0">
                <a:solidFill>
                  <a:srgbClr val="C00000"/>
                </a:solidFill>
                <a:latin typeface="微软雅黑" panose="020B0503020204020204" pitchFamily="34" charset="-122"/>
                <a:ea typeface="微软雅黑" panose="020B0503020204020204" pitchFamily="34" charset="-122"/>
              </a:rPr>
              <a:t>25</a:t>
            </a:r>
            <a:r>
              <a:rPr lang="zh-CN" altLang="en-US" b="1" dirty="0">
                <a:solidFill>
                  <a:srgbClr val="C00000"/>
                </a:solidFill>
                <a:latin typeface="微软雅黑" panose="020B0503020204020204" pitchFamily="34" charset="-122"/>
                <a:ea typeface="微软雅黑" panose="020B0503020204020204" pitchFamily="34" charset="-122"/>
              </a:rPr>
              <a:t>个就业指导</a:t>
            </a:r>
            <a:r>
              <a:rPr lang="zh-CN" altLang="en-US" sz="1600" b="1" dirty="0">
                <a:solidFill>
                  <a:srgbClr val="111111"/>
                </a:solidFill>
                <a:latin typeface="微软雅黑" panose="020B0503020204020204" pitchFamily="34" charset="-122"/>
                <a:ea typeface="微软雅黑" panose="020B0503020204020204" pitchFamily="34" charset="-122"/>
              </a:rPr>
              <a:t>专题</a:t>
            </a:r>
            <a:r>
              <a:rPr lang="en-US" altLang="zh-CN" b="1" dirty="0">
                <a:solidFill>
                  <a:srgbClr val="0000FF"/>
                </a:solidFill>
                <a:latin typeface="微软雅黑" panose="020B0503020204020204" pitchFamily="34" charset="-122"/>
                <a:ea typeface="微软雅黑" panose="020B0503020204020204" pitchFamily="34" charset="-122"/>
              </a:rPr>
              <a:t>150</a:t>
            </a:r>
            <a:r>
              <a:rPr lang="zh-CN" altLang="en-US" sz="1600" b="1" dirty="0">
                <a:solidFill>
                  <a:srgbClr val="111111"/>
                </a:solidFill>
                <a:latin typeface="微软雅黑" panose="020B0503020204020204" pitchFamily="34" charset="-122"/>
                <a:ea typeface="微软雅黑" panose="020B0503020204020204" pitchFamily="34" charset="-122"/>
              </a:rPr>
              <a:t>个微课资源， </a:t>
            </a:r>
            <a:r>
              <a:rPr lang="en-US" altLang="zh-CN" b="1" dirty="0">
                <a:solidFill>
                  <a:srgbClr val="0000FF"/>
                </a:solidFill>
                <a:latin typeface="微软雅黑" panose="020B0503020204020204" pitchFamily="34" charset="-122"/>
                <a:ea typeface="微软雅黑" panose="020B0503020204020204" pitchFamily="34" charset="-122"/>
              </a:rPr>
              <a:t>40</a:t>
            </a:r>
            <a:r>
              <a:rPr lang="zh-CN" altLang="en-US" b="1" dirty="0">
                <a:solidFill>
                  <a:srgbClr val="0000FF"/>
                </a:solidFill>
                <a:latin typeface="微软雅黑" panose="020B0503020204020204" pitchFamily="34" charset="-122"/>
                <a:ea typeface="微软雅黑" panose="020B0503020204020204" pitchFamily="34" charset="-122"/>
              </a:rPr>
              <a:t>门</a:t>
            </a:r>
            <a:r>
              <a:rPr lang="zh-CN" altLang="en-US" sz="1600" b="1" dirty="0">
                <a:solidFill>
                  <a:srgbClr val="111111"/>
                </a:solidFill>
                <a:latin typeface="微软雅黑" panose="020B0503020204020204" pitchFamily="34" charset="-122"/>
                <a:ea typeface="微软雅黑" panose="020B0503020204020204" pitchFamily="34" charset="-122"/>
              </a:rPr>
              <a:t>创新创业课程包含创业入门及创业咨询方面</a:t>
            </a:r>
            <a:r>
              <a:rPr lang="en-US" altLang="zh-CN" b="1" dirty="0">
                <a:solidFill>
                  <a:srgbClr val="0000FF"/>
                </a:solidFill>
                <a:latin typeface="微软雅黑" panose="020B0503020204020204" pitchFamily="34" charset="-122"/>
                <a:ea typeface="微软雅黑" panose="020B0503020204020204" pitchFamily="34" charset="-122"/>
              </a:rPr>
              <a:t>400</a:t>
            </a:r>
            <a:r>
              <a:rPr lang="zh-CN" altLang="en-US" sz="1600" b="1" dirty="0">
                <a:solidFill>
                  <a:srgbClr val="111111"/>
                </a:solidFill>
                <a:latin typeface="微软雅黑" panose="020B0503020204020204" pitchFamily="34" charset="-122"/>
                <a:ea typeface="微软雅黑" panose="020B0503020204020204" pitchFamily="34" charset="-122"/>
              </a:rPr>
              <a:t>多个微课资源。</a:t>
            </a:r>
          </a:p>
          <a:p>
            <a:pPr algn="just">
              <a:spcBef>
                <a:spcPts val="600"/>
              </a:spcBef>
              <a:spcAft>
                <a:spcPts val="600"/>
              </a:spcAft>
              <a:defRPr/>
            </a:pPr>
            <a:endParaRPr lang="zh-CN" altLang="en-US" sz="1600" dirty="0">
              <a:solidFill>
                <a:srgbClr val="FF0000"/>
              </a:solidFill>
              <a:latin typeface="微软雅黑" panose="020B0503020204020204" pitchFamily="34" charset="-122"/>
              <a:ea typeface="微软雅黑" panose="020B0503020204020204" pitchFamily="34" charset="-122"/>
            </a:endParaRPr>
          </a:p>
          <a:p>
            <a:pPr algn="just">
              <a:spcBef>
                <a:spcPts val="600"/>
              </a:spcBef>
              <a:spcAft>
                <a:spcPts val="600"/>
              </a:spcAft>
              <a:defRPr/>
            </a:pPr>
            <a:endParaRPr lang="zh-CN" altLang="en-US" sz="1600" dirty="0">
              <a:solidFill>
                <a:srgbClr val="FF0000"/>
              </a:solidFill>
              <a:latin typeface="微软雅黑" panose="020B0503020204020204" pitchFamily="34" charset="-122"/>
              <a:ea typeface="微软雅黑" panose="020B0503020204020204" pitchFamily="34" charset="-122"/>
            </a:endParaRPr>
          </a:p>
          <a:p>
            <a:pPr algn="just">
              <a:spcBef>
                <a:spcPts val="600"/>
              </a:spcBef>
              <a:spcAft>
                <a:spcPts val="600"/>
              </a:spcAft>
              <a:defRPr/>
            </a:pPr>
            <a:endParaRPr lang="zh-CN" altLang="en-US" sz="1600" spc="300" dirty="0">
              <a:solidFill>
                <a:srgbClr val="FF0000"/>
              </a:solidFill>
              <a:latin typeface="微软雅黑" panose="020B0503020204020204" pitchFamily="34" charset="-122"/>
              <a:ea typeface="微软雅黑" panose="020B0503020204020204" pitchFamily="34" charset="-122"/>
            </a:endParaRPr>
          </a:p>
        </p:txBody>
      </p:sp>
      <p:sp>
        <p:nvSpPr>
          <p:cNvPr id="40" name="TextBox 15"/>
          <p:cNvSpPr txBox="1"/>
          <p:nvPr/>
        </p:nvSpPr>
        <p:spPr>
          <a:xfrm>
            <a:off x="640119" y="1097930"/>
            <a:ext cx="7995192" cy="461665"/>
          </a:xfrm>
          <a:prstGeom prst="rect">
            <a:avLst/>
          </a:prstGeom>
          <a:noFill/>
        </p:spPr>
        <p:txBody>
          <a:bodyPr wrap="square" rtlCol="0">
            <a:spAutoFit/>
          </a:bodyPr>
          <a:lstStyle/>
          <a:p>
            <a:pPr>
              <a:lnSpc>
                <a:spcPct val="150000"/>
              </a:lnSpc>
            </a:pPr>
            <a:r>
              <a:rPr lang="zh-CN" altLang="en-US" sz="1600" b="1" dirty="0">
                <a:solidFill>
                  <a:srgbClr val="FF0000"/>
                </a:solidFill>
                <a:latin typeface="微软雅黑" panose="020B0503020204020204" pitchFamily="34" charset="-122"/>
                <a:ea typeface="微软雅黑" panose="020B0503020204020204" pitchFamily="34" charset="-122"/>
              </a:rPr>
              <a:t>   融入院校的创新创业教育，提供丰富的创新创业、就业指导类的微课</a:t>
            </a:r>
            <a:endParaRPr lang="en-US" altLang="zh-CN" sz="1600" b="1" dirty="0">
              <a:solidFill>
                <a:srgbClr val="FF000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640119" y="3556156"/>
            <a:ext cx="2189480" cy="1387475"/>
          </a:xfrm>
          <a:prstGeom prst="rect">
            <a:avLst/>
          </a:prstGeom>
        </p:spPr>
      </p:pic>
      <p:sp>
        <p:nvSpPr>
          <p:cNvPr id="32" name="Rectangle 5"/>
          <p:cNvSpPr>
            <a:spLocks noChangeArrowheads="1"/>
          </p:cNvSpPr>
          <p:nvPr/>
        </p:nvSpPr>
        <p:spPr bwMode="auto">
          <a:xfrm>
            <a:off x="665517" y="396680"/>
            <a:ext cx="4401781" cy="641350"/>
          </a:xfrm>
          <a:prstGeom prst="rect">
            <a:avLst/>
          </a:prstGeom>
          <a:solidFill>
            <a:srgbClr val="FFFF00"/>
          </a:solidFill>
          <a:ln>
            <a:noFill/>
          </a:ln>
        </p:spPr>
        <p:txBody>
          <a:bodyPr rIns="108000" bIns="10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140000"/>
              </a:lnSpc>
              <a:defRPr/>
            </a:pPr>
            <a:r>
              <a:rPr lang="zh-CN" altLang="en-US" sz="2400" b="1" dirty="0">
                <a:solidFill>
                  <a:srgbClr val="FF0000"/>
                </a:solidFill>
                <a:latin typeface="微软雅黑" panose="020B0503020204020204" pitchFamily="34" charset="-122"/>
                <a:ea typeface="微软雅黑" panose="020B0503020204020204" pitchFamily="34" charset="-122"/>
              </a:rPr>
              <a:t>嵌入到创新创业专题</a:t>
            </a:r>
          </a:p>
        </p:txBody>
      </p:sp>
      <p:pic>
        <p:nvPicPr>
          <p:cNvPr id="33" name="图片 32"/>
          <p:cNvPicPr>
            <a:picLocks noChangeAspect="1"/>
          </p:cNvPicPr>
          <p:nvPr/>
        </p:nvPicPr>
        <p:blipFill>
          <a:blip r:embed="rId4"/>
          <a:stretch>
            <a:fillRect/>
          </a:stretch>
        </p:blipFill>
        <p:spPr>
          <a:xfrm>
            <a:off x="6061075" y="3556156"/>
            <a:ext cx="2405380" cy="1334135"/>
          </a:xfrm>
          <a:prstGeom prst="rect">
            <a:avLst/>
          </a:prstGeom>
        </p:spPr>
      </p:pic>
      <p:pic>
        <p:nvPicPr>
          <p:cNvPr id="35" name="图片 34"/>
          <p:cNvPicPr>
            <a:picLocks noChangeAspect="1"/>
          </p:cNvPicPr>
          <p:nvPr/>
        </p:nvPicPr>
        <p:blipFill>
          <a:blip r:embed="rId5"/>
          <a:stretch>
            <a:fillRect/>
          </a:stretch>
        </p:blipFill>
        <p:spPr>
          <a:xfrm>
            <a:off x="3383279" y="3558696"/>
            <a:ext cx="2337369" cy="1384935"/>
          </a:xfrm>
          <a:prstGeom prst="rect">
            <a:avLst/>
          </a:prstGeom>
        </p:spPr>
      </p:pic>
    </p:spTree>
    <p:extLst>
      <p:ext uri="{BB962C8B-B14F-4D97-AF65-F5344CB8AC3E}">
        <p14:creationId xmlns:p14="http://schemas.microsoft.com/office/powerpoint/2010/main" val="1058063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56"/>
</p:tagLst>
</file>

<file path=ppt/tags/tag10.xml><?xml version="1.0" encoding="utf-8"?>
<p:tagLst xmlns:a="http://schemas.openxmlformats.org/drawingml/2006/main" xmlns:r="http://schemas.openxmlformats.org/officeDocument/2006/relationships" xmlns:p="http://schemas.openxmlformats.org/presentationml/2006/main">
  <p:tag name="SELECTED" val="True"/>
</p:tagLst>
</file>

<file path=ppt/tags/tag11.xml><?xml version="1.0" encoding="utf-8"?>
<p:tagLst xmlns:a="http://schemas.openxmlformats.org/drawingml/2006/main" xmlns:r="http://schemas.openxmlformats.org/officeDocument/2006/relationships" xmlns:p="http://schemas.openxmlformats.org/presentationml/2006/main">
  <p:tag name="SELECTED" val="True"/>
</p:tagLst>
</file>

<file path=ppt/tags/tag12.xml><?xml version="1.0" encoding="utf-8"?>
<p:tagLst xmlns:a="http://schemas.openxmlformats.org/drawingml/2006/main" xmlns:r="http://schemas.openxmlformats.org/officeDocument/2006/relationships" xmlns:p="http://schemas.openxmlformats.org/presentationml/2006/main">
  <p:tag name="SELECTED" val="True"/>
</p:tagLst>
</file>

<file path=ppt/tags/tag13.xml><?xml version="1.0" encoding="utf-8"?>
<p:tagLst xmlns:a="http://schemas.openxmlformats.org/drawingml/2006/main" xmlns:r="http://schemas.openxmlformats.org/officeDocument/2006/relationships" xmlns:p="http://schemas.openxmlformats.org/presentationml/2006/main">
  <p:tag name="SELECTED" val="True"/>
</p:tagLst>
</file>

<file path=ppt/tags/tag14.xml><?xml version="1.0" encoding="utf-8"?>
<p:tagLst xmlns:a="http://schemas.openxmlformats.org/drawingml/2006/main" xmlns:r="http://schemas.openxmlformats.org/officeDocument/2006/relationships" xmlns:p="http://schemas.openxmlformats.org/presentationml/2006/main">
  <p:tag name="SELECTED" val="True"/>
</p:tagLst>
</file>

<file path=ppt/tags/tag15.xml><?xml version="1.0" encoding="utf-8"?>
<p:tagLst xmlns:a="http://schemas.openxmlformats.org/drawingml/2006/main" xmlns:r="http://schemas.openxmlformats.org/officeDocument/2006/relationships" xmlns:p="http://schemas.openxmlformats.org/presentationml/2006/main">
  <p:tag name="SELECTED" val="True"/>
</p:tagLst>
</file>

<file path=ppt/tags/tag16.xml><?xml version="1.0" encoding="utf-8"?>
<p:tagLst xmlns:a="http://schemas.openxmlformats.org/drawingml/2006/main" xmlns:r="http://schemas.openxmlformats.org/officeDocument/2006/relationships" xmlns:p="http://schemas.openxmlformats.org/presentationml/2006/main">
  <p:tag name="SELECTED" val="True"/>
</p:tagLst>
</file>

<file path=ppt/tags/tag17.xml><?xml version="1.0" encoding="utf-8"?>
<p:tagLst xmlns:a="http://schemas.openxmlformats.org/drawingml/2006/main" xmlns:r="http://schemas.openxmlformats.org/officeDocument/2006/relationships" xmlns:p="http://schemas.openxmlformats.org/presentationml/2006/main">
  <p:tag name="SELECTED" val="True"/>
</p:tagLst>
</file>

<file path=ppt/tags/tag18.xml><?xml version="1.0" encoding="utf-8"?>
<p:tagLst xmlns:a="http://schemas.openxmlformats.org/drawingml/2006/main" xmlns:r="http://schemas.openxmlformats.org/officeDocument/2006/relationships" xmlns:p="http://schemas.openxmlformats.org/presentationml/2006/main">
  <p:tag name="SELECTED" val="True"/>
</p:tagLst>
</file>

<file path=ppt/tags/tag19.xml><?xml version="1.0" encoding="utf-8"?>
<p:tagLst xmlns:a="http://schemas.openxmlformats.org/drawingml/2006/main" xmlns:r="http://schemas.openxmlformats.org/officeDocument/2006/relationships" xmlns:p="http://schemas.openxmlformats.org/presentationml/2006/main">
  <p:tag name="SELECTED" val="True"/>
</p:tagLst>
</file>

<file path=ppt/tags/tag2.xml><?xml version="1.0" encoding="utf-8"?>
<p:tagLst xmlns:a="http://schemas.openxmlformats.org/drawingml/2006/main" xmlns:r="http://schemas.openxmlformats.org/officeDocument/2006/relationships" xmlns:p="http://schemas.openxmlformats.org/presentationml/2006/main">
  <p:tag name="SELECTED" val="True"/>
</p:tagLst>
</file>

<file path=ppt/tags/tag3.xml><?xml version="1.0" encoding="utf-8"?>
<p:tagLst xmlns:a="http://schemas.openxmlformats.org/drawingml/2006/main" xmlns:r="http://schemas.openxmlformats.org/officeDocument/2006/relationships" xmlns:p="http://schemas.openxmlformats.org/presentationml/2006/main">
  <p:tag name="SELECTED" val="True"/>
</p:tagLst>
</file>

<file path=ppt/tags/tag4.xml><?xml version="1.0" encoding="utf-8"?>
<p:tagLst xmlns:a="http://schemas.openxmlformats.org/drawingml/2006/main" xmlns:r="http://schemas.openxmlformats.org/officeDocument/2006/relationships" xmlns:p="http://schemas.openxmlformats.org/presentationml/2006/main">
  <p:tag name="SELECTED" val="True"/>
</p:tagLst>
</file>

<file path=ppt/tags/tag5.xml><?xml version="1.0" encoding="utf-8"?>
<p:tagLst xmlns:a="http://schemas.openxmlformats.org/drawingml/2006/main" xmlns:r="http://schemas.openxmlformats.org/officeDocument/2006/relationships" xmlns:p="http://schemas.openxmlformats.org/presentationml/2006/main">
  <p:tag name="SELECTED" val="True"/>
</p:tagLst>
</file>

<file path=ppt/tags/tag6.xml><?xml version="1.0" encoding="utf-8"?>
<p:tagLst xmlns:a="http://schemas.openxmlformats.org/drawingml/2006/main" xmlns:r="http://schemas.openxmlformats.org/officeDocument/2006/relationships" xmlns:p="http://schemas.openxmlformats.org/presentationml/2006/main">
  <p:tag name="SELECTED" val="True"/>
</p:tagLst>
</file>

<file path=ppt/tags/tag7.xml><?xml version="1.0" encoding="utf-8"?>
<p:tagLst xmlns:a="http://schemas.openxmlformats.org/drawingml/2006/main" xmlns:r="http://schemas.openxmlformats.org/officeDocument/2006/relationships" xmlns:p="http://schemas.openxmlformats.org/presentationml/2006/main">
  <p:tag name="SELECTED" val="True"/>
</p:tagLst>
</file>

<file path=ppt/tags/tag8.xml><?xml version="1.0" encoding="utf-8"?>
<p:tagLst xmlns:a="http://schemas.openxmlformats.org/drawingml/2006/main" xmlns:r="http://schemas.openxmlformats.org/officeDocument/2006/relationships" xmlns:p="http://schemas.openxmlformats.org/presentationml/2006/main">
  <p:tag name="SELECTED" val="True"/>
</p:tagLst>
</file>

<file path=ppt/tags/tag9.xml><?xml version="1.0" encoding="utf-8"?>
<p:tagLst xmlns:a="http://schemas.openxmlformats.org/drawingml/2006/main" xmlns:r="http://schemas.openxmlformats.org/officeDocument/2006/relationships" xmlns:p="http://schemas.openxmlformats.org/presentationml/2006/main">
  <p:tag name="SELECTED" val="True"/>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3572</TotalTime>
  <Words>2702</Words>
  <Application>Microsoft Office PowerPoint</Application>
  <PresentationFormat>全屏显示(16:9)</PresentationFormat>
  <Paragraphs>395</Paragraphs>
  <Slides>43</Slides>
  <Notes>36</Notes>
  <HiddenSlides>1</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43</vt:i4>
      </vt:variant>
    </vt:vector>
  </HeadingPairs>
  <TitlesOfParts>
    <vt:vector size="60" baseType="lpstr">
      <vt:lpstr>Arial</vt:lpstr>
      <vt:lpstr>宋体</vt:lpstr>
      <vt:lpstr>Gill Sans</vt:lpstr>
      <vt:lpstr>微软雅黑</vt:lpstr>
      <vt:lpstr>Lato Light</vt:lpstr>
      <vt:lpstr>Agency FB</vt:lpstr>
      <vt:lpstr>Webdings</vt:lpstr>
      <vt:lpstr>方正兰亭黑_GBK</vt:lpstr>
      <vt:lpstr>Wingdings</vt:lpstr>
      <vt:lpstr>Times New Roman</vt:lpstr>
      <vt:lpstr>Watford DB</vt:lpstr>
      <vt:lpstr>Calibri</vt:lpstr>
      <vt:lpstr>Bebas Neue</vt:lpstr>
      <vt:lpstr>Arial Narrow</vt:lpstr>
      <vt:lpstr>造字工房劲黑（非商用）常规体</vt:lpstr>
      <vt:lpstr>Arial Unicode MS</vt:lpstr>
      <vt:lpstr>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www.microsoft.com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第一PPT模板网</dc:title>
  <dc:creator>第一PPT模板网-WWW.1PPT.COM</dc:creator>
  <cp:lastModifiedBy>贾红颖</cp:lastModifiedBy>
  <cp:revision>227</cp:revision>
  <dcterms:created xsi:type="dcterms:W3CDTF">2015-01-22T11:01:02Z</dcterms:created>
  <dcterms:modified xsi:type="dcterms:W3CDTF">2017-07-26T10:05:12Z</dcterms:modified>
</cp:coreProperties>
</file>