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2"/>
  </p:notesMasterIdLst>
  <p:handoutMasterIdLst>
    <p:handoutMasterId r:id="rId43"/>
  </p:handoutMasterIdLst>
  <p:sldIdLst>
    <p:sldId id="5391" r:id="rId2"/>
    <p:sldId id="5348" r:id="rId3"/>
    <p:sldId id="5358" r:id="rId4"/>
    <p:sldId id="5354" r:id="rId5"/>
    <p:sldId id="4799" r:id="rId6"/>
    <p:sldId id="5302" r:id="rId7"/>
    <p:sldId id="5350" r:id="rId8"/>
    <p:sldId id="5351" r:id="rId9"/>
    <p:sldId id="5353" r:id="rId10"/>
    <p:sldId id="5303" r:id="rId11"/>
    <p:sldId id="5355" r:id="rId12"/>
    <p:sldId id="5356" r:id="rId13"/>
    <p:sldId id="5342" r:id="rId14"/>
    <p:sldId id="5343" r:id="rId15"/>
    <p:sldId id="5346" r:id="rId16"/>
    <p:sldId id="5357" r:id="rId17"/>
    <p:sldId id="5324" r:id="rId18"/>
    <p:sldId id="5372" r:id="rId19"/>
    <p:sldId id="5373" r:id="rId20"/>
    <p:sldId id="5375" r:id="rId21"/>
    <p:sldId id="5376" r:id="rId22"/>
    <p:sldId id="5374" r:id="rId23"/>
    <p:sldId id="5315" r:id="rId24"/>
    <p:sldId id="5377" r:id="rId25"/>
    <p:sldId id="5316" r:id="rId26"/>
    <p:sldId id="5382" r:id="rId27"/>
    <p:sldId id="5383" r:id="rId28"/>
    <p:sldId id="5384" r:id="rId29"/>
    <p:sldId id="5385" r:id="rId30"/>
    <p:sldId id="5386" r:id="rId31"/>
    <p:sldId id="5317" r:id="rId32"/>
    <p:sldId id="5387" r:id="rId33"/>
    <p:sldId id="5321" r:id="rId34"/>
    <p:sldId id="5319" r:id="rId35"/>
    <p:sldId id="5388" r:id="rId36"/>
    <p:sldId id="5389" r:id="rId37"/>
    <p:sldId id="5390" r:id="rId38"/>
    <p:sldId id="5318" r:id="rId39"/>
    <p:sldId id="4902" r:id="rId40"/>
    <p:sldId id="5380" r:id="rId41"/>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57">
          <p15:clr>
            <a:srgbClr val="A4A3A4"/>
          </p15:clr>
        </p15:guide>
        <p15:guide id="2" orient="horz" pos="4083">
          <p15:clr>
            <a:srgbClr val="A4A3A4"/>
          </p15:clr>
        </p15:guide>
        <p15:guide id="3" pos="4097">
          <p15:clr>
            <a:srgbClr val="A4A3A4"/>
          </p15:clr>
        </p15:guide>
        <p15:guide id="4" pos="600">
          <p15:clr>
            <a:srgbClr val="A4A3A4"/>
          </p15:clr>
        </p15:guide>
        <p15:guide id="5" pos="7584">
          <p15:clr>
            <a:srgbClr val="A4A3A4"/>
          </p15:clr>
        </p15:guide>
        <p15:guide id="6" pos="682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280"/>
    <a:srgbClr val="166CA3"/>
    <a:srgbClr val="FFFFFF"/>
    <a:srgbClr val="333F50"/>
    <a:srgbClr val="10517A"/>
    <a:srgbClr val="BF0000"/>
    <a:srgbClr val="38AABA"/>
    <a:srgbClr val="1E6C7A"/>
    <a:srgbClr val="19B7F4"/>
    <a:srgbClr val="4BC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8" autoAdjust="0"/>
    <p:restoredTop sz="95238" autoAdjust="0"/>
  </p:normalViewPr>
  <p:slideViewPr>
    <p:cSldViewPr>
      <p:cViewPr varScale="1">
        <p:scale>
          <a:sx n="78" d="100"/>
          <a:sy n="78" d="100"/>
        </p:scale>
        <p:origin x="-78" y="-186"/>
      </p:cViewPr>
      <p:guideLst>
        <p:guide orient="horz" pos="357"/>
        <p:guide orient="horz" pos="4083"/>
        <p:guide pos="4097"/>
        <p:guide pos="600"/>
        <p:guide pos="7584"/>
        <p:guide pos="682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ea typeface="宋体" panose="02010600030101010101" pitchFamily="2" charset="-122"/>
              </a:defRPr>
            </a:lvl1pPr>
          </a:lstStyle>
          <a:p>
            <a:pPr>
              <a:defRPr/>
            </a:pPr>
            <a:fld id="{9EEF7D12-5329-4545-A111-DEBCB4C78AD6}" type="datetimeFigureOut">
              <a:rPr lang="zh-CN" altLang="en-US"/>
              <a:t>2017/7/11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ea typeface="宋体" panose="02010600030101010101" pitchFamily="2" charset="-122"/>
              </a:defRPr>
            </a:lvl1pPr>
          </a:lstStyle>
          <a:p>
            <a:pPr>
              <a:defRPr/>
            </a:pPr>
            <a:fld id="{CCC33E74-16DB-4023-A833-E3A56B0D56AE}" type="slidenum">
              <a:rPr lang="zh-CN" altLang="en-US"/>
              <a:t>‹#›</a:t>
            </a:fld>
            <a:endParaRPr lang="zh-CN" altLang="en-US"/>
          </a:p>
        </p:txBody>
      </p:sp>
    </p:spTree>
    <p:extLst>
      <p:ext uri="{BB962C8B-B14F-4D97-AF65-F5344CB8AC3E}">
        <p14:creationId xmlns:p14="http://schemas.microsoft.com/office/powerpoint/2010/main" val="130110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6ED620DC-97B3-4913-8E21-B0FC333DC4C0}" type="datetimeFigureOut">
              <a:rPr lang="zh-CN" altLang="en-US"/>
              <a:t>2017/7/11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pPr>
              <a:defRPr/>
            </a:pPr>
            <a:fld id="{E8E658F8-FD62-4B86-9168-E7DE8DFE7C1A}" type="slidenum">
              <a:rPr lang="zh-CN" altLang="en-US"/>
              <a:t>‹#›</a:t>
            </a:fld>
            <a:endParaRPr lang="zh-CN" altLang="en-US"/>
          </a:p>
        </p:txBody>
      </p:sp>
    </p:spTree>
    <p:extLst>
      <p:ext uri="{BB962C8B-B14F-4D97-AF65-F5344CB8AC3E}">
        <p14:creationId xmlns:p14="http://schemas.microsoft.com/office/powerpoint/2010/main" val="784546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extLst>
      <p:ext uri="{BB962C8B-B14F-4D97-AF65-F5344CB8AC3E}">
        <p14:creationId xmlns:p14="http://schemas.microsoft.com/office/powerpoint/2010/main" val="31786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10</a:t>
            </a:fld>
            <a:endParaRPr lang="en-US" altLang="zh-CN">
              <a:ea typeface="宋体" panose="02010600030101010101" pitchFamily="2" charset="-122"/>
            </a:endParaRPr>
          </a:p>
        </p:txBody>
      </p:sp>
    </p:spTree>
    <p:extLst>
      <p:ext uri="{BB962C8B-B14F-4D97-AF65-F5344CB8AC3E}">
        <p14:creationId xmlns:p14="http://schemas.microsoft.com/office/powerpoint/2010/main" val="556091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endParaRPr lang="zh-CN" altLang="en-US"/>
          </a:p>
        </p:txBody>
      </p:sp>
      <p:sp>
        <p:nvSpPr>
          <p:cNvPr id="12291" name="灯片编号占位符 3"/>
          <p:cNvSpPr>
            <a:spLocks noGrp="1"/>
          </p:cNvSpPr>
          <p:nvPr>
            <p:ph type="sldNum" sz="quarter" idx="5"/>
          </p:nvPr>
        </p:nvSpPr>
        <p:spPr bwMode="auto">
          <a:noFill/>
          <a:ln>
            <a:miter lim="800000"/>
          </a:ln>
        </p:spPr>
        <p:txBody>
          <a:bodyPr/>
          <a:lstStyle/>
          <a:p>
            <a:fld id="{D3DCC397-FCCD-437C-A0B9-F8DEC16A063B}" type="slidenum">
              <a:rPr lang="zh-CN" altLang="en-US" smtClean="0">
                <a:ea typeface="宋体" panose="02010600030101010101" pitchFamily="2" charset="-122"/>
              </a:rPr>
              <a:t>11</a:t>
            </a:fld>
            <a:endParaRPr lang="en-US" altLang="zh-CN">
              <a:ea typeface="宋体" panose="02010600030101010101" pitchFamily="2" charset="-122"/>
            </a:endParaRPr>
          </a:p>
        </p:txBody>
      </p:sp>
    </p:spTree>
    <p:extLst>
      <p:ext uri="{BB962C8B-B14F-4D97-AF65-F5344CB8AC3E}">
        <p14:creationId xmlns:p14="http://schemas.microsoft.com/office/powerpoint/2010/main" val="196314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13</a:t>
            </a:fld>
            <a:endParaRPr lang="en-US" altLang="zh-CN">
              <a:ea typeface="宋体" panose="02010600030101010101" pitchFamily="2" charset="-122"/>
            </a:endParaRPr>
          </a:p>
        </p:txBody>
      </p:sp>
    </p:spTree>
    <p:extLst>
      <p:ext uri="{BB962C8B-B14F-4D97-AF65-F5344CB8AC3E}">
        <p14:creationId xmlns:p14="http://schemas.microsoft.com/office/powerpoint/2010/main" val="141717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dirty="0"/>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14</a:t>
            </a:fld>
            <a:endParaRPr lang="en-US" altLang="zh-CN">
              <a:ea typeface="宋体" panose="02010600030101010101" pitchFamily="2" charset="-122"/>
            </a:endParaRPr>
          </a:p>
        </p:txBody>
      </p:sp>
    </p:spTree>
    <p:extLst>
      <p:ext uri="{BB962C8B-B14F-4D97-AF65-F5344CB8AC3E}">
        <p14:creationId xmlns:p14="http://schemas.microsoft.com/office/powerpoint/2010/main" val="237632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15</a:t>
            </a:fld>
            <a:endParaRPr lang="en-US" altLang="zh-CN">
              <a:ea typeface="宋体" panose="02010600030101010101" pitchFamily="2" charset="-122"/>
            </a:endParaRPr>
          </a:p>
        </p:txBody>
      </p:sp>
    </p:spTree>
    <p:extLst>
      <p:ext uri="{BB962C8B-B14F-4D97-AF65-F5344CB8AC3E}">
        <p14:creationId xmlns:p14="http://schemas.microsoft.com/office/powerpoint/2010/main" val="419088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endParaRPr lang="zh-CN" altLang="en-US"/>
          </a:p>
        </p:txBody>
      </p:sp>
      <p:sp>
        <p:nvSpPr>
          <p:cNvPr id="12291" name="灯片编号占位符 3"/>
          <p:cNvSpPr>
            <a:spLocks noGrp="1"/>
          </p:cNvSpPr>
          <p:nvPr>
            <p:ph type="sldNum" sz="quarter" idx="5"/>
          </p:nvPr>
        </p:nvSpPr>
        <p:spPr bwMode="auto">
          <a:noFill/>
          <a:ln>
            <a:miter lim="800000"/>
          </a:ln>
        </p:spPr>
        <p:txBody>
          <a:bodyPr/>
          <a:lstStyle/>
          <a:p>
            <a:fld id="{D3DCC397-FCCD-437C-A0B9-F8DEC16A063B}" type="slidenum">
              <a:rPr lang="zh-CN" altLang="en-US" smtClean="0">
                <a:ea typeface="宋体" panose="02010600030101010101" pitchFamily="2" charset="-122"/>
              </a:rPr>
              <a:t>16</a:t>
            </a:fld>
            <a:endParaRPr lang="en-US" altLang="zh-CN">
              <a:ea typeface="宋体" panose="02010600030101010101" pitchFamily="2" charset="-122"/>
            </a:endParaRPr>
          </a:p>
        </p:txBody>
      </p:sp>
    </p:spTree>
    <p:extLst>
      <p:ext uri="{BB962C8B-B14F-4D97-AF65-F5344CB8AC3E}">
        <p14:creationId xmlns:p14="http://schemas.microsoft.com/office/powerpoint/2010/main" val="791005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17</a:t>
            </a:fld>
            <a:endParaRPr lang="en-US" altLang="zh-CN">
              <a:ea typeface="宋体" panose="02010600030101010101" pitchFamily="2" charset="-122"/>
            </a:endParaRPr>
          </a:p>
        </p:txBody>
      </p:sp>
    </p:spTree>
    <p:extLst>
      <p:ext uri="{BB962C8B-B14F-4D97-AF65-F5344CB8AC3E}">
        <p14:creationId xmlns:p14="http://schemas.microsoft.com/office/powerpoint/2010/main" val="288480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18</a:t>
            </a:fld>
            <a:endParaRPr lang="en-US" altLang="zh-CN">
              <a:ea typeface="宋体" panose="02010600030101010101" pitchFamily="2" charset="-122"/>
            </a:endParaRPr>
          </a:p>
        </p:txBody>
      </p:sp>
    </p:spTree>
    <p:extLst>
      <p:ext uri="{BB962C8B-B14F-4D97-AF65-F5344CB8AC3E}">
        <p14:creationId xmlns:p14="http://schemas.microsoft.com/office/powerpoint/2010/main" val="27695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19</a:t>
            </a:fld>
            <a:endParaRPr lang="en-US" altLang="zh-CN">
              <a:ea typeface="宋体" panose="02010600030101010101" pitchFamily="2" charset="-122"/>
            </a:endParaRPr>
          </a:p>
        </p:txBody>
      </p:sp>
    </p:spTree>
    <p:extLst>
      <p:ext uri="{BB962C8B-B14F-4D97-AF65-F5344CB8AC3E}">
        <p14:creationId xmlns:p14="http://schemas.microsoft.com/office/powerpoint/2010/main" val="168919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a:off x="4167998" y="10879875"/>
            <a:ext cx="3188594" cy="574717"/>
          </a:xfrm>
          <a:prstGeom prst="rect">
            <a:avLst/>
          </a:prstGeom>
          <a:noFill/>
          <a:ln w="9525" cap="flat" cmpd="sng">
            <a:noFill/>
            <a:prstDash val="solid"/>
            <a:miter/>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rPr>
              <a:t>21</a:t>
            </a:fld>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2758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2</a:t>
            </a:fld>
            <a:endParaRPr lang="en-US" altLang="zh-CN">
              <a:ea typeface="宋体" panose="02010600030101010101" pitchFamily="2" charset="-122"/>
            </a:endParaRPr>
          </a:p>
        </p:txBody>
      </p:sp>
    </p:spTree>
    <p:extLst>
      <p:ext uri="{BB962C8B-B14F-4D97-AF65-F5344CB8AC3E}">
        <p14:creationId xmlns:p14="http://schemas.microsoft.com/office/powerpoint/2010/main" val="61801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endParaRPr lang="zh-CN" altLang="en-US"/>
          </a:p>
        </p:txBody>
      </p:sp>
      <p:sp>
        <p:nvSpPr>
          <p:cNvPr id="12291" name="灯片编号占位符 3"/>
          <p:cNvSpPr>
            <a:spLocks noGrp="1"/>
          </p:cNvSpPr>
          <p:nvPr>
            <p:ph type="sldNum" sz="quarter" idx="5"/>
          </p:nvPr>
        </p:nvSpPr>
        <p:spPr bwMode="auto">
          <a:noFill/>
          <a:ln>
            <a:miter lim="800000"/>
          </a:ln>
        </p:spPr>
        <p:txBody>
          <a:bodyPr/>
          <a:lstStyle/>
          <a:p>
            <a:fld id="{D3DCC397-FCCD-437C-A0B9-F8DEC16A063B}" type="slidenum">
              <a:rPr lang="zh-CN" altLang="en-US" smtClean="0">
                <a:ea typeface="宋体" panose="02010600030101010101" pitchFamily="2" charset="-122"/>
              </a:rPr>
              <a:t>22</a:t>
            </a:fld>
            <a:endParaRPr lang="en-US" altLang="zh-CN">
              <a:ea typeface="宋体" panose="02010600030101010101" pitchFamily="2" charset="-122"/>
            </a:endParaRPr>
          </a:p>
        </p:txBody>
      </p:sp>
    </p:spTree>
    <p:extLst>
      <p:ext uri="{BB962C8B-B14F-4D97-AF65-F5344CB8AC3E}">
        <p14:creationId xmlns:p14="http://schemas.microsoft.com/office/powerpoint/2010/main" val="3222307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23</a:t>
            </a:fld>
            <a:endParaRPr lang="en-US" altLang="zh-CN">
              <a:ea typeface="宋体" panose="02010600030101010101" pitchFamily="2" charset="-122"/>
            </a:endParaRPr>
          </a:p>
        </p:txBody>
      </p:sp>
    </p:spTree>
    <p:extLst>
      <p:ext uri="{BB962C8B-B14F-4D97-AF65-F5344CB8AC3E}">
        <p14:creationId xmlns:p14="http://schemas.microsoft.com/office/powerpoint/2010/main" val="201737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24</a:t>
            </a:fld>
            <a:endParaRPr lang="en-US" altLang="zh-CN">
              <a:ea typeface="宋体" panose="02010600030101010101" pitchFamily="2" charset="-122"/>
            </a:endParaRPr>
          </a:p>
        </p:txBody>
      </p:sp>
    </p:spTree>
    <p:extLst>
      <p:ext uri="{BB962C8B-B14F-4D97-AF65-F5344CB8AC3E}">
        <p14:creationId xmlns:p14="http://schemas.microsoft.com/office/powerpoint/2010/main" val="280774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25</a:t>
            </a:fld>
            <a:endParaRPr lang="en-US" altLang="zh-CN">
              <a:ea typeface="宋体" panose="02010600030101010101" pitchFamily="2" charset="-122"/>
            </a:endParaRPr>
          </a:p>
        </p:txBody>
      </p:sp>
    </p:spTree>
    <p:extLst>
      <p:ext uri="{BB962C8B-B14F-4D97-AF65-F5344CB8AC3E}">
        <p14:creationId xmlns:p14="http://schemas.microsoft.com/office/powerpoint/2010/main" val="2416509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26</a:t>
            </a:fld>
            <a:endParaRPr lang="en-US" altLang="zh-CN">
              <a:ea typeface="宋体" panose="02010600030101010101" pitchFamily="2" charset="-122"/>
            </a:endParaRPr>
          </a:p>
        </p:txBody>
      </p:sp>
    </p:spTree>
    <p:extLst>
      <p:ext uri="{BB962C8B-B14F-4D97-AF65-F5344CB8AC3E}">
        <p14:creationId xmlns:p14="http://schemas.microsoft.com/office/powerpoint/2010/main" val="2103896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a:ln>
            <a:miter lim="800000"/>
          </a:ln>
        </p:spPr>
      </p:sp>
      <p:sp>
        <p:nvSpPr>
          <p:cNvPr id="16387" name="文本占位符 2"/>
          <p:cNvSpPr>
            <a:spLocks noGrp="1" noChangeArrowheads="1"/>
          </p:cNvSpPr>
          <p:nvPr>
            <p:ph type="body" idx="4294967295"/>
          </p:nvPr>
        </p:nvSpPr>
        <p:spPr>
          <a:noFill/>
        </p:spPr>
        <p:txBody>
          <a:bodyPr/>
          <a:lstStyle/>
          <a:p>
            <a:pPr eaLnBrk="1" hangingPunct="1"/>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ln>
            <a:miter lim="800000"/>
          </a:ln>
        </p:spPr>
      </p:sp>
      <p:sp>
        <p:nvSpPr>
          <p:cNvPr id="23555" name="文本占位符 2"/>
          <p:cNvSpPr>
            <a:spLocks noGrp="1" noChangeArrowheads="1"/>
          </p:cNvSpPr>
          <p:nvPr>
            <p:ph type="body" idx="4294967295"/>
          </p:nvPr>
        </p:nvSpPr>
        <p:spPr>
          <a:noFill/>
        </p:spPr>
        <p:txBody>
          <a:bodyPr/>
          <a:lstStyle/>
          <a:p>
            <a:pPr eaLnBrk="1" hangingPunct="1"/>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31</a:t>
            </a:fld>
            <a:endParaRPr lang="en-US" altLang="zh-CN">
              <a:ea typeface="宋体" panose="02010600030101010101" pitchFamily="2" charset="-122"/>
            </a:endParaRPr>
          </a:p>
        </p:txBody>
      </p:sp>
    </p:spTree>
    <p:extLst>
      <p:ext uri="{BB962C8B-B14F-4D97-AF65-F5344CB8AC3E}">
        <p14:creationId xmlns:p14="http://schemas.microsoft.com/office/powerpoint/2010/main" val="1969238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a:miter lim="800000"/>
          </a:ln>
        </p:spPr>
      </p:sp>
      <p:sp>
        <p:nvSpPr>
          <p:cNvPr id="30723" name="文本占位符 2"/>
          <p:cNvSpPr>
            <a:spLocks noGrp="1" noChangeArrowheads="1"/>
          </p:cNvSpPr>
          <p:nvPr>
            <p:ph type="body" idx="4294967295"/>
          </p:nvPr>
        </p:nvSpPr>
        <p:spPr>
          <a:noFill/>
        </p:spPr>
        <p:txBody>
          <a:bodyPr/>
          <a:lstStyle/>
          <a:p>
            <a:pPr eaLnBrk="1" hangingPunct="1"/>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dirty="0"/>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33</a:t>
            </a:fld>
            <a:endParaRPr lang="en-US" altLang="zh-CN">
              <a:ea typeface="宋体" panose="02010600030101010101" pitchFamily="2" charset="-122"/>
            </a:endParaRPr>
          </a:p>
        </p:txBody>
      </p:sp>
    </p:spTree>
    <p:extLst>
      <p:ext uri="{BB962C8B-B14F-4D97-AF65-F5344CB8AC3E}">
        <p14:creationId xmlns:p14="http://schemas.microsoft.com/office/powerpoint/2010/main" val="206315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3</a:t>
            </a:fld>
            <a:endParaRPr lang="en-US" altLang="zh-CN">
              <a:ea typeface="宋体" panose="02010600030101010101" pitchFamily="2" charset="-122"/>
            </a:endParaRPr>
          </a:p>
        </p:txBody>
      </p:sp>
    </p:spTree>
    <p:extLst>
      <p:ext uri="{BB962C8B-B14F-4D97-AF65-F5344CB8AC3E}">
        <p14:creationId xmlns:p14="http://schemas.microsoft.com/office/powerpoint/2010/main" val="1800958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34</a:t>
            </a:fld>
            <a:endParaRPr lang="en-US" altLang="zh-CN">
              <a:ea typeface="宋体" panose="02010600030101010101" pitchFamily="2" charset="-122"/>
            </a:endParaRPr>
          </a:p>
        </p:txBody>
      </p:sp>
    </p:spTree>
    <p:extLst>
      <p:ext uri="{BB962C8B-B14F-4D97-AF65-F5344CB8AC3E}">
        <p14:creationId xmlns:p14="http://schemas.microsoft.com/office/powerpoint/2010/main" val="115752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extLst>
      <p:ext uri="{BB962C8B-B14F-4D97-AF65-F5344CB8AC3E}">
        <p14:creationId xmlns:p14="http://schemas.microsoft.com/office/powerpoint/2010/main" val="3533403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36</a:t>
            </a:fld>
            <a:endParaRPr lang="zh-CN" altLang="en-US"/>
          </a:p>
        </p:txBody>
      </p:sp>
    </p:spTree>
    <p:extLst>
      <p:ext uri="{BB962C8B-B14F-4D97-AF65-F5344CB8AC3E}">
        <p14:creationId xmlns:p14="http://schemas.microsoft.com/office/powerpoint/2010/main" val="3533403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idx="4294967295"/>
          </p:nvPr>
        </p:nvSpPr>
        <p:spPr/>
      </p:sp>
      <p:sp>
        <p:nvSpPr>
          <p:cNvPr id="78851" name="备注占位符 2"/>
          <p:cNvSpPr>
            <a:spLocks noGrp="1" noChangeArrowheads="1"/>
          </p:cNvSpPr>
          <p:nvPr>
            <p:ph type="body" idx="4294967295"/>
          </p:nvPr>
        </p:nvSpPr>
        <p:spPr bwMode="auto">
          <a:xfrm>
            <a:off x="0" y="0"/>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ea typeface="宋体" pitchFamily="2" charset="-122"/>
            </a:endParaRPr>
          </a:p>
        </p:txBody>
      </p:sp>
      <p:sp>
        <p:nvSpPr>
          <p:cNvPr id="56324" name="灯片编号占位符 3"/>
          <p:cNvSpPr>
            <a:spLocks noGrp="1" noChangeArrowheads="1"/>
          </p:cNvSpPr>
          <p:nvPr>
            <p:ph type="sldNum" sz="quarter" idx="5"/>
          </p:nvPr>
        </p:nvSpPr>
        <p:spPr bwMode="auto">
          <a:ln>
            <a:miter lim="800000"/>
            <a:headEnd/>
            <a:tailEnd/>
          </a:ln>
        </p:spPr>
        <p:txBody>
          <a:bodyPr/>
          <a:lstStyle/>
          <a:p>
            <a:pPr algn="l">
              <a:defRPr/>
            </a:pPr>
            <a:fld id="{DD3B2392-DA85-49C2-B840-1D9D0F4A45B2}" type="slidenum">
              <a:rPr lang="zh-CN" altLang="en-US" smtClean="0"/>
              <a:pPr algn="l">
                <a:defRPr/>
              </a:pPr>
              <a:t>37</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38</a:t>
            </a:fld>
            <a:endParaRPr lang="en-US" altLang="zh-CN">
              <a:ea typeface="宋体" panose="02010600030101010101" pitchFamily="2" charset="-122"/>
            </a:endParaRPr>
          </a:p>
        </p:txBody>
      </p:sp>
    </p:spTree>
    <p:extLst>
      <p:ext uri="{BB962C8B-B14F-4D97-AF65-F5344CB8AC3E}">
        <p14:creationId xmlns:p14="http://schemas.microsoft.com/office/powerpoint/2010/main" val="2095556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24579" name="灯片编号占位符 3"/>
          <p:cNvSpPr>
            <a:spLocks noGrp="1"/>
          </p:cNvSpPr>
          <p:nvPr>
            <p:ph type="sldNum" sz="quarter" idx="5"/>
          </p:nvPr>
        </p:nvSpPr>
        <p:spPr bwMode="auto">
          <a:noFill/>
          <a:ln>
            <a:miter lim="800000"/>
          </a:ln>
        </p:spPr>
        <p:txBody>
          <a:bodyPr/>
          <a:lstStyle/>
          <a:p>
            <a:fld id="{788C39D9-5866-4E95-AE02-D2E9B2321B6C}" type="slidenum">
              <a:rPr lang="zh-CN" altLang="en-US" smtClean="0">
                <a:ea typeface="宋体" panose="02010600030101010101" pitchFamily="2" charset="-122"/>
              </a:rPr>
              <a:t>39</a:t>
            </a:fld>
            <a:endParaRPr lang="en-US" altLang="zh-CN">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4</a:t>
            </a:fld>
            <a:endParaRPr lang="en-US" altLang="zh-CN">
              <a:ea typeface="宋体" panose="02010600030101010101" pitchFamily="2" charset="-122"/>
            </a:endParaRPr>
          </a:p>
        </p:txBody>
      </p:sp>
    </p:spTree>
    <p:extLst>
      <p:ext uri="{BB962C8B-B14F-4D97-AF65-F5344CB8AC3E}">
        <p14:creationId xmlns:p14="http://schemas.microsoft.com/office/powerpoint/2010/main" val="429250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endParaRPr lang="zh-CN" altLang="en-US"/>
          </a:p>
        </p:txBody>
      </p:sp>
      <p:sp>
        <p:nvSpPr>
          <p:cNvPr id="12291" name="灯片编号占位符 3"/>
          <p:cNvSpPr>
            <a:spLocks noGrp="1"/>
          </p:cNvSpPr>
          <p:nvPr>
            <p:ph type="sldNum" sz="quarter" idx="5"/>
          </p:nvPr>
        </p:nvSpPr>
        <p:spPr bwMode="auto">
          <a:noFill/>
          <a:ln>
            <a:miter lim="800000"/>
          </a:ln>
        </p:spPr>
        <p:txBody>
          <a:bodyPr/>
          <a:lstStyle/>
          <a:p>
            <a:fld id="{D3DCC397-FCCD-437C-A0B9-F8DEC16A063B}" type="slidenum">
              <a:rPr lang="zh-CN" altLang="en-US" smtClean="0">
                <a:ea typeface="宋体" panose="02010600030101010101" pitchFamily="2" charset="-122"/>
              </a:rPr>
              <a:t>5</a:t>
            </a:fld>
            <a:endParaRPr lang="en-US" altLang="zh-CN">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6</a:t>
            </a:fld>
            <a:endParaRPr lang="en-US" altLang="zh-CN">
              <a:ea typeface="宋体" panose="02010600030101010101" pitchFamily="2" charset="-122"/>
            </a:endParaRPr>
          </a:p>
        </p:txBody>
      </p:sp>
    </p:spTree>
    <p:extLst>
      <p:ext uri="{BB962C8B-B14F-4D97-AF65-F5344CB8AC3E}">
        <p14:creationId xmlns:p14="http://schemas.microsoft.com/office/powerpoint/2010/main" val="50570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7</a:t>
            </a:fld>
            <a:endParaRPr lang="en-US" altLang="zh-CN">
              <a:ea typeface="宋体" panose="02010600030101010101" pitchFamily="2" charset="-122"/>
            </a:endParaRPr>
          </a:p>
        </p:txBody>
      </p:sp>
    </p:spTree>
    <p:extLst>
      <p:ext uri="{BB962C8B-B14F-4D97-AF65-F5344CB8AC3E}">
        <p14:creationId xmlns:p14="http://schemas.microsoft.com/office/powerpoint/2010/main" val="202720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8</a:t>
            </a:fld>
            <a:endParaRPr lang="en-US" altLang="zh-CN">
              <a:ea typeface="宋体" panose="02010600030101010101" pitchFamily="2" charset="-122"/>
            </a:endParaRPr>
          </a:p>
        </p:txBody>
      </p:sp>
    </p:spTree>
    <p:extLst>
      <p:ext uri="{BB962C8B-B14F-4D97-AF65-F5344CB8AC3E}">
        <p14:creationId xmlns:p14="http://schemas.microsoft.com/office/powerpoint/2010/main" val="128565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685800" y="1143000"/>
            <a:ext cx="5486400" cy="3086100"/>
          </a:xfrm>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lstStyle/>
          <a:p>
            <a:endParaRPr lang="zh-CN" altLang="id-ID"/>
          </a:p>
        </p:txBody>
      </p:sp>
      <p:sp>
        <p:nvSpPr>
          <p:cNvPr id="14339" name="Slide Number Placeholder 3"/>
          <p:cNvSpPr>
            <a:spLocks noGrp="1"/>
          </p:cNvSpPr>
          <p:nvPr>
            <p:ph type="sldNum" sz="quarter" idx="5"/>
          </p:nvPr>
        </p:nvSpPr>
        <p:spPr bwMode="auto">
          <a:noFill/>
          <a:ln>
            <a:miter lim="800000"/>
          </a:ln>
        </p:spPr>
        <p:txBody>
          <a:bodyPr/>
          <a:lstStyle/>
          <a:p>
            <a:fld id="{BB7ED5B6-824A-4CED-AB75-1803BCABA6B9}" type="slidenum">
              <a:rPr lang="en-US" altLang="zh-CN" smtClean="0">
                <a:ea typeface="宋体" panose="02010600030101010101" pitchFamily="2" charset="-122"/>
              </a:rPr>
              <a:t>9</a:t>
            </a:fld>
            <a:endParaRPr lang="en-US" altLang="zh-CN">
              <a:ea typeface="宋体" panose="02010600030101010101" pitchFamily="2" charset="-122"/>
            </a:endParaRPr>
          </a:p>
        </p:txBody>
      </p:sp>
    </p:spTree>
    <p:extLst>
      <p:ext uri="{BB962C8B-B14F-4D97-AF65-F5344CB8AC3E}">
        <p14:creationId xmlns:p14="http://schemas.microsoft.com/office/powerpoint/2010/main" val="352127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1CE4A8F-C2BD-43F0-98D4-E88EB72B043A}" type="datetimeFigureOut">
              <a:rPr lang="zh-CN" altLang="en-US"/>
              <a:t>2017/7/11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29100C9-B904-4609-B043-A7C21FA6DE3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FA9D5F-5319-4FC0-8CC0-0821FF8653BE}"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772E6-AD7B-4FEE-B61E-1CCFA8E7D1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0"/>
            <a:ext cx="10929938" cy="1550332"/>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750" indent="0" algn="ctr">
              <a:buNone/>
              <a:defRPr>
                <a:solidFill>
                  <a:schemeClr val="tx1">
                    <a:tint val="75000"/>
                  </a:schemeClr>
                </a:solidFill>
              </a:defRPr>
            </a:lvl5pPr>
            <a:lvl6pPr marL="3214370" indent="0" algn="ctr">
              <a:buNone/>
              <a:defRPr>
                <a:solidFill>
                  <a:schemeClr val="tx1">
                    <a:tint val="75000"/>
                  </a:schemeClr>
                </a:solidFill>
              </a:defRPr>
            </a:lvl6pPr>
            <a:lvl7pPr marL="3857625" indent="0" algn="ctr">
              <a:buNone/>
              <a:defRPr>
                <a:solidFill>
                  <a:schemeClr val="tx1">
                    <a:tint val="75000"/>
                  </a:schemeClr>
                </a:solidFill>
              </a:defRPr>
            </a:lvl7pPr>
            <a:lvl8pPr marL="4500245" indent="0" algn="ctr">
              <a:buNone/>
              <a:defRPr>
                <a:solidFill>
                  <a:schemeClr val="tx1">
                    <a:tint val="75000"/>
                  </a:schemeClr>
                </a:solidFill>
              </a:defRPr>
            </a:lvl8pPr>
            <a:lvl9pPr marL="51435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AFA9D5F-5319-4FC0-8CC0-0821FF8653BE}"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772E6-AD7B-4FEE-B61E-1CCFA8E7D1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6" name="文本框"/>
          <p:cNvSpPr>
            <a:spLocks noGrp="1"/>
          </p:cNvSpPr>
          <p:nvPr>
            <p:ph type="title"/>
          </p:nvPr>
        </p:nvSpPr>
        <p:spPr>
          <a:xfrm>
            <a:off x="884039" y="385092"/>
            <a:ext cx="11090672" cy="1398048"/>
          </a:xfrm>
          <a:prstGeom prst="rect">
            <a:avLst/>
          </a:prstGeom>
          <a:noFill/>
          <a:ln w="9525" cap="flat" cmpd="sng">
            <a:noFill/>
            <a:prstDash val="solid"/>
            <a:miter/>
          </a:ln>
        </p:spPr>
        <p:txBody>
          <a:bodyPr vert="horz" wrap="square" lIns="91440" tIns="45720" rIns="91440" bIns="45720" anchor="ctr" anchorCtr="0"/>
          <a:lstStyle>
            <a:lvl1pPr defTabSz="964372">
              <a:defRPr/>
            </a:lvl1pPr>
          </a:lstStyle>
          <a:p>
            <a:pPr defTabSz="685800"/>
            <a:r>
              <a:rPr lang="zh-CN" altLang="en-US"/>
              <a:t>单击此处编辑母版标题样式</a:t>
            </a:r>
          </a:p>
        </p:txBody>
      </p:sp>
      <p:sp>
        <p:nvSpPr>
          <p:cNvPr id="27" name="文本框"/>
          <p:cNvSpPr>
            <a:spLocks noGrp="1"/>
          </p:cNvSpPr>
          <p:nvPr>
            <p:ph type="body" idx="1"/>
          </p:nvPr>
        </p:nvSpPr>
        <p:spPr>
          <a:xfrm>
            <a:off x="884039" y="1925456"/>
            <a:ext cx="11090672" cy="4589287"/>
          </a:xfrm>
          <a:prstGeom prst="rect">
            <a:avLst/>
          </a:prstGeom>
          <a:noFill/>
          <a:ln w="9525" cap="flat" cmpd="sng">
            <a:noFill/>
            <a:prstDash val="solid"/>
            <a:miter/>
          </a:ln>
        </p:spPr>
        <p:txBody>
          <a:bodyPr vert="horz" wrap="square" lIns="91440" tIns="45720" rIns="91440" bIns="45720" anchor="t" anchorCtr="0"/>
          <a:lstStyle>
            <a:lvl1pPr defTabSz="964372">
              <a:defRPr/>
            </a:lvl1pPr>
          </a:lstStyle>
          <a:p>
            <a:pPr defTabSz="685800"/>
            <a:r>
              <a:rPr lang="zh-CN" altLang="en-US"/>
              <a:t>单击此处编辑母版文本样式</a:t>
            </a:r>
            <a:endParaRPr lang="en-US" altLang="zh-CN"/>
          </a:p>
          <a:p>
            <a:pPr lvl="1" defTabSz="964372"/>
            <a:r>
              <a:rPr lang="zh-CN" altLang="en-US"/>
              <a:t>第二级</a:t>
            </a:r>
            <a:endParaRPr lang="en-US" altLang="zh-CN"/>
          </a:p>
          <a:p>
            <a:pPr lvl="2" defTabSz="964372"/>
            <a:r>
              <a:rPr lang="zh-CN" altLang="en-US"/>
              <a:t>第三级</a:t>
            </a:r>
            <a:endParaRPr lang="en-US" altLang="zh-CN"/>
          </a:p>
          <a:p>
            <a:pPr lvl="3" defTabSz="964372"/>
            <a:r>
              <a:rPr lang="zh-CN" altLang="en-US"/>
              <a:t>第四级</a:t>
            </a:r>
            <a:endParaRPr lang="en-US" altLang="zh-CN"/>
          </a:p>
          <a:p>
            <a:pPr lvl="4" defTabSz="964372"/>
            <a:r>
              <a:rPr lang="zh-CN" altLang="en-US"/>
              <a:t>第五级</a:t>
            </a:r>
          </a:p>
        </p:txBody>
      </p:sp>
      <p:sp>
        <p:nvSpPr>
          <p:cNvPr id="28" name="文本框"/>
          <p:cNvSpPr>
            <a:spLocks noGrp="1"/>
          </p:cNvSpPr>
          <p:nvPr>
            <p:ph type="dt" idx="10"/>
          </p:nvPr>
        </p:nvSpPr>
        <p:spPr>
          <a:xfrm>
            <a:off x="884040" y="6703940"/>
            <a:ext cx="2893217" cy="385092"/>
          </a:xfrm>
          <a:prstGeom prst="rect">
            <a:avLst/>
          </a:prstGeom>
          <a:noFill/>
          <a:ln w="9525" cap="flat" cmpd="sng">
            <a:noFill/>
            <a:prstDash val="solid"/>
            <a:miter/>
          </a:ln>
        </p:spPr>
        <p:txBody>
          <a:bodyPr vert="horz" wrap="square" lIns="91440" tIns="45720" rIns="91440" bIns="45720" anchor="t" anchorCtr="0"/>
          <a:lstStyle/>
          <a:p>
            <a:pPr algn="l"/>
            <a:endParaRPr lang="zh-CN" altLang="en-US" sz="1266">
              <a:solidFill>
                <a:srgbClr val="898989"/>
              </a:solidFill>
              <a:latin typeface="Calibri" panose="020F0502020204030204" pitchFamily="34" charset="0"/>
              <a:ea typeface="宋体" panose="02010600030101010101" pitchFamily="2" charset="-122"/>
              <a:cs typeface="Calibri" panose="020F0502020204030204" pitchFamily="34" charset="0"/>
            </a:endParaRPr>
          </a:p>
        </p:txBody>
      </p:sp>
      <p:sp>
        <p:nvSpPr>
          <p:cNvPr id="29" name="文本框"/>
          <p:cNvSpPr>
            <a:spLocks noGrp="1"/>
          </p:cNvSpPr>
          <p:nvPr>
            <p:ph type="ftr"/>
          </p:nvPr>
        </p:nvSpPr>
        <p:spPr>
          <a:xfrm>
            <a:off x="4259461" y="6703940"/>
            <a:ext cx="4339828" cy="385092"/>
          </a:xfrm>
          <a:prstGeom prst="rect">
            <a:avLst/>
          </a:prstGeom>
          <a:noFill/>
          <a:ln w="9525" cap="flat" cmpd="sng">
            <a:noFill/>
            <a:prstDash val="solid"/>
            <a:miter/>
          </a:ln>
        </p:spPr>
        <p:txBody>
          <a:bodyPr vert="horz" wrap="square" lIns="91440" tIns="45720" rIns="91440" bIns="45720" anchor="t" anchorCtr="0"/>
          <a:lstStyle/>
          <a:p>
            <a:pPr algn="ctr"/>
            <a:endParaRPr lang="zh-CN" altLang="en-US" sz="1266">
              <a:solidFill>
                <a:srgbClr val="898989"/>
              </a:solidFill>
              <a:latin typeface="Calibri" panose="020F0502020204030204" pitchFamily="34" charset="0"/>
              <a:ea typeface="宋体" panose="02010600030101010101" pitchFamily="2" charset="-122"/>
              <a:cs typeface="Calibri" panose="020F0502020204030204" pitchFamily="34" charset="0"/>
            </a:endParaRPr>
          </a:p>
        </p:txBody>
      </p:sp>
      <p:sp>
        <p:nvSpPr>
          <p:cNvPr id="30" name="文本框"/>
          <p:cNvSpPr>
            <a:spLocks noGrp="1"/>
          </p:cNvSpPr>
          <p:nvPr>
            <p:ph type="sldNum"/>
          </p:nvPr>
        </p:nvSpPr>
        <p:spPr>
          <a:xfrm>
            <a:off x="9081492" y="6703940"/>
            <a:ext cx="2893219" cy="385092"/>
          </a:xfrm>
          <a:prstGeom prst="rect">
            <a:avLst/>
          </a:prstGeom>
          <a:noFill/>
          <a:ln w="9525" cap="flat" cmpd="sng">
            <a:noFill/>
            <a:prstDash val="solid"/>
            <a:miter/>
          </a:ln>
        </p:spPr>
        <p:txBody>
          <a:bodyPr vert="horz" wrap="square" lIns="91440" tIns="45720" rIns="91440" bIns="45720" anchor="t" anchorCtr="0"/>
          <a:lstStyle/>
          <a:p>
            <a:pPr algn="r"/>
            <a:fld id="{CAD2D6BD-DE1B-4B5F-8B41-2702339687B9}" type="slidenum">
              <a:rPr lang="en-US" altLang="zh-CN" sz="1266" b="0" i="0" u="none" strike="noStrike" kern="1200" cap="none" spc="0" baseline="0">
                <a:solidFill>
                  <a:srgbClr val="898989"/>
                </a:solidFill>
                <a:latin typeface="Calibri" panose="020F0502020204030204" pitchFamily="34" charset="0"/>
                <a:ea typeface="宋体" panose="02010600030101010101" pitchFamily="2" charset="-122"/>
                <a:cs typeface="Calibri" panose="020F0502020204030204" pitchFamily="34" charset="0"/>
              </a:rPr>
              <a:t>‹#›</a:t>
            </a:fld>
            <a:endParaRPr lang="zh-CN" altLang="en-US" sz="1266">
              <a:solidFill>
                <a:srgbClr val="898989"/>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36035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84238" y="385763"/>
            <a:ext cx="11090275" cy="1397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84238" y="1925638"/>
            <a:ext cx="11090275" cy="4589462"/>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smtClean="0">
                <a:solidFill>
                  <a:schemeClr val="tx1">
                    <a:tint val="75000"/>
                  </a:schemeClr>
                </a:solidFill>
                <a:ea typeface="宋体" panose="02010600030101010101" pitchFamily="2" charset="-122"/>
              </a:defRPr>
            </a:lvl1pPr>
          </a:lstStyle>
          <a:p>
            <a:pPr>
              <a:defRPr/>
            </a:pPr>
            <a:fld id="{D678254A-8780-4BE5-9789-72B8E06A2A21}" type="datetimeFigureOut">
              <a:rPr lang="zh-CN" altLang="en-US"/>
              <a:t>2017/7/11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smtClean="0">
                <a:solidFill>
                  <a:schemeClr val="tx1">
                    <a:tint val="75000"/>
                  </a:schemeClr>
                </a:solidFill>
                <a:ea typeface="宋体" panose="02010600030101010101" pitchFamily="2" charset="-122"/>
              </a:defRPr>
            </a:lvl1pPr>
          </a:lstStyle>
          <a:p>
            <a:pPr>
              <a:defRPr/>
            </a:pPr>
            <a:fld id="{9ADA95F3-AA97-4796-A297-468A0480555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mc:AlternateContent xmlns:mc="http://schemas.openxmlformats.org/markup-compatibility/2006" xmlns:p14="http://schemas.microsoft.com/office/powerpoint/2010/main">
    <mc:Choice Requires="p14">
      <p:transition spd="med"/>
    </mc:Choice>
    <mc:Fallback xmlns="">
      <p:transition spd="med"/>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2.xml"/><Relationship Id="rId5" Type="http://schemas.openxmlformats.org/officeDocument/2006/relationships/slideLayout" Target="../slideLayouts/slideLayout4.xml"/><Relationship Id="rId4" Type="http://schemas.openxmlformats.org/officeDocument/2006/relationships/tags" Target="../tags/tag11.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33.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6.png"/><Relationship Id="rId5" Type="http://schemas.openxmlformats.org/officeDocument/2006/relationships/notesSlide" Target="../notesSlides/notesSlide34.xm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xmlns="" id="{F0C0F100-BE46-4DD0-A23D-A68AF818E73A}"/>
              </a:ext>
            </a:extLst>
          </p:cNvPr>
          <p:cNvPicPr>
            <a:picLocks noChangeAspect="1" noChangeArrowheads="1"/>
          </p:cNvPicPr>
          <p:nvPr/>
        </p:nvPicPr>
        <p:blipFill>
          <a:blip r:embed="rId3" cstate="print"/>
          <a:srcRect/>
          <a:stretch>
            <a:fillRect/>
          </a:stretch>
        </p:blipFill>
        <p:spPr bwMode="auto">
          <a:xfrm>
            <a:off x="0" y="0"/>
            <a:ext cx="12858750" cy="3184277"/>
          </a:xfrm>
          <a:prstGeom prst="rect">
            <a:avLst/>
          </a:prstGeom>
          <a:noFill/>
          <a:ln w="9525">
            <a:noFill/>
            <a:miter lim="800000"/>
            <a:headEnd/>
            <a:tailEnd/>
          </a:ln>
        </p:spPr>
      </p:pic>
      <p:sp>
        <p:nvSpPr>
          <p:cNvPr id="11" name="矩形 10"/>
          <p:cNvSpPr/>
          <p:nvPr/>
        </p:nvSpPr>
        <p:spPr>
          <a:xfrm>
            <a:off x="276278" y="2271970"/>
            <a:ext cx="1090035" cy="268337"/>
          </a:xfrm>
          <a:prstGeom prst="rect">
            <a:avLst/>
          </a:prstGeom>
        </p:spPr>
        <p:txBody>
          <a:bodyPr wrap="square" lIns="128583" tIns="64291" rIns="128583" bIns="64291">
            <a:spAutoFit/>
          </a:bodyPr>
          <a:lstStyle/>
          <a:p>
            <a:pPr defTabSz="1285829" fontAlgn="auto">
              <a:spcBef>
                <a:spcPts val="0"/>
              </a:spcBef>
              <a:spcAft>
                <a:spcPts val="0"/>
              </a:spcAft>
              <a:defRPr/>
            </a:pPr>
            <a:r>
              <a:rPr lang="en-US" altLang="zh-CN" sz="100" kern="0" dirty="0">
                <a:solidFill>
                  <a:sysClr val="window" lastClr="FFFFFF"/>
                </a:solidFill>
              </a:rPr>
              <a:t>PPT</a:t>
            </a:r>
            <a:r>
              <a:rPr lang="zh-CN" altLang="en-US" sz="100" kern="0" dirty="0">
                <a:solidFill>
                  <a:sysClr val="window" lastClr="FFFFFF"/>
                </a:solidFill>
              </a:rPr>
              <a:t>模板下载：</a:t>
            </a:r>
            <a:r>
              <a:rPr lang="en-US" altLang="zh-CN" sz="100" kern="0" dirty="0">
                <a:solidFill>
                  <a:sysClr val="window" lastClr="FFFFFF"/>
                </a:solidFill>
              </a:rPr>
              <a:t>www.1ppt.com/moban/     </a:t>
            </a:r>
            <a:r>
              <a:rPr lang="zh-CN" altLang="en-US" sz="100" kern="0" dirty="0">
                <a:solidFill>
                  <a:sysClr val="window" lastClr="FFFFFF"/>
                </a:solidFill>
              </a:rPr>
              <a:t>行业</a:t>
            </a:r>
            <a:r>
              <a:rPr lang="en-US" altLang="zh-CN" sz="100" kern="0" dirty="0">
                <a:solidFill>
                  <a:sysClr val="window" lastClr="FFFFFF"/>
                </a:solidFill>
              </a:rPr>
              <a:t>PPT</a:t>
            </a:r>
            <a:r>
              <a:rPr lang="zh-CN" altLang="en-US" sz="100" kern="0" dirty="0">
                <a:solidFill>
                  <a:sysClr val="window" lastClr="FFFFFF"/>
                </a:solidFill>
              </a:rPr>
              <a:t>模板：</a:t>
            </a:r>
            <a:r>
              <a:rPr lang="en-US" altLang="zh-CN" sz="100" kern="0" dirty="0">
                <a:solidFill>
                  <a:sysClr val="window" lastClr="FFFFFF"/>
                </a:solidFill>
              </a:rPr>
              <a:t>www.1ppt.com/hangye/ </a:t>
            </a:r>
          </a:p>
          <a:p>
            <a:pPr defTabSz="1285829" fontAlgn="auto">
              <a:spcBef>
                <a:spcPts val="0"/>
              </a:spcBef>
              <a:spcAft>
                <a:spcPts val="0"/>
              </a:spcAft>
              <a:defRPr/>
            </a:pPr>
            <a:r>
              <a:rPr lang="zh-CN" altLang="en-US" sz="100" kern="0" dirty="0">
                <a:solidFill>
                  <a:sysClr val="window" lastClr="FFFFFF"/>
                </a:solidFill>
              </a:rPr>
              <a:t>节日</a:t>
            </a:r>
            <a:r>
              <a:rPr lang="en-US" altLang="zh-CN" sz="100" kern="0" dirty="0">
                <a:solidFill>
                  <a:sysClr val="window" lastClr="FFFFFF"/>
                </a:solidFill>
              </a:rPr>
              <a:t>PPT</a:t>
            </a:r>
            <a:r>
              <a:rPr lang="zh-CN" altLang="en-US" sz="100" kern="0" dirty="0">
                <a:solidFill>
                  <a:sysClr val="window" lastClr="FFFFFF"/>
                </a:solidFill>
              </a:rPr>
              <a:t>模板：</a:t>
            </a:r>
            <a:r>
              <a:rPr lang="en-US" altLang="zh-CN" sz="100" kern="0" dirty="0">
                <a:solidFill>
                  <a:sysClr val="window" lastClr="FFFFFF"/>
                </a:solidFill>
              </a:rPr>
              <a:t>www.1ppt.com/jieri/           PPT</a:t>
            </a:r>
            <a:r>
              <a:rPr lang="zh-CN" altLang="en-US" sz="100" kern="0" dirty="0">
                <a:solidFill>
                  <a:sysClr val="window" lastClr="FFFFFF"/>
                </a:solidFill>
              </a:rPr>
              <a:t>素材下载：</a:t>
            </a:r>
            <a:r>
              <a:rPr lang="en-US" altLang="zh-CN" sz="100" kern="0" dirty="0">
                <a:solidFill>
                  <a:sysClr val="window" lastClr="FFFFFF"/>
                </a:solidFill>
              </a:rPr>
              <a:t>www.1ppt.com/sucai/</a:t>
            </a:r>
          </a:p>
          <a:p>
            <a:pPr defTabSz="1285829" fontAlgn="auto">
              <a:spcBef>
                <a:spcPts val="0"/>
              </a:spcBef>
              <a:spcAft>
                <a:spcPts val="0"/>
              </a:spcAft>
              <a:defRPr/>
            </a:pPr>
            <a:r>
              <a:rPr lang="en-US" altLang="zh-CN" sz="100" kern="0" dirty="0">
                <a:solidFill>
                  <a:sysClr val="window" lastClr="FFFFFF"/>
                </a:solidFill>
              </a:rPr>
              <a:t>PPT</a:t>
            </a:r>
            <a:r>
              <a:rPr lang="zh-CN" altLang="en-US" sz="100" kern="0" dirty="0">
                <a:solidFill>
                  <a:sysClr val="window" lastClr="FFFFFF"/>
                </a:solidFill>
              </a:rPr>
              <a:t>背景图片：</a:t>
            </a:r>
            <a:r>
              <a:rPr lang="en-US" altLang="zh-CN" sz="100" kern="0" dirty="0">
                <a:solidFill>
                  <a:sysClr val="window" lastClr="FFFFFF"/>
                </a:solidFill>
              </a:rPr>
              <a:t>www.1ppt.com/beijing/      PPT</a:t>
            </a:r>
            <a:r>
              <a:rPr lang="zh-CN" altLang="en-US" sz="100" kern="0" dirty="0">
                <a:solidFill>
                  <a:sysClr val="window" lastClr="FFFFFF"/>
                </a:solidFill>
              </a:rPr>
              <a:t>图表下载：</a:t>
            </a:r>
            <a:r>
              <a:rPr lang="en-US" altLang="zh-CN" sz="100" kern="0" dirty="0">
                <a:solidFill>
                  <a:sysClr val="window" lastClr="FFFFFF"/>
                </a:solidFill>
              </a:rPr>
              <a:t>www.1ppt.com/tubiao/      </a:t>
            </a:r>
          </a:p>
          <a:p>
            <a:pPr defTabSz="1285829" fontAlgn="auto">
              <a:spcBef>
                <a:spcPts val="0"/>
              </a:spcBef>
              <a:spcAft>
                <a:spcPts val="0"/>
              </a:spcAft>
              <a:defRPr/>
            </a:pPr>
            <a:r>
              <a:rPr lang="zh-CN" altLang="en-US" sz="100" kern="0" dirty="0">
                <a:solidFill>
                  <a:sysClr val="window" lastClr="FFFFFF"/>
                </a:solidFill>
              </a:rPr>
              <a:t>优秀</a:t>
            </a:r>
            <a:r>
              <a:rPr lang="en-US" altLang="zh-CN" sz="100" kern="0" dirty="0">
                <a:solidFill>
                  <a:sysClr val="window" lastClr="FFFFFF"/>
                </a:solidFill>
              </a:rPr>
              <a:t>PPT</a:t>
            </a:r>
            <a:r>
              <a:rPr lang="zh-CN" altLang="en-US" sz="100" kern="0" dirty="0">
                <a:solidFill>
                  <a:sysClr val="window" lastClr="FFFFFF"/>
                </a:solidFill>
              </a:rPr>
              <a:t>下载：</a:t>
            </a:r>
            <a:r>
              <a:rPr lang="en-US" altLang="zh-CN" sz="100" kern="0" dirty="0">
                <a:solidFill>
                  <a:sysClr val="window" lastClr="FFFFFF"/>
                </a:solidFill>
              </a:rPr>
              <a:t>www.1ppt.com/xiazai/        PPT</a:t>
            </a:r>
            <a:r>
              <a:rPr lang="zh-CN" altLang="en-US" sz="100" kern="0" dirty="0">
                <a:solidFill>
                  <a:sysClr val="window" lastClr="FFFFFF"/>
                </a:solidFill>
              </a:rPr>
              <a:t>教程： </a:t>
            </a:r>
            <a:r>
              <a:rPr lang="en-US" altLang="zh-CN" sz="100" kern="0" dirty="0">
                <a:solidFill>
                  <a:sysClr val="window" lastClr="FFFFFF"/>
                </a:solidFill>
              </a:rPr>
              <a:t>www.1ppt.com/powerpoint/      </a:t>
            </a:r>
          </a:p>
          <a:p>
            <a:pPr defTabSz="1285829" fontAlgn="auto">
              <a:spcBef>
                <a:spcPts val="0"/>
              </a:spcBef>
              <a:spcAft>
                <a:spcPts val="0"/>
              </a:spcAft>
              <a:defRPr/>
            </a:pPr>
            <a:r>
              <a:rPr lang="en-US" altLang="zh-CN" sz="100" kern="0" dirty="0">
                <a:solidFill>
                  <a:sysClr val="window" lastClr="FFFFFF"/>
                </a:solidFill>
              </a:rPr>
              <a:t>Word</a:t>
            </a:r>
            <a:r>
              <a:rPr lang="zh-CN" altLang="en-US" sz="100" kern="0" dirty="0">
                <a:solidFill>
                  <a:sysClr val="window" lastClr="FFFFFF"/>
                </a:solidFill>
              </a:rPr>
              <a:t>教程： </a:t>
            </a:r>
            <a:r>
              <a:rPr lang="en-US" altLang="zh-CN" sz="100" kern="0" dirty="0">
                <a:solidFill>
                  <a:sysClr val="window" lastClr="FFFFFF"/>
                </a:solidFill>
              </a:rPr>
              <a:t>www.1ppt.com/word/              Excel</a:t>
            </a:r>
            <a:r>
              <a:rPr lang="zh-CN" altLang="en-US" sz="100" kern="0" dirty="0">
                <a:solidFill>
                  <a:sysClr val="window" lastClr="FFFFFF"/>
                </a:solidFill>
              </a:rPr>
              <a:t>教程：</a:t>
            </a:r>
            <a:r>
              <a:rPr lang="en-US" altLang="zh-CN" sz="100" kern="0" dirty="0">
                <a:solidFill>
                  <a:sysClr val="window" lastClr="FFFFFF"/>
                </a:solidFill>
              </a:rPr>
              <a:t>www.1ppt.com/excel/  </a:t>
            </a:r>
          </a:p>
          <a:p>
            <a:pPr defTabSz="1285829" fontAlgn="auto">
              <a:spcBef>
                <a:spcPts val="0"/>
              </a:spcBef>
              <a:spcAft>
                <a:spcPts val="0"/>
              </a:spcAft>
              <a:defRPr/>
            </a:pPr>
            <a:r>
              <a:rPr lang="zh-CN" altLang="en-US" sz="100" kern="0" dirty="0">
                <a:solidFill>
                  <a:sysClr val="window" lastClr="FFFFFF"/>
                </a:solidFill>
              </a:rPr>
              <a:t>资料下载：</a:t>
            </a:r>
            <a:r>
              <a:rPr lang="en-US" altLang="zh-CN" sz="100" kern="0" dirty="0">
                <a:solidFill>
                  <a:sysClr val="window" lastClr="FFFFFF"/>
                </a:solidFill>
              </a:rPr>
              <a:t>www.1ppt.com/ziliao/                PPT</a:t>
            </a:r>
            <a:r>
              <a:rPr lang="zh-CN" altLang="en-US" sz="100" kern="0" dirty="0">
                <a:solidFill>
                  <a:sysClr val="window" lastClr="FFFFFF"/>
                </a:solidFill>
              </a:rPr>
              <a:t>课件下载：</a:t>
            </a:r>
            <a:r>
              <a:rPr lang="en-US" altLang="zh-CN" sz="100" kern="0" dirty="0">
                <a:solidFill>
                  <a:sysClr val="window" lastClr="FFFFFF"/>
                </a:solidFill>
              </a:rPr>
              <a:t>www.1ppt.com/kejian/ </a:t>
            </a:r>
          </a:p>
          <a:p>
            <a:pPr defTabSz="1285829" fontAlgn="auto">
              <a:spcBef>
                <a:spcPts val="0"/>
              </a:spcBef>
              <a:spcAft>
                <a:spcPts val="0"/>
              </a:spcAft>
              <a:defRPr/>
            </a:pPr>
            <a:r>
              <a:rPr lang="zh-CN" altLang="en-US" sz="100" kern="0" dirty="0">
                <a:solidFill>
                  <a:sysClr val="window" lastClr="FFFFFF"/>
                </a:solidFill>
              </a:rPr>
              <a:t>范文下载：</a:t>
            </a:r>
            <a:r>
              <a:rPr lang="en-US" altLang="zh-CN" sz="100" kern="0" dirty="0">
                <a:solidFill>
                  <a:sysClr val="window" lastClr="FFFFFF"/>
                </a:solidFill>
              </a:rPr>
              <a:t>www.1ppt.com/fanwen/             </a:t>
            </a:r>
            <a:r>
              <a:rPr lang="zh-CN" altLang="en-US" sz="100" kern="0" dirty="0">
                <a:solidFill>
                  <a:sysClr val="window" lastClr="FFFFFF"/>
                </a:solidFill>
              </a:rPr>
              <a:t>试卷下载：</a:t>
            </a:r>
            <a:r>
              <a:rPr lang="en-US" altLang="zh-CN" sz="100" kern="0" dirty="0">
                <a:solidFill>
                  <a:sysClr val="window" lastClr="FFFFFF"/>
                </a:solidFill>
              </a:rPr>
              <a:t>www.1ppt.com/shiti/  </a:t>
            </a:r>
          </a:p>
          <a:p>
            <a:pPr defTabSz="1285829" fontAlgn="auto">
              <a:spcBef>
                <a:spcPts val="0"/>
              </a:spcBef>
              <a:spcAft>
                <a:spcPts val="0"/>
              </a:spcAft>
              <a:defRPr/>
            </a:pPr>
            <a:r>
              <a:rPr lang="zh-CN" altLang="en-US" sz="100" kern="0" dirty="0">
                <a:solidFill>
                  <a:sysClr val="window" lastClr="FFFFFF"/>
                </a:solidFill>
              </a:rPr>
              <a:t>教案下载：</a:t>
            </a:r>
            <a:r>
              <a:rPr lang="en-US" altLang="zh-CN" sz="100" kern="0" dirty="0">
                <a:solidFill>
                  <a:sysClr val="window" lastClr="FFFFFF"/>
                </a:solidFill>
              </a:rPr>
              <a:t>www.1ppt.com/jiaoan/  </a:t>
            </a:r>
            <a:r>
              <a:rPr lang="en-US" altLang="zh-CN" sz="100" kern="0" dirty="0">
                <a:solidFill>
                  <a:sysClr val="window" lastClr="FFFFFF"/>
                </a:solidFill>
              </a:rPr>
              <a:t>      PPT</a:t>
            </a:r>
            <a:r>
              <a:rPr lang="zh-CN" altLang="en-US" sz="100" kern="0" dirty="0">
                <a:solidFill>
                  <a:sysClr val="window" lastClr="FFFFFF"/>
                </a:solidFill>
              </a:rPr>
              <a:t>论坛：</a:t>
            </a:r>
            <a:r>
              <a:rPr lang="en-US" altLang="zh-CN" sz="100" kern="0" dirty="0">
                <a:solidFill>
                  <a:sysClr val="window" lastClr="FFFFFF"/>
                </a:solidFill>
              </a:rPr>
              <a:t>www.1ppt.cn</a:t>
            </a:r>
            <a:endParaRPr lang="en-US" altLang="zh-CN" sz="100" kern="0" dirty="0">
              <a:solidFill>
                <a:sysClr val="window" lastClr="FFFFFF"/>
              </a:solidFill>
            </a:endParaRPr>
          </a:p>
          <a:p>
            <a:pPr defTabSz="1285829" fontAlgn="auto">
              <a:spcBef>
                <a:spcPts val="0"/>
              </a:spcBef>
              <a:spcAft>
                <a:spcPts val="0"/>
              </a:spcAft>
              <a:defRPr/>
            </a:pPr>
            <a:r>
              <a:rPr lang="en-US" altLang="zh-CN" sz="100" kern="0" dirty="0">
                <a:solidFill>
                  <a:sysClr val="window" lastClr="FFFFFF"/>
                </a:solidFill>
              </a:rPr>
              <a:t> </a:t>
            </a:r>
            <a:endParaRPr lang="zh-CN" altLang="en-US" sz="100" kern="0" dirty="0">
              <a:solidFill>
                <a:sysClr val="window" lastClr="FFFFFF"/>
              </a:solidFill>
            </a:endParaRPr>
          </a:p>
        </p:txBody>
      </p:sp>
      <p:sp>
        <p:nvSpPr>
          <p:cNvPr id="54" name="任意多边形 53"/>
          <p:cNvSpPr/>
          <p:nvPr/>
        </p:nvSpPr>
        <p:spPr>
          <a:xfrm>
            <a:off x="4434056" y="1202952"/>
            <a:ext cx="4371583" cy="392554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p>
        </p:txBody>
      </p:sp>
      <p:sp>
        <p:nvSpPr>
          <p:cNvPr id="2" name="文本框 1"/>
          <p:cNvSpPr txBox="1"/>
          <p:nvPr/>
        </p:nvSpPr>
        <p:spPr>
          <a:xfrm>
            <a:off x="5358573" y="2215892"/>
            <a:ext cx="2141603" cy="1976497"/>
          </a:xfrm>
          <a:prstGeom prst="rect">
            <a:avLst/>
          </a:prstGeom>
          <a:noFill/>
        </p:spPr>
        <p:txBody>
          <a:bodyPr wrap="none" lIns="128583" tIns="64291" rIns="128583" bIns="64291" rtlCol="0">
            <a:spAutoFit/>
          </a:bodyPr>
          <a:lstStyle/>
          <a:p>
            <a:pPr algn="ctr"/>
            <a:r>
              <a:rPr lang="en-US" altLang="zh-CN" sz="6000" b="1" dirty="0">
                <a:solidFill>
                  <a:schemeClr val="accent1"/>
                </a:solidFill>
                <a:latin typeface="Arial" panose="020B0604020202020204" pitchFamily="34" charset="0"/>
                <a:ea typeface="微软雅黑" panose="020B0503020204020204" pitchFamily="34" charset="-122"/>
              </a:rPr>
              <a:t>2017</a:t>
            </a:r>
          </a:p>
          <a:p>
            <a:pPr algn="ctr"/>
            <a:r>
              <a:rPr lang="en-US" altLang="zh-CN" sz="6000" b="1" dirty="0">
                <a:solidFill>
                  <a:schemeClr val="accent1"/>
                </a:solidFill>
                <a:latin typeface="Arial" panose="020B0604020202020204" pitchFamily="34" charset="0"/>
                <a:ea typeface="微软雅黑" panose="020B0503020204020204" pitchFamily="34" charset="-122"/>
              </a:rPr>
              <a:t>CNKI</a:t>
            </a:r>
            <a:endParaRPr lang="zh-CN" altLang="en-US" sz="6000" b="1" dirty="0">
              <a:solidFill>
                <a:schemeClr val="accent1"/>
              </a:solidFill>
              <a:latin typeface="Arial" panose="020B0604020202020204" pitchFamily="34" charset="0"/>
              <a:ea typeface="微软雅黑" panose="020B0503020204020204" pitchFamily="34" charset="-122"/>
            </a:endParaRPr>
          </a:p>
        </p:txBody>
      </p:sp>
      <p:sp>
        <p:nvSpPr>
          <p:cNvPr id="6" name="文本框 5"/>
          <p:cNvSpPr txBox="1"/>
          <p:nvPr/>
        </p:nvSpPr>
        <p:spPr>
          <a:xfrm>
            <a:off x="2036887" y="4408413"/>
            <a:ext cx="9217024" cy="1053167"/>
          </a:xfrm>
          <a:prstGeom prst="rect">
            <a:avLst/>
          </a:prstGeom>
          <a:noFill/>
        </p:spPr>
        <p:txBody>
          <a:bodyPr wrap="square" lIns="128583" tIns="64291" rIns="128583" bIns="64291" rtlCol="0">
            <a:spAutoFit/>
          </a:bodyPr>
          <a:lstStyle/>
          <a:p>
            <a:r>
              <a:rPr lang="zh-CN" altLang="en-US" sz="6000" b="1" dirty="0">
                <a:solidFill>
                  <a:schemeClr val="accent1"/>
                </a:solidFill>
                <a:latin typeface="Arial" panose="020B0604020202020204" pitchFamily="34" charset="0"/>
                <a:ea typeface="微软雅黑" panose="020B0503020204020204" pitchFamily="34" charset="-122"/>
              </a:rPr>
              <a:t>下一代数字图书馆及服务</a:t>
            </a:r>
          </a:p>
        </p:txBody>
      </p:sp>
      <p:sp>
        <p:nvSpPr>
          <p:cNvPr id="10" name="矩形 259"/>
          <p:cNvSpPr>
            <a:spLocks noChangeArrowheads="1"/>
          </p:cNvSpPr>
          <p:nvPr/>
        </p:nvSpPr>
        <p:spPr bwMode="auto">
          <a:xfrm>
            <a:off x="3693071" y="6208612"/>
            <a:ext cx="4944852" cy="430887"/>
          </a:xfrm>
          <a:prstGeom prst="rect">
            <a:avLst/>
          </a:prstGeom>
          <a:noFill/>
          <a:ln w="9525">
            <a:noFill/>
            <a:miter lim="800000"/>
          </a:ln>
        </p:spPr>
        <p:txBody>
          <a:bodyPr wrap="square" lIns="0" tIns="0" rIns="0" bIns="0">
            <a:spAutoFit/>
          </a:bodyPr>
          <a:lstStyle/>
          <a:p>
            <a:pPr algn="ctr">
              <a:spcBef>
                <a:spcPct val="20000"/>
              </a:spcBef>
              <a:buFont typeface="Arial" panose="020B0604020202020204" pitchFamily="34" charset="0"/>
              <a:buNone/>
            </a:pPr>
            <a:r>
              <a:rPr lang="zh-CN" altLang="en-US"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同方知网</a:t>
            </a:r>
            <a:r>
              <a:rPr lang="en-US" altLang="zh-CN"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a:t>
            </a:r>
            <a:r>
              <a:rPr lang="zh-CN" altLang="en-US"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北京</a:t>
            </a:r>
            <a:r>
              <a:rPr lang="en-US" altLang="zh-CN"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a:t>
            </a:r>
            <a:r>
              <a:rPr lang="zh-CN" altLang="en-US"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技术有限公司</a:t>
            </a:r>
          </a:p>
        </p:txBody>
      </p:sp>
      <p:sp>
        <p:nvSpPr>
          <p:cNvPr id="12" name="矩形 259"/>
          <p:cNvSpPr>
            <a:spLocks noChangeArrowheads="1"/>
          </p:cNvSpPr>
          <p:nvPr/>
        </p:nvSpPr>
        <p:spPr bwMode="auto">
          <a:xfrm>
            <a:off x="3821423" y="5653415"/>
            <a:ext cx="4496435" cy="430887"/>
          </a:xfrm>
          <a:prstGeom prst="rect">
            <a:avLst/>
          </a:prstGeom>
          <a:noFill/>
          <a:ln w="9525">
            <a:noFill/>
            <a:miter lim="800000"/>
          </a:ln>
        </p:spPr>
        <p:txBody>
          <a:bodyPr wrap="square" lIns="0" tIns="0" rIns="0" bIns="0">
            <a:spAutoFit/>
          </a:bodyPr>
          <a:lstStyle/>
          <a:p>
            <a:pPr algn="ctr">
              <a:spcBef>
                <a:spcPct val="20000"/>
              </a:spcBef>
              <a:buFont typeface="Arial" panose="020B0604020202020204" pitchFamily="34" charset="0"/>
              <a:buNone/>
            </a:pPr>
            <a:r>
              <a:rPr lang="zh-CN" altLang="en-US"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汇报人</a:t>
            </a:r>
            <a:r>
              <a:rPr lang="zh-CN" altLang="en-US"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：匡惠华</a:t>
            </a:r>
            <a:endParaRPr lang="zh-CN" altLang="en-US" sz="2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2235129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10114602"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2-3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知网强强合作的国际资源</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其中</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全球前</a:t>
            </a:r>
            <a:r>
              <a:rPr lang="en-US" altLang="zh-CN" sz="3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家出版社</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D34846DC-93A0-4304-A8BF-2B072A6F548C}"/>
              </a:ext>
            </a:extLst>
          </p:cNvPr>
          <p:cNvPicPr>
            <a:picLocks noChangeAspect="1"/>
          </p:cNvPicPr>
          <p:nvPr/>
        </p:nvPicPr>
        <p:blipFill>
          <a:blip r:embed="rId3"/>
          <a:stretch>
            <a:fillRect/>
          </a:stretch>
        </p:blipFill>
        <p:spPr>
          <a:xfrm>
            <a:off x="1460823" y="1049338"/>
            <a:ext cx="10377321" cy="6183312"/>
          </a:xfrm>
          <a:prstGeom prst="rect">
            <a:avLst/>
          </a:prstGeom>
        </p:spPr>
      </p:pic>
    </p:spTree>
    <p:extLst>
      <p:ext uri="{BB962C8B-B14F-4D97-AF65-F5344CB8AC3E}">
        <p14:creationId xmlns:p14="http://schemas.microsoft.com/office/powerpoint/2010/main" val="167271768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635" y="3015615"/>
            <a:ext cx="4332605" cy="161925"/>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604839" y="2054020"/>
            <a:ext cx="10113010" cy="738664"/>
          </a:xfrm>
          <a:prstGeom prst="rect">
            <a:avLst/>
          </a:prstGeom>
        </p:spPr>
        <p:txBody>
          <a:bodyPr wrap="square" lIns="0" tIns="0" rIns="0" bIns="0">
            <a:spAutoFit/>
          </a:bodyPr>
          <a:lstStyle/>
          <a:p>
            <a:pPr>
              <a:defRPr/>
            </a:pPr>
            <a:r>
              <a:rPr lang="zh-CN" altLang="en-US" sz="4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三、</a:t>
            </a:r>
            <a:r>
              <a:rPr lang="en-US" altLang="zh-CN" sz="4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CNKI</a:t>
            </a:r>
            <a:r>
              <a:rPr lang="zh-CN" altLang="en-US" sz="4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的智能化知识加工技术</a:t>
            </a:r>
            <a:endParaRPr lang="en-US" altLang="zh-CN" sz="4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964879" y="3616325"/>
            <a:ext cx="9577064" cy="523220"/>
          </a:xfrm>
          <a:prstGeom prst="rect">
            <a:avLst/>
          </a:prstGeom>
          <a:solidFill>
            <a:schemeClr val="accent3">
              <a:lumMod val="20000"/>
              <a:lumOff val="80000"/>
            </a:schemeClr>
          </a:solidFill>
        </p:spPr>
        <p:txBody>
          <a:bodyPr wrap="square" rtlCol="0" anchor="t">
            <a:spAutoFit/>
          </a:bodyPr>
          <a:lstStyle/>
          <a:p>
            <a:r>
              <a:rPr lang="zh-CN" altLang="en-US" sz="2800" dirty="0">
                <a:latin typeface="微软雅黑" panose="020B0503020204020204" pitchFamily="34" charset="-122"/>
                <a:ea typeface="微软雅黑" panose="020B0503020204020204" pitchFamily="34" charset="-122"/>
              </a:rPr>
              <a:t>利用深度知识加工技术，将资源加工为知识，形成知识库</a:t>
            </a:r>
            <a:endParaRPr lang="en-US" altLang="zh-CN"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678666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noChangeArrowheads="1"/>
          </p:cNvSpPr>
          <p:nvPr>
            <p:ph idx="1"/>
          </p:nvPr>
        </p:nvSpPr>
        <p:spPr>
          <a:xfrm>
            <a:off x="601926" y="1217523"/>
            <a:ext cx="11090275" cy="4589462"/>
          </a:xfrm>
        </p:spPr>
        <p:txBody>
          <a:bodyPr/>
          <a:lstStyle/>
          <a:p>
            <a:pPr>
              <a:lnSpc>
                <a:spcPct val="150000"/>
              </a:lnSpc>
            </a:pPr>
            <a:r>
              <a:rPr lang="zh-CN" altLang="en-US" b="1" dirty="0">
                <a:latin typeface="微软雅黑" panose="020B0503020204020204" pitchFamily="34" charset="-122"/>
                <a:ea typeface="微软雅黑" panose="020B0503020204020204" pitchFamily="34" charset="-122"/>
              </a:rPr>
              <a:t>图片文献中识别</a:t>
            </a:r>
            <a:r>
              <a:rPr lang="en-US" altLang="zh-CN" b="1" dirty="0">
                <a:latin typeface="微软雅黑" panose="020B0503020204020204" pitchFamily="34" charset="-122"/>
                <a:ea typeface="微软雅黑" panose="020B0503020204020204" pitchFamily="34" charset="-122"/>
              </a:rPr>
              <a:t>GBK</a:t>
            </a:r>
            <a:r>
              <a:rPr lang="zh-CN" altLang="en-US" b="1" dirty="0">
                <a:latin typeface="微软雅黑" panose="020B0503020204020204" pitchFamily="34" charset="-122"/>
                <a:ea typeface="微软雅黑" panose="020B0503020204020204" pitchFamily="34" charset="-122"/>
              </a:rPr>
              <a:t>字符集</a:t>
            </a:r>
          </a:p>
          <a:p>
            <a:pPr lvl="1">
              <a:lnSpc>
                <a:spcPct val="150000"/>
              </a:lnSpc>
            </a:pPr>
            <a:r>
              <a:rPr lang="en-US" altLang="zh-CN" dirty="0">
                <a:latin typeface="微软雅黑" panose="020B0503020204020204" pitchFamily="34" charset="-122"/>
                <a:ea typeface="微软雅黑" panose="020B0503020204020204" pitchFamily="34" charset="-122"/>
              </a:rPr>
              <a:t>21600</a:t>
            </a:r>
            <a:r>
              <a:rPr lang="zh-CN" altLang="en-US" dirty="0">
                <a:latin typeface="微软雅黑" panose="020B0503020204020204" pitchFamily="34" charset="-122"/>
                <a:ea typeface="微软雅黑" panose="020B0503020204020204" pitchFamily="34" charset="-122"/>
              </a:rPr>
              <a:t>个字符</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类样本</a:t>
            </a:r>
          </a:p>
          <a:p>
            <a:pPr>
              <a:lnSpc>
                <a:spcPct val="150000"/>
              </a:lnSpc>
            </a:pPr>
            <a:r>
              <a:rPr lang="en-US" altLang="zh-CN" b="1" dirty="0">
                <a:latin typeface="微软雅黑" panose="020B0503020204020204" pitchFamily="34" charset="-122"/>
                <a:ea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rPr>
              <a:t>层网络</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b="1" noProof="1">
                <a:latin typeface="微软雅黑" panose="020B0503020204020204" pitchFamily="34" charset="-122"/>
                <a:ea typeface="微软雅黑" panose="020B0503020204020204" pitchFamily="34" charset="-122"/>
                <a:sym typeface="+mn-ea"/>
              </a:rPr>
              <a:t>7200</a:t>
            </a:r>
            <a:r>
              <a:rPr lang="zh-CN" altLang="en-US" b="1" noProof="1">
                <a:latin typeface="微软雅黑" panose="020B0503020204020204" pitchFamily="34" charset="-122"/>
                <a:ea typeface="微软雅黑" panose="020B0503020204020204" pitchFamily="34" charset="-122"/>
                <a:sym typeface="+mn-ea"/>
              </a:rPr>
              <a:t>个类别的识别模型</a:t>
            </a:r>
          </a:p>
          <a:p>
            <a:pPr lvl="1">
              <a:lnSpc>
                <a:spcPct val="150000"/>
              </a:lnSpc>
            </a:pPr>
            <a:r>
              <a:rPr lang="en-US" altLang="zh-CN" noProof="1">
                <a:latin typeface="微软雅黑" panose="020B0503020204020204" pitchFamily="34" charset="-122"/>
                <a:ea typeface="微软雅黑" panose="020B0503020204020204" pitchFamily="34" charset="-122"/>
                <a:sym typeface="+mn-ea"/>
              </a:rPr>
              <a:t>302400</a:t>
            </a:r>
            <a:r>
              <a:rPr lang="zh-CN" altLang="en-US" noProof="1">
                <a:latin typeface="微软雅黑" panose="020B0503020204020204" pitchFamily="34" charset="-122"/>
                <a:ea typeface="微软雅黑" panose="020B0503020204020204" pitchFamily="34" charset="-122"/>
                <a:sym typeface="+mn-ea"/>
              </a:rPr>
              <a:t>个训练样本</a:t>
            </a:r>
          </a:p>
          <a:p>
            <a:pPr lvl="1">
              <a:lnSpc>
                <a:spcPct val="150000"/>
              </a:lnSpc>
            </a:pPr>
            <a:r>
              <a:rPr lang="en-US" altLang="zh-CN" noProof="1">
                <a:latin typeface="微软雅黑" panose="020B0503020204020204" pitchFamily="34" charset="-122"/>
                <a:ea typeface="微软雅黑" panose="020B0503020204020204" pitchFamily="34" charset="-122"/>
                <a:sym typeface="+mn-ea"/>
              </a:rPr>
              <a:t>192000</a:t>
            </a:r>
            <a:r>
              <a:rPr lang="zh-CN" altLang="en-US" noProof="1">
                <a:latin typeface="微软雅黑" panose="020B0503020204020204" pitchFamily="34" charset="-122"/>
                <a:ea typeface="微软雅黑" panose="020B0503020204020204" pitchFamily="34" charset="-122"/>
                <a:sym typeface="+mn-ea"/>
              </a:rPr>
              <a:t>次迭代</a:t>
            </a:r>
          </a:p>
          <a:p>
            <a:pPr lvl="1">
              <a:lnSpc>
                <a:spcPct val="150000"/>
              </a:lnSpc>
            </a:pPr>
            <a:r>
              <a:rPr lang="zh-CN" altLang="en-US" noProof="1">
                <a:latin typeface="微软雅黑" panose="020B0503020204020204" pitchFamily="34" charset="-122"/>
                <a:ea typeface="微软雅黑" panose="020B0503020204020204" pitchFamily="34" charset="-122"/>
                <a:sym typeface="+mn-ea"/>
              </a:rPr>
              <a:t>训练时间：</a:t>
            </a:r>
            <a:r>
              <a:rPr lang="en-US" altLang="zh-CN" noProof="1">
                <a:latin typeface="微软雅黑" panose="020B0503020204020204" pitchFamily="34" charset="-122"/>
                <a:ea typeface="微软雅黑" panose="020B0503020204020204" pitchFamily="34" charset="-122"/>
                <a:sym typeface="+mn-ea"/>
              </a:rPr>
              <a:t>24</a:t>
            </a:r>
            <a:r>
              <a:rPr lang="zh-CN" altLang="en-US" noProof="1">
                <a:latin typeface="微软雅黑" panose="020B0503020204020204" pitchFamily="34" charset="-122"/>
                <a:ea typeface="微软雅黑" panose="020B0503020204020204" pitchFamily="34" charset="-122"/>
                <a:sym typeface="+mn-ea"/>
              </a:rPr>
              <a:t>小时</a:t>
            </a:r>
          </a:p>
          <a:p>
            <a:pPr lvl="1">
              <a:lnSpc>
                <a:spcPct val="150000"/>
              </a:lnSpc>
            </a:pPr>
            <a:r>
              <a:rPr lang="zh-CN" altLang="en-US" noProof="1">
                <a:solidFill>
                  <a:srgbClr val="FF0000"/>
                </a:solidFill>
                <a:latin typeface="微软雅黑" panose="020B0503020204020204" pitchFamily="34" charset="-122"/>
                <a:ea typeface="微软雅黑" panose="020B0503020204020204" pitchFamily="34" charset="-122"/>
                <a:sym typeface="+mn-ea"/>
              </a:rPr>
              <a:t>正确率：</a:t>
            </a:r>
            <a:r>
              <a:rPr lang="en-US" altLang="zh-CN" noProof="1">
                <a:solidFill>
                  <a:srgbClr val="FF0000"/>
                </a:solidFill>
                <a:latin typeface="微软雅黑" panose="020B0503020204020204" pitchFamily="34" charset="-122"/>
                <a:ea typeface="微软雅黑" panose="020B0503020204020204" pitchFamily="34" charset="-122"/>
                <a:sym typeface="+mn-ea"/>
              </a:rPr>
              <a:t>99.8%~99.99%</a:t>
            </a:r>
          </a:p>
          <a:p>
            <a:pPr lvl="1"/>
            <a:endParaRPr lang="en-US" altLang="zh-CN" noProof="1">
              <a:latin typeface="微软雅黑" panose="020B0503020204020204" pitchFamily="34" charset="-122"/>
              <a:ea typeface="微软雅黑" panose="020B0503020204020204" pitchFamily="34" charset="-122"/>
              <a:sym typeface="+mn-ea"/>
            </a:endParaRPr>
          </a:p>
          <a:p>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205238" y="5311464"/>
            <a:ext cx="7653511" cy="1769940"/>
          </a:xfrm>
          <a:prstGeom prst="rect">
            <a:avLst/>
          </a:prstGeom>
        </p:spPr>
      </p:pic>
      <p:pic>
        <p:nvPicPr>
          <p:cNvPr id="3" name="图片 2"/>
          <p:cNvPicPr>
            <a:picLocks noChangeAspect="1"/>
          </p:cNvPicPr>
          <p:nvPr/>
        </p:nvPicPr>
        <p:blipFill>
          <a:blip r:embed="rId3"/>
          <a:stretch>
            <a:fillRect/>
          </a:stretch>
        </p:blipFill>
        <p:spPr>
          <a:xfrm>
            <a:off x="9093671" y="382899"/>
            <a:ext cx="2598530" cy="4580913"/>
          </a:xfrm>
          <a:prstGeom prst="rect">
            <a:avLst/>
          </a:prstGeom>
        </p:spPr>
      </p:pic>
      <p:sp>
        <p:nvSpPr>
          <p:cNvPr id="6" name="TextBox 8">
            <a:extLst>
              <a:ext uri="{FF2B5EF4-FFF2-40B4-BE49-F238E27FC236}">
                <a16:creationId xmlns:a16="http://schemas.microsoft.com/office/drawing/2014/main" xmlns="" id="{E01B7B09-EEB2-4957-90DF-C661749EBDDD}"/>
              </a:ext>
            </a:extLst>
          </p:cNvPr>
          <p:cNvSpPr txBox="1"/>
          <p:nvPr/>
        </p:nvSpPr>
        <p:spPr>
          <a:xfrm>
            <a:off x="563245" y="351220"/>
            <a:ext cx="8530426" cy="492443"/>
          </a:xfrm>
          <a:prstGeom prst="rect">
            <a:avLst/>
          </a:prstGeom>
          <a:noFill/>
        </p:spPr>
        <p:txBody>
          <a:bodyPr wrap="square" lIns="0" tIns="0" rIns="0" bIns="0" anchor="ctr">
            <a:spAutoFit/>
          </a:bodyPr>
          <a:lstStyle/>
          <a:p>
            <a:pPr>
              <a:defRPr/>
            </a:pPr>
            <a:r>
              <a:rPr lang="en-US" altLang="zh-CN"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3-1 </a:t>
            </a:r>
            <a:r>
              <a:rPr lang="zh-CN" altLang="en-US" sz="3200" b="1" dirty="0" smtClean="0">
                <a:solidFill>
                  <a:srgbClr val="333F50"/>
                </a:solidFill>
                <a:latin typeface="微软雅黑" panose="020B0503020204020204" pitchFamily="34" charset="-122"/>
                <a:ea typeface="微软雅黑" panose="020B0503020204020204" pitchFamily="34" charset="-122"/>
              </a:rPr>
              <a:t>基于</a:t>
            </a:r>
            <a:r>
              <a:rPr lang="en-US" altLang="zh-CN" sz="3200" b="1" dirty="0">
                <a:solidFill>
                  <a:srgbClr val="333F50"/>
                </a:solidFill>
                <a:latin typeface="微软雅黑" panose="020B0503020204020204" pitchFamily="34" charset="-122"/>
                <a:ea typeface="微软雅黑" panose="020B0503020204020204" pitchFamily="34" charset="-122"/>
              </a:rPr>
              <a:t>CNN</a:t>
            </a:r>
            <a:r>
              <a:rPr lang="zh-CN" altLang="en-US" sz="3200" b="1" dirty="0">
                <a:solidFill>
                  <a:srgbClr val="333F50"/>
                </a:solidFill>
                <a:latin typeface="微软雅黑" panose="020B0503020204020204" pitchFamily="34" charset="-122"/>
                <a:ea typeface="微软雅黑" panose="020B0503020204020204" pitchFamily="34" charset="-122"/>
              </a:rPr>
              <a:t>的</a:t>
            </a:r>
            <a:r>
              <a:rPr lang="en-US" altLang="zh-CN" sz="3200" b="1" dirty="0">
                <a:solidFill>
                  <a:srgbClr val="333F50"/>
                </a:solidFill>
                <a:latin typeface="微软雅黑" panose="020B0503020204020204" pitchFamily="34" charset="-122"/>
                <a:ea typeface="微软雅黑" panose="020B0503020204020204" pitchFamily="34" charset="-122"/>
              </a:rPr>
              <a:t>OCR</a:t>
            </a:r>
            <a:r>
              <a:rPr lang="zh-CN" altLang="en-US" sz="3200" b="1" dirty="0">
                <a:solidFill>
                  <a:srgbClr val="333F50"/>
                </a:solidFill>
                <a:latin typeface="微软雅黑" panose="020B0503020204020204" pitchFamily="34" charset="-122"/>
                <a:ea typeface="微软雅黑" panose="020B0503020204020204" pitchFamily="34" charset="-122"/>
              </a:rPr>
              <a:t>汉字数字化</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加工技术</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7" name="直接连接符 6">
            <a:extLst>
              <a:ext uri="{FF2B5EF4-FFF2-40B4-BE49-F238E27FC236}">
                <a16:creationId xmlns:a16="http://schemas.microsoft.com/office/drawing/2014/main" xmlns="" id="{264857DB-6C40-432F-84D6-517C5C1F9D0E}"/>
              </a:ext>
            </a:extLst>
          </p:cNvPr>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89789"/>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83201"/>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3-2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山西知网</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数字化资源加工基地</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p:nvPr/>
        </p:nvPicPr>
        <p:blipFill>
          <a:blip r:embed="rId3"/>
          <a:stretch>
            <a:fillRect/>
          </a:stretch>
        </p:blipFill>
        <p:spPr>
          <a:xfrm>
            <a:off x="6666062" y="2038043"/>
            <a:ext cx="6192688" cy="3999125"/>
          </a:xfrm>
          <a:prstGeom prst="rect">
            <a:avLst/>
          </a:prstGeom>
        </p:spPr>
      </p:pic>
      <p:sp>
        <p:nvSpPr>
          <p:cNvPr id="14" name="右箭头 13"/>
          <p:cNvSpPr/>
          <p:nvPr/>
        </p:nvSpPr>
        <p:spPr>
          <a:xfrm>
            <a:off x="5801966" y="3328293"/>
            <a:ext cx="864096" cy="86409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15" name="Rectangle 1"/>
          <p:cNvSpPr txBox="1">
            <a:spLocks noChangeArrowheads="1"/>
          </p:cNvSpPr>
          <p:nvPr/>
        </p:nvSpPr>
        <p:spPr bwMode="auto">
          <a:xfrm>
            <a:off x="236687" y="1577020"/>
            <a:ext cx="7146924" cy="425450"/>
          </a:xfrm>
          <a:prstGeom prst="rect">
            <a:avLst/>
          </a:prstGeom>
          <a:noFill/>
          <a:ln>
            <a:miter lim="800000"/>
          </a:ln>
        </p:spPr>
        <p:txBody>
          <a:bodyPr rIns="50796" anchor="b"/>
          <a:lstStyle/>
          <a:p>
            <a:pPr>
              <a:buFont typeface="Arial" panose="020B0604020202020204" pitchFamily="34" charset="0"/>
              <a:buNone/>
              <a:defRPr/>
            </a:pPr>
            <a:r>
              <a:rPr lang="zh-CN" altLang="en-US" sz="2500" b="1" dirty="0">
                <a:solidFill>
                  <a:srgbClr val="4F81BD">
                    <a:lumMod val="75000"/>
                  </a:srgbClr>
                </a:solidFill>
                <a:latin typeface="微软雅黑" panose="020B0503020204020204" pitchFamily="34" charset="-122"/>
                <a:ea typeface="微软雅黑" panose="020B0503020204020204" pitchFamily="34" charset="-122"/>
                <a:cs typeface="+mj-cs"/>
              </a:rPr>
              <a:t>纸本资源扫描、识别、编改、重组等</a:t>
            </a:r>
          </a:p>
        </p:txBody>
      </p:sp>
      <p:pic>
        <p:nvPicPr>
          <p:cNvPr id="2" name="图片 1">
            <a:extLst>
              <a:ext uri="{FF2B5EF4-FFF2-40B4-BE49-F238E27FC236}">
                <a16:creationId xmlns:a16="http://schemas.microsoft.com/office/drawing/2014/main" xmlns="" id="{13561402-8864-400B-9ED1-39EDF875AFEC}"/>
              </a:ext>
            </a:extLst>
          </p:cNvPr>
          <p:cNvPicPr>
            <a:picLocks noChangeAspect="1"/>
          </p:cNvPicPr>
          <p:nvPr/>
        </p:nvPicPr>
        <p:blipFill>
          <a:blip r:embed="rId4"/>
          <a:stretch>
            <a:fillRect/>
          </a:stretch>
        </p:blipFill>
        <p:spPr>
          <a:xfrm>
            <a:off x="7293471" y="0"/>
            <a:ext cx="5347452" cy="984194"/>
          </a:xfrm>
          <a:prstGeom prst="rect">
            <a:avLst/>
          </a:prstGeom>
        </p:spPr>
      </p:pic>
      <p:pic>
        <p:nvPicPr>
          <p:cNvPr id="11" name="图片 10"/>
          <p:cNvPicPr/>
          <p:nvPr/>
        </p:nvPicPr>
        <p:blipFill>
          <a:blip r:embed="rId5"/>
          <a:stretch>
            <a:fillRect/>
          </a:stretch>
        </p:blipFill>
        <p:spPr>
          <a:xfrm>
            <a:off x="220039" y="2058062"/>
            <a:ext cx="5779903" cy="4032448"/>
          </a:xfrm>
          <a:prstGeom prst="rect">
            <a:avLst/>
          </a:prstGeom>
        </p:spPr>
      </p:pic>
    </p:spTree>
    <p:extLst>
      <p:ext uri="{BB962C8B-B14F-4D97-AF65-F5344CB8AC3E}">
        <p14:creationId xmlns:p14="http://schemas.microsoft.com/office/powerpoint/2010/main" val="3385880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3-3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知识碎片化及结构化加工技术</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87" y="1960141"/>
            <a:ext cx="6552728" cy="4113823"/>
          </a:xfrm>
          <a:prstGeom prst="rect">
            <a:avLst/>
          </a:prstGeom>
          <a:noFill/>
          <a:ln>
            <a:solidFill>
              <a:schemeClr val="tx1"/>
            </a:solidFill>
          </a:ln>
        </p:spPr>
      </p:pic>
      <p:sp>
        <p:nvSpPr>
          <p:cNvPr id="6" name="下箭头 5"/>
          <p:cNvSpPr/>
          <p:nvPr/>
        </p:nvSpPr>
        <p:spPr>
          <a:xfrm>
            <a:off x="2296211" y="1064032"/>
            <a:ext cx="2587548" cy="1135942"/>
          </a:xfrm>
          <a:prstGeom prst="downArrow">
            <a:avLst/>
          </a:prstGeom>
          <a:solidFill>
            <a:srgbClr val="166C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知识碎片化</a:t>
            </a:r>
          </a:p>
        </p:txBody>
      </p:sp>
      <p:pic>
        <p:nvPicPr>
          <p:cNvPr id="7" name="图片 6" descr="C:\Users\xsc\Documents\Tencent Files\6043646\Image\C2C\{0XU~{$BUT0QDQPK}8IMWPW.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7057" y="2968253"/>
            <a:ext cx="6470209" cy="4145136"/>
          </a:xfrm>
          <a:prstGeom prst="rect">
            <a:avLst/>
          </a:prstGeom>
          <a:noFill/>
          <a:ln>
            <a:solidFill>
              <a:schemeClr val="tx1"/>
            </a:solidFill>
          </a:ln>
        </p:spPr>
      </p:pic>
      <p:sp>
        <p:nvSpPr>
          <p:cNvPr id="9" name="下箭头 5">
            <a:extLst>
              <a:ext uri="{FF2B5EF4-FFF2-40B4-BE49-F238E27FC236}">
                <a16:creationId xmlns:a16="http://schemas.microsoft.com/office/drawing/2014/main" xmlns="" id="{71C356E6-3595-4F2B-8F4A-69C15DEC5EE9}"/>
              </a:ext>
            </a:extLst>
          </p:cNvPr>
          <p:cNvSpPr/>
          <p:nvPr/>
        </p:nvSpPr>
        <p:spPr>
          <a:xfrm>
            <a:off x="8589615" y="1744117"/>
            <a:ext cx="3240360" cy="1135942"/>
          </a:xfrm>
          <a:prstGeom prst="downArrow">
            <a:avLst/>
          </a:prstGeom>
          <a:solidFill>
            <a:srgbClr val="166C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公式识别及加工</a:t>
            </a:r>
          </a:p>
        </p:txBody>
      </p:sp>
    </p:spTree>
    <p:extLst>
      <p:ext uri="{BB962C8B-B14F-4D97-AF65-F5344CB8AC3E}">
        <p14:creationId xmlns:p14="http://schemas.microsoft.com/office/powerpoint/2010/main" val="40673683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11266730" cy="492443"/>
          </a:xfrm>
          <a:prstGeom prst="rect">
            <a:avLst/>
          </a:prstGeom>
          <a:noFill/>
        </p:spPr>
        <p:txBody>
          <a:bodyPr wrap="square" lIns="0" tIns="0" rIns="0" bIns="0" anchor="ctr">
            <a:spAutoFit/>
          </a:bodyPr>
          <a:lstStyle/>
          <a:p>
            <a:pPr>
              <a:defRPr/>
            </a:pPr>
            <a:r>
              <a:rPr lang="en-US" altLang="zh-CN"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3-4 </a:t>
            </a:r>
            <a:r>
              <a:rPr lang="zh-CN" altLang="en-US"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知识库管理系统</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NXD</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，实现知识存贮、检索、使用</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740743" y="1255014"/>
            <a:ext cx="4966822" cy="1605997"/>
          </a:xfrm>
          <a:prstGeom prst="rect">
            <a:avLst/>
          </a:prstGeom>
        </p:spPr>
        <p:txBody>
          <a:bodyPr>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latin typeface="微软雅黑" panose="020B0503020204020204" pitchFamily="34" charset="-122"/>
                <a:ea typeface="微软雅黑" panose="020B0503020204020204" pitchFamily="34" charset="-122"/>
              </a:rPr>
              <a:t>碎片化知识元：</a:t>
            </a:r>
            <a:endParaRPr lang="en-US" altLang="zh-CN" b="1"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篇、章、段落、公式、</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图片、表格、词义、概念等</a:t>
            </a:r>
            <a:endParaRPr lang="en-US" altLang="zh-CN"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5707565" y="1384077"/>
            <a:ext cx="7151185" cy="5056157"/>
          </a:xfrm>
          <a:prstGeom prst="rect">
            <a:avLst/>
          </a:prstGeom>
          <a:ln>
            <a:solidFill>
              <a:schemeClr val="tx1"/>
            </a:solidFill>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79" y="3344968"/>
            <a:ext cx="5443475" cy="32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695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635" y="3015615"/>
            <a:ext cx="4332605" cy="161925"/>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604839" y="2054020"/>
            <a:ext cx="10113010" cy="738664"/>
          </a:xfrm>
          <a:prstGeom prst="rect">
            <a:avLst/>
          </a:prstGeom>
        </p:spPr>
        <p:txBody>
          <a:bodyPr wrap="square" lIns="0" tIns="0" rIns="0" bIns="0">
            <a:spAutoFit/>
          </a:bodyPr>
          <a:lstStyle/>
          <a:p>
            <a:pPr>
              <a:defRPr/>
            </a:pPr>
            <a:r>
              <a:rPr lang="zh-CN" altLang="en-US"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四、知识网络建设及应用</a:t>
            </a:r>
            <a:endParaRPr lang="en-US" altLang="zh-CN"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604839" y="3616325"/>
            <a:ext cx="9793087" cy="1308884"/>
          </a:xfrm>
          <a:prstGeom prst="rect">
            <a:avLst/>
          </a:prstGeom>
          <a:solidFill>
            <a:schemeClr val="accent3">
              <a:lumMod val="20000"/>
              <a:lumOff val="80000"/>
            </a:schemeClr>
          </a:solidFill>
        </p:spPr>
        <p:txBody>
          <a:bodyPr wrap="square" rtlCol="0" anchor="t">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基于知识库和大数据挖掘技术，建设知识网络，对知识单元的层次性、关联性、结构性实现多维度的揭示和序化</a:t>
            </a:r>
            <a:endParaRPr lang="en-US" altLang="zh-CN"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8605904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4-1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文献知识网络建设</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6">
            <a:extLst>
              <a:ext uri="{FF2B5EF4-FFF2-40B4-BE49-F238E27FC236}">
                <a16:creationId xmlns:a16="http://schemas.microsoft.com/office/drawing/2014/main" xmlns="" id="{AD186D2A-258D-4D1D-8794-E5DC4A79F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23" y="1073919"/>
            <a:ext cx="6870375" cy="6070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4">
            <a:extLst>
              <a:ext uri="{FF2B5EF4-FFF2-40B4-BE49-F238E27FC236}">
                <a16:creationId xmlns:a16="http://schemas.microsoft.com/office/drawing/2014/main" xmlns="" id="{4C92E42A-4A04-4759-94B8-7DB9DA862217}"/>
              </a:ext>
            </a:extLst>
          </p:cNvPr>
          <p:cNvSpPr txBox="1">
            <a:spLocks noChangeArrowheads="1"/>
          </p:cNvSpPr>
          <p:nvPr/>
        </p:nvSpPr>
        <p:spPr>
          <a:xfrm>
            <a:off x="8673447" y="1508737"/>
            <a:ext cx="2376264" cy="1425208"/>
          </a:xfrm>
          <a:prstGeom prst="rect">
            <a:avLst/>
          </a:prstGeo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None/>
            </a:pPr>
            <a:r>
              <a:rPr lang="zh-CN" altLang="zh-CN" sz="2500" b="1" dirty="0">
                <a:solidFill>
                  <a:srgbClr val="0070C0"/>
                </a:solidFill>
              </a:rPr>
              <a:t>作者引用行为</a:t>
            </a:r>
            <a:endParaRPr lang="en-US" altLang="zh-CN" sz="2500" b="1" dirty="0">
              <a:solidFill>
                <a:srgbClr val="0070C0"/>
              </a:solidFill>
            </a:endParaRPr>
          </a:p>
          <a:p>
            <a:pPr algn="ctr">
              <a:lnSpc>
                <a:spcPct val="100000"/>
              </a:lnSpc>
              <a:buFont typeface="Arial" panose="020B0604020202020204" pitchFamily="34" charset="0"/>
              <a:buNone/>
            </a:pPr>
            <a:r>
              <a:rPr lang="zh-CN" altLang="zh-CN" sz="2500" b="1" dirty="0">
                <a:solidFill>
                  <a:srgbClr val="0070C0"/>
                </a:solidFill>
              </a:rPr>
              <a:t>读者使用行为</a:t>
            </a:r>
            <a:endParaRPr lang="en-US" altLang="zh-CN" sz="2500" b="1" dirty="0">
              <a:solidFill>
                <a:srgbClr val="0070C0"/>
              </a:solidFill>
            </a:endParaRPr>
          </a:p>
          <a:p>
            <a:pPr algn="ctr">
              <a:lnSpc>
                <a:spcPct val="100000"/>
              </a:lnSpc>
              <a:buFont typeface="Arial" panose="020B0604020202020204" pitchFamily="34" charset="0"/>
              <a:buNone/>
            </a:pPr>
            <a:r>
              <a:rPr lang="zh-CN" altLang="en-US" sz="2500" b="1" dirty="0">
                <a:solidFill>
                  <a:srgbClr val="0070C0"/>
                </a:solidFill>
              </a:rPr>
              <a:t>大数据</a:t>
            </a:r>
            <a:endParaRPr lang="en-US" altLang="zh-CN" sz="2500" b="1" dirty="0">
              <a:solidFill>
                <a:srgbClr val="0070C0"/>
              </a:solidFill>
            </a:endParaRPr>
          </a:p>
          <a:p>
            <a:pPr lvl="1">
              <a:lnSpc>
                <a:spcPct val="150000"/>
              </a:lnSpc>
              <a:buFont typeface="Arial" panose="020B0604020202020204" pitchFamily="34" charset="0"/>
              <a:buChar char="Ø"/>
            </a:pPr>
            <a:endParaRPr lang="zh-CN" altLang="zh-CN" dirty="0">
              <a:sym typeface="Arial" panose="020B0604020202020204" pitchFamily="34" charset="0"/>
            </a:endParaRPr>
          </a:p>
        </p:txBody>
      </p:sp>
      <p:sp>
        <p:nvSpPr>
          <p:cNvPr id="2" name="矩形 1">
            <a:extLst>
              <a:ext uri="{FF2B5EF4-FFF2-40B4-BE49-F238E27FC236}">
                <a16:creationId xmlns:a16="http://schemas.microsoft.com/office/drawing/2014/main" xmlns="" id="{92D76608-797A-47C4-BCBE-6F7436E8A07D}"/>
              </a:ext>
            </a:extLst>
          </p:cNvPr>
          <p:cNvSpPr/>
          <p:nvPr/>
        </p:nvSpPr>
        <p:spPr>
          <a:xfrm>
            <a:off x="8807445" y="4048373"/>
            <a:ext cx="2108269" cy="1757725"/>
          </a:xfrm>
          <a:prstGeom prst="rect">
            <a:avLst/>
          </a:prstGeom>
        </p:spPr>
        <p:txBody>
          <a:bodyPr wrap="none">
            <a:spAutoFit/>
          </a:bodyPr>
          <a:lstStyle/>
          <a:p>
            <a:pPr>
              <a:lnSpc>
                <a:spcPct val="150000"/>
              </a:lnSpc>
              <a:buFont typeface="Arial" panose="020B0604020202020204" pitchFamily="34" charset="0"/>
              <a:buNone/>
            </a:pPr>
            <a:r>
              <a:rPr lang="zh-CN" altLang="en-US" sz="2500" b="1" dirty="0">
                <a:sym typeface="Arial" panose="020B0604020202020204" pitchFamily="34" charset="0"/>
              </a:rPr>
              <a:t>成果引用网络</a:t>
            </a:r>
            <a:endParaRPr lang="en-US" altLang="zh-CN" sz="2500" b="1" dirty="0">
              <a:sym typeface="Arial" panose="020B0604020202020204" pitchFamily="34" charset="0"/>
            </a:endParaRPr>
          </a:p>
          <a:p>
            <a:pPr>
              <a:lnSpc>
                <a:spcPct val="150000"/>
              </a:lnSpc>
              <a:buFont typeface="Arial" panose="020B0604020202020204" pitchFamily="34" charset="0"/>
              <a:buNone/>
            </a:pPr>
            <a:r>
              <a:rPr lang="zh-CN" altLang="en-US" sz="2500" b="1" dirty="0">
                <a:sym typeface="Arial" panose="020B0604020202020204" pitchFamily="34" charset="0"/>
              </a:rPr>
              <a:t>读者推荐网络</a:t>
            </a:r>
            <a:endParaRPr lang="en-US" altLang="zh-CN" sz="2500" b="1" dirty="0">
              <a:sym typeface="Arial" panose="020B0604020202020204" pitchFamily="34" charset="0"/>
            </a:endParaRPr>
          </a:p>
          <a:p>
            <a:pPr>
              <a:lnSpc>
                <a:spcPct val="150000"/>
              </a:lnSpc>
              <a:buFont typeface="Arial" panose="020B0604020202020204" pitchFamily="34" charset="0"/>
              <a:buNone/>
            </a:pPr>
            <a:r>
              <a:rPr lang="zh-CN" altLang="en-US" sz="2500" b="1" dirty="0">
                <a:sym typeface="Arial" panose="020B0604020202020204" pitchFamily="34" charset="0"/>
              </a:rPr>
              <a:t>内容相似网络</a:t>
            </a:r>
            <a:endParaRPr lang="en-US" altLang="zh-CN" sz="2500" b="1" dirty="0">
              <a:sym typeface="Arial" panose="020B0604020202020204" pitchFamily="34" charset="0"/>
            </a:endParaRPr>
          </a:p>
        </p:txBody>
      </p:sp>
      <p:sp>
        <p:nvSpPr>
          <p:cNvPr id="15" name="椭圆 14">
            <a:extLst>
              <a:ext uri="{FF2B5EF4-FFF2-40B4-BE49-F238E27FC236}">
                <a16:creationId xmlns:a16="http://schemas.microsoft.com/office/drawing/2014/main" xmlns="" id="{D464DDBE-AB2A-47AA-9CA9-FD853C964BB7}"/>
              </a:ext>
            </a:extLst>
          </p:cNvPr>
          <p:cNvSpPr/>
          <p:nvPr/>
        </p:nvSpPr>
        <p:spPr>
          <a:xfrm>
            <a:off x="8231381" y="3976365"/>
            <a:ext cx="3384376" cy="2088231"/>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A7C9539C-86C5-4DE5-8170-976D3618BABC}"/>
              </a:ext>
            </a:extLst>
          </p:cNvPr>
          <p:cNvSpPr/>
          <p:nvPr/>
        </p:nvSpPr>
        <p:spPr>
          <a:xfrm>
            <a:off x="8095577" y="1180704"/>
            <a:ext cx="3384376" cy="2088231"/>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箭头: 下 3">
            <a:extLst>
              <a:ext uri="{FF2B5EF4-FFF2-40B4-BE49-F238E27FC236}">
                <a16:creationId xmlns:a16="http://schemas.microsoft.com/office/drawing/2014/main" xmlns="" id="{FC2974EB-6976-469B-B0ED-C6741388FA54}"/>
              </a:ext>
            </a:extLst>
          </p:cNvPr>
          <p:cNvSpPr/>
          <p:nvPr/>
        </p:nvSpPr>
        <p:spPr>
          <a:xfrm>
            <a:off x="9429531" y="3261977"/>
            <a:ext cx="864096" cy="707430"/>
          </a:xfrm>
          <a:prstGeom prst="downArrow">
            <a:avLst/>
          </a:prstGeom>
          <a:solidFill>
            <a:srgbClr val="166C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14898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9034481"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4-2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行业知识图谱</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知识之间的层次结构关系</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799" y="1168053"/>
            <a:ext cx="9132470" cy="590098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TextBox 6"/>
          <p:cNvSpPr txBox="1"/>
          <p:nvPr/>
        </p:nvSpPr>
        <p:spPr>
          <a:xfrm>
            <a:off x="7653511" y="1456085"/>
            <a:ext cx="2592288" cy="864096"/>
          </a:xfrm>
          <a:prstGeom prst="rect">
            <a:avLst/>
          </a:prstGeom>
          <a:noFill/>
        </p:spPr>
        <p:txBody>
          <a:bodyPr wrap="square" rtlCol="0">
            <a:noAutofit/>
          </a:bodyPr>
          <a:lstStyle/>
          <a:p>
            <a:pPr algn="just">
              <a:lnSpc>
                <a:spcPct val="140000"/>
              </a:lnSpc>
              <a:spcAft>
                <a:spcPts val="600"/>
              </a:spcAft>
            </a:pPr>
            <a:r>
              <a:rPr lang="zh-CN" altLang="en-US" sz="2500" b="1" dirty="0">
                <a:solidFill>
                  <a:schemeClr val="tx2"/>
                </a:solidFill>
                <a:latin typeface="微软雅黑" panose="020B0503020204020204" pitchFamily="34" charset="-122"/>
                <a:ea typeface="微软雅黑" panose="020B0503020204020204" pitchFamily="34" charset="-122"/>
              </a:rPr>
              <a:t>农业知识图谱</a:t>
            </a:r>
            <a:endParaRPr lang="en-US" altLang="zh-CN" sz="2500" b="1" dirty="0">
              <a:solidFill>
                <a:schemeClr val="tx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6404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7378298"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4-3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电力专业知识网络导航</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5" name="Picture 4" descr="知识网络"/>
          <p:cNvPicPr>
            <a:picLocks noChangeAspect="1" noChangeArrowheads="1"/>
          </p:cNvPicPr>
          <p:nvPr/>
        </p:nvPicPr>
        <p:blipFill>
          <a:blip r:embed="rId3" cstate="print">
            <a:extLst>
              <a:ext uri="{28A0092B-C50C-407E-A947-70E740481C1C}">
                <a14:useLocalDpi xmlns:a14="http://schemas.microsoft.com/office/drawing/2010/main" val="0"/>
              </a:ext>
            </a:extLst>
          </a:blip>
          <a:srcRect t="4167" r="6250" b="4167"/>
          <a:stretch>
            <a:fillRect/>
          </a:stretch>
        </p:blipFill>
        <p:spPr bwMode="auto">
          <a:xfrm>
            <a:off x="956767" y="1076773"/>
            <a:ext cx="8712968" cy="613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xmlns="" id="{AAD3CA2C-901A-4419-B874-B3288E1D3534}"/>
              </a:ext>
            </a:extLst>
          </p:cNvPr>
          <p:cNvSpPr/>
          <p:nvPr/>
        </p:nvSpPr>
        <p:spPr>
          <a:xfrm>
            <a:off x="9453711" y="1888133"/>
            <a:ext cx="2743059" cy="1755609"/>
          </a:xfrm>
          <a:prstGeom prst="rect">
            <a:avLst/>
          </a:prstGeom>
        </p:spPr>
        <p:txBody>
          <a:bodyPr wrap="none">
            <a:spAutoFit/>
          </a:bodyPr>
          <a:lstStyle/>
          <a:p>
            <a:pPr>
              <a:lnSpc>
                <a:spcPct val="150000"/>
              </a:lnSpc>
            </a:pPr>
            <a:r>
              <a:rPr lang="zh-CN" altLang="en-US" sz="2500"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从知识点</a:t>
            </a:r>
            <a:r>
              <a:rPr lang="en-US" altLang="zh-CN" sz="2500" dirty="0">
                <a:solidFill>
                  <a:srgbClr val="333F50"/>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2500"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多来源</a:t>
            </a:r>
            <a:endParaRPr lang="en-US" altLang="zh-CN" sz="2500"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500" dirty="0">
                <a:solidFill>
                  <a:srgbClr val="333F50"/>
                </a:solidFill>
                <a:latin typeface="微软雅黑" panose="020B0503020204020204" pitchFamily="34" charset="-122"/>
                <a:ea typeface="微软雅黑" panose="020B0503020204020204" pitchFamily="34" charset="-122"/>
              </a:rPr>
              <a:t>关注知识本身</a:t>
            </a:r>
            <a:endParaRPr lang="en-US" altLang="zh-CN" sz="2500" dirty="0">
              <a:solidFill>
                <a:srgbClr val="333F50"/>
              </a:solidFill>
              <a:latin typeface="微软雅黑" panose="020B0503020204020204" pitchFamily="34" charset="-122"/>
              <a:ea typeface="微软雅黑" panose="020B0503020204020204" pitchFamily="34" charset="-122"/>
            </a:endParaRPr>
          </a:p>
          <a:p>
            <a:pPr>
              <a:lnSpc>
                <a:spcPct val="150000"/>
              </a:lnSpc>
            </a:pPr>
            <a:r>
              <a:rPr lang="zh-CN" altLang="en-US" sz="2500" dirty="0">
                <a:solidFill>
                  <a:srgbClr val="333F50"/>
                </a:solidFill>
                <a:latin typeface="微软雅黑" panose="020B0503020204020204" pitchFamily="34" charset="-122"/>
                <a:ea typeface="微软雅黑" panose="020B0503020204020204" pitchFamily="34" charset="-122"/>
              </a:rPr>
              <a:t>有利于知识内化</a:t>
            </a:r>
          </a:p>
        </p:txBody>
      </p:sp>
    </p:spTree>
    <p:extLst>
      <p:ext uri="{BB962C8B-B14F-4D97-AF65-F5344CB8AC3E}">
        <p14:creationId xmlns:p14="http://schemas.microsoft.com/office/powerpoint/2010/main" val="32030999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1"/>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1-1 </a:t>
            </a:r>
            <a:r>
              <a:rPr lang="zh-CN" altLang="en-US" sz="32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影响数字图书馆发展的</a:t>
            </a:r>
            <a:r>
              <a:rPr lang="en-US" altLang="zh-CN" sz="32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32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个因素</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6"/>
          <p:cNvSpPr/>
          <p:nvPr/>
        </p:nvSpPr>
        <p:spPr>
          <a:xfrm flipH="1">
            <a:off x="4241051" y="4633319"/>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Rounded Rectangle 5"/>
          <p:cNvSpPr/>
          <p:nvPr/>
        </p:nvSpPr>
        <p:spPr>
          <a:xfrm rot="5400000" flipH="1">
            <a:off x="5716050" y="3262003"/>
            <a:ext cx="3657033"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0" name="Rounded Rectangle 3"/>
          <p:cNvSpPr/>
          <p:nvPr/>
        </p:nvSpPr>
        <p:spPr>
          <a:xfrm rot="16200000">
            <a:off x="2897750" y="3227024"/>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Rounded Rectangle 9"/>
          <p:cNvSpPr/>
          <p:nvPr/>
        </p:nvSpPr>
        <p:spPr>
          <a:xfrm flipH="1">
            <a:off x="4226983" y="4633319"/>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Oval 14"/>
          <p:cNvSpPr/>
          <p:nvPr/>
        </p:nvSpPr>
        <p:spPr>
          <a:xfrm>
            <a:off x="4324527" y="4712667"/>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4" name="Oval 15"/>
          <p:cNvSpPr/>
          <p:nvPr/>
        </p:nvSpPr>
        <p:spPr>
          <a:xfrm>
            <a:off x="7190856" y="4714197"/>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Freeform 18"/>
          <p:cNvSpPr>
            <a:spLocks noEditPoints="1"/>
          </p:cNvSpPr>
          <p:nvPr/>
        </p:nvSpPr>
        <p:spPr bwMode="auto">
          <a:xfrm>
            <a:off x="4564027" y="4872018"/>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7" name="Freeform 19"/>
          <p:cNvSpPr>
            <a:spLocks noEditPoints="1"/>
          </p:cNvSpPr>
          <p:nvPr/>
        </p:nvSpPr>
        <p:spPr bwMode="auto">
          <a:xfrm>
            <a:off x="7375015" y="4931254"/>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37" name="Rounded Rectangle 5">
            <a:extLst>
              <a:ext uri="{FF2B5EF4-FFF2-40B4-BE49-F238E27FC236}">
                <a16:creationId xmlns:a16="http://schemas.microsoft.com/office/drawing/2014/main" xmlns="" id="{92EBC17E-913D-4E28-A9B7-78FE2D69049C}"/>
              </a:ext>
            </a:extLst>
          </p:cNvPr>
          <p:cNvSpPr/>
          <p:nvPr/>
        </p:nvSpPr>
        <p:spPr>
          <a:xfrm rot="10800000" flipH="1">
            <a:off x="4241051" y="1843839"/>
            <a:ext cx="3657033"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28" name="Group 23"/>
          <p:cNvGrpSpPr/>
          <p:nvPr/>
        </p:nvGrpSpPr>
        <p:grpSpPr>
          <a:xfrm>
            <a:off x="8208484" y="4739756"/>
            <a:ext cx="3505177" cy="1259459"/>
            <a:chOff x="8512415" y="2327889"/>
            <a:chExt cx="3505177" cy="1259459"/>
          </a:xfrm>
        </p:grpSpPr>
        <p:sp>
          <p:nvSpPr>
            <p:cNvPr id="29" name="TextBox 24"/>
            <p:cNvSpPr txBox="1"/>
            <p:nvPr/>
          </p:nvSpPr>
          <p:spPr>
            <a:xfrm>
              <a:off x="8512415" y="2327889"/>
              <a:ext cx="3225563" cy="553998"/>
            </a:xfrm>
            <a:prstGeom prst="rect">
              <a:avLst/>
            </a:prstGeom>
            <a:noFill/>
          </p:spPr>
          <p:txBody>
            <a:bodyPr wrap="none" rtlCol="0">
              <a:spAutoFit/>
            </a:bodyPr>
            <a:lstStyle/>
            <a:p>
              <a:r>
                <a:rPr lang="en-US" altLang="zh-CN"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信息化技术进步</a:t>
              </a:r>
              <a:endParaRPr lang="en-GB" sz="3000" b="1" dirty="0">
                <a:solidFill>
                  <a:srgbClr val="0070C0"/>
                </a:solidFill>
                <a:latin typeface="Arial" panose="020B0604020202020204" pitchFamily="34" charset="0"/>
                <a:cs typeface="Arial" panose="020B0604020202020204" pitchFamily="34" charset="0"/>
              </a:endParaRPr>
            </a:p>
          </p:txBody>
        </p:sp>
        <p:sp>
          <p:nvSpPr>
            <p:cNvPr id="30" name="Rectangle 25"/>
            <p:cNvSpPr/>
            <p:nvPr/>
          </p:nvSpPr>
          <p:spPr>
            <a:xfrm>
              <a:off x="8761509" y="2879462"/>
              <a:ext cx="3256083" cy="707886"/>
            </a:xfrm>
            <a:prstGeom prst="rect">
              <a:avLst/>
            </a:prstGeom>
          </p:spPr>
          <p:txBody>
            <a:bodyPr wrap="square">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互联网</a:t>
              </a:r>
              <a:r>
                <a:rPr lang="en-US" altLang="zh-CN" sz="2000" dirty="0">
                  <a:solidFill>
                    <a:schemeClr val="tx1">
                      <a:lumMod val="50000"/>
                    </a:schemeClr>
                  </a:solidFill>
                  <a:latin typeface="微软雅黑" panose="020B0503020204020204" pitchFamily="34" charset="-122"/>
                  <a:ea typeface="微软雅黑" panose="020B0503020204020204" pitchFamily="34" charset="-122"/>
                </a:rPr>
                <a:t>+</a:t>
              </a:r>
              <a:r>
                <a:rPr lang="zh-CN" altLang="en-US" sz="2000" dirty="0">
                  <a:solidFill>
                    <a:schemeClr val="tx1">
                      <a:lumMod val="50000"/>
                    </a:schemeClr>
                  </a:solidFill>
                  <a:latin typeface="微软雅黑" panose="020B0503020204020204" pitchFamily="34" charset="-122"/>
                  <a:ea typeface="微软雅黑" panose="020B0503020204020204" pitchFamily="34" charset="-122"/>
                </a:rPr>
                <a:t>教育深度融合（</a:t>
              </a:r>
              <a:r>
                <a:rPr lang="en-US" altLang="zh-CN" sz="2000" dirty="0">
                  <a:solidFill>
                    <a:schemeClr val="tx1">
                      <a:lumMod val="50000"/>
                    </a:schemeClr>
                  </a:solidFill>
                  <a:latin typeface="微软雅黑" panose="020B0503020204020204" pitchFamily="34" charset="-122"/>
                  <a:ea typeface="微软雅黑" panose="020B0503020204020204" pitchFamily="34" charset="-122"/>
                </a:rPr>
                <a:t>AI+</a:t>
              </a:r>
              <a:r>
                <a:rPr lang="zh-CN" altLang="en-US" sz="2000" dirty="0">
                  <a:solidFill>
                    <a:schemeClr val="tx1">
                      <a:lumMod val="50000"/>
                    </a:schemeClr>
                  </a:solidFill>
                  <a:latin typeface="微软雅黑" panose="020B0503020204020204" pitchFamily="34" charset="-122"/>
                  <a:ea typeface="微软雅黑" panose="020B0503020204020204" pitchFamily="34" charset="-122"/>
                </a:rPr>
                <a:t>大数据）</a:t>
              </a:r>
            </a:p>
          </p:txBody>
        </p:sp>
      </p:grpSp>
      <p:grpSp>
        <p:nvGrpSpPr>
          <p:cNvPr id="31" name="Group 26"/>
          <p:cNvGrpSpPr/>
          <p:nvPr/>
        </p:nvGrpSpPr>
        <p:grpSpPr>
          <a:xfrm flipH="1">
            <a:off x="194502" y="1937182"/>
            <a:ext cx="3995004" cy="1372433"/>
            <a:chOff x="9163263" y="1911139"/>
            <a:chExt cx="3995004" cy="861358"/>
          </a:xfrm>
        </p:grpSpPr>
        <p:sp>
          <p:nvSpPr>
            <p:cNvPr id="32" name="TextBox 27"/>
            <p:cNvSpPr txBox="1"/>
            <p:nvPr/>
          </p:nvSpPr>
          <p:spPr>
            <a:xfrm>
              <a:off x="9163263" y="1911139"/>
              <a:ext cx="3995004" cy="347697"/>
            </a:xfrm>
            <a:prstGeom prst="rect">
              <a:avLst/>
            </a:prstGeom>
            <a:noFill/>
          </p:spPr>
          <p:txBody>
            <a:bodyPr wrap="none" rtlCol="0">
              <a:spAutoFit/>
            </a:bodyPr>
            <a:lstStyle/>
            <a:p>
              <a:pPr algn="r"/>
              <a:r>
                <a:rPr lang="en-US" altLang="zh-CN" sz="3000" b="1" dirty="0">
                  <a:solidFill>
                    <a:srgbClr val="0070C0"/>
                  </a:solidFill>
                  <a:latin typeface="微软雅黑" panose="020B0503020204020204" pitchFamily="34" charset="-122"/>
                  <a:ea typeface="微软雅黑" panose="020B0503020204020204" pitchFamily="34" charset="-122"/>
                </a:rPr>
                <a:t>1.</a:t>
              </a:r>
              <a:r>
                <a:rPr lang="zh-CN" altLang="en-US" sz="3000" b="1" dirty="0">
                  <a:solidFill>
                    <a:srgbClr val="0070C0"/>
                  </a:solidFill>
                  <a:latin typeface="微软雅黑" panose="020B0503020204020204" pitchFamily="34" charset="-122"/>
                  <a:ea typeface="微软雅黑" panose="020B0503020204020204" pitchFamily="34" charset="-122"/>
                </a:rPr>
                <a:t>丰富的多源异构资源</a:t>
              </a:r>
              <a:endParaRPr lang="en-GB" sz="3000" b="1" dirty="0">
                <a:solidFill>
                  <a:srgbClr val="0070C0"/>
                </a:solidFill>
                <a:latin typeface="Arial" panose="020B0604020202020204" pitchFamily="34" charset="0"/>
                <a:cs typeface="Arial" panose="020B0604020202020204" pitchFamily="34" charset="0"/>
              </a:endParaRPr>
            </a:p>
          </p:txBody>
        </p:sp>
        <p:sp>
          <p:nvSpPr>
            <p:cNvPr id="33" name="Rectangle 28"/>
            <p:cNvSpPr/>
            <p:nvPr/>
          </p:nvSpPr>
          <p:spPr>
            <a:xfrm>
              <a:off x="9348635" y="2328218"/>
              <a:ext cx="3256083" cy="444279"/>
            </a:xfrm>
            <a:prstGeom prst="rect">
              <a:avLst/>
            </a:prstGeom>
          </p:spPr>
          <p:txBody>
            <a:bodyPr wrap="square">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信息太多，需要有用的结果（</a:t>
              </a:r>
              <a:r>
                <a:rPr lang="en-US" altLang="zh-CN" sz="2000" dirty="0">
                  <a:solidFill>
                    <a:schemeClr val="tx1">
                      <a:lumMod val="50000"/>
                    </a:schemeClr>
                  </a:solidFill>
                  <a:latin typeface="微软雅黑" panose="020B0503020204020204" pitchFamily="34" charset="-122"/>
                  <a:ea typeface="微软雅黑" panose="020B0503020204020204" pitchFamily="34" charset="-122"/>
                </a:rPr>
                <a:t>4W1H)</a:t>
              </a:r>
              <a:endParaRPr lang="zh-CN" altLang="en-US" sz="20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34" name="Group 30"/>
          <p:cNvGrpSpPr/>
          <p:nvPr/>
        </p:nvGrpSpPr>
        <p:grpSpPr>
          <a:xfrm flipH="1">
            <a:off x="554213" y="4898914"/>
            <a:ext cx="3482896" cy="877164"/>
            <a:chOff x="8512415" y="2327889"/>
            <a:chExt cx="3482896" cy="877164"/>
          </a:xfrm>
        </p:grpSpPr>
        <p:sp>
          <p:nvSpPr>
            <p:cNvPr id="35" name="TextBox 31"/>
            <p:cNvSpPr txBox="1"/>
            <p:nvPr/>
          </p:nvSpPr>
          <p:spPr>
            <a:xfrm>
              <a:off x="8512415" y="2327889"/>
              <a:ext cx="3339377" cy="553998"/>
            </a:xfrm>
            <a:prstGeom prst="rect">
              <a:avLst/>
            </a:prstGeom>
            <a:noFill/>
          </p:spPr>
          <p:txBody>
            <a:bodyPr wrap="none" rtlCol="0">
              <a:spAutoFit/>
            </a:bodyPr>
            <a:lstStyle/>
            <a:p>
              <a:pPr algn="r"/>
              <a:r>
                <a:rPr lang="en-US" altLang="zh-CN" sz="3000" b="1" dirty="0">
                  <a:solidFill>
                    <a:srgbClr val="0070C0"/>
                  </a:solidFill>
                  <a:latin typeface="微软雅黑" panose="020B0503020204020204" pitchFamily="34" charset="-122"/>
                  <a:ea typeface="微软雅黑" panose="020B0503020204020204" pitchFamily="34" charset="-122"/>
                </a:rPr>
                <a:t>2.</a:t>
              </a:r>
              <a:r>
                <a:rPr lang="zh-CN" altLang="en-US" sz="3000" b="1" dirty="0">
                  <a:solidFill>
                    <a:srgbClr val="0070C0"/>
                  </a:solidFill>
                  <a:latin typeface="微软雅黑" panose="020B0503020204020204" pitchFamily="34" charset="-122"/>
                  <a:ea typeface="微软雅黑" panose="020B0503020204020204" pitchFamily="34" charset="-122"/>
                </a:rPr>
                <a:t> 读者的网络习惯</a:t>
              </a:r>
              <a:endParaRPr lang="en-GB" sz="3000" b="1" dirty="0">
                <a:solidFill>
                  <a:srgbClr val="0070C0"/>
                </a:solidFill>
                <a:latin typeface="Arial" panose="020B0604020202020204" pitchFamily="34" charset="0"/>
                <a:cs typeface="Arial" panose="020B0604020202020204" pitchFamily="34" charset="0"/>
              </a:endParaRPr>
            </a:p>
          </p:txBody>
        </p:sp>
        <p:sp>
          <p:nvSpPr>
            <p:cNvPr id="36" name="Rectangle 32"/>
            <p:cNvSpPr/>
            <p:nvPr/>
          </p:nvSpPr>
          <p:spPr>
            <a:xfrm>
              <a:off x="8739228" y="2804943"/>
              <a:ext cx="3256083" cy="400110"/>
            </a:xfrm>
            <a:prstGeom prst="rect">
              <a:avLst/>
            </a:prstGeom>
          </p:spPr>
          <p:txBody>
            <a:bodyPr wrap="square">
              <a:spAutoFit/>
            </a:bodyPr>
            <a:lstStyle/>
            <a:p>
              <a:pPr algn="r"/>
              <a:r>
                <a:rPr lang="zh-CN" altLang="en-US" sz="2000" dirty="0">
                  <a:solidFill>
                    <a:schemeClr val="tx1">
                      <a:lumMod val="50000"/>
                    </a:schemeClr>
                  </a:solidFill>
                  <a:latin typeface="微软雅黑" panose="020B0503020204020204" pitchFamily="34" charset="-122"/>
                  <a:ea typeface="微软雅黑" panose="020B0503020204020204" pitchFamily="34" charset="-122"/>
                </a:rPr>
                <a:t>习惯在网上学习、交流</a:t>
              </a:r>
            </a:p>
          </p:txBody>
        </p:sp>
      </p:grpSp>
      <p:grpSp>
        <p:nvGrpSpPr>
          <p:cNvPr id="44" name="组合 43">
            <a:extLst>
              <a:ext uri="{FF2B5EF4-FFF2-40B4-BE49-F238E27FC236}">
                <a16:creationId xmlns:a16="http://schemas.microsoft.com/office/drawing/2014/main" xmlns="" id="{0D2B6C9C-8CEF-4F5A-8B40-3280B5F17933}"/>
              </a:ext>
            </a:extLst>
          </p:cNvPr>
          <p:cNvGrpSpPr/>
          <p:nvPr/>
        </p:nvGrpSpPr>
        <p:grpSpPr>
          <a:xfrm>
            <a:off x="4345426" y="1963040"/>
            <a:ext cx="755703" cy="755703"/>
            <a:chOff x="3033663" y="2945701"/>
            <a:chExt cx="755703" cy="755703"/>
          </a:xfrm>
        </p:grpSpPr>
        <p:sp>
          <p:nvSpPr>
            <p:cNvPr id="45" name="Oval 13">
              <a:extLst>
                <a:ext uri="{FF2B5EF4-FFF2-40B4-BE49-F238E27FC236}">
                  <a16:creationId xmlns:a16="http://schemas.microsoft.com/office/drawing/2014/main" xmlns="" id="{40467C12-0744-4573-9705-6C48D644FEEC}"/>
                </a:ext>
              </a:extLst>
            </p:cNvPr>
            <p:cNvSpPr/>
            <p:nvPr/>
          </p:nvSpPr>
          <p:spPr>
            <a:xfrm>
              <a:off x="3033663" y="2945701"/>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6" name="Freeform 17">
              <a:extLst>
                <a:ext uri="{FF2B5EF4-FFF2-40B4-BE49-F238E27FC236}">
                  <a16:creationId xmlns:a16="http://schemas.microsoft.com/office/drawing/2014/main" xmlns="" id="{6E76C613-7598-46D7-BC8F-887B9D9BEE55}"/>
                </a:ext>
              </a:extLst>
            </p:cNvPr>
            <p:cNvSpPr>
              <a:spLocks noEditPoints="1"/>
            </p:cNvSpPr>
            <p:nvPr/>
          </p:nvSpPr>
          <p:spPr bwMode="auto">
            <a:xfrm>
              <a:off x="3258850" y="3126629"/>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Arial" panose="020B0604020202020204" pitchFamily="34" charset="0"/>
                <a:cs typeface="Arial" panose="020B0604020202020204" pitchFamily="34" charset="0"/>
              </a:endParaRPr>
            </a:p>
          </p:txBody>
        </p:sp>
      </p:grpSp>
      <p:sp>
        <p:nvSpPr>
          <p:cNvPr id="48" name="Oval 13">
            <a:extLst>
              <a:ext uri="{FF2B5EF4-FFF2-40B4-BE49-F238E27FC236}">
                <a16:creationId xmlns:a16="http://schemas.microsoft.com/office/drawing/2014/main" xmlns="" id="{FF5D5EE6-3A33-4927-987F-C325CB4E3F81}"/>
              </a:ext>
            </a:extLst>
          </p:cNvPr>
          <p:cNvSpPr/>
          <p:nvPr/>
        </p:nvSpPr>
        <p:spPr>
          <a:xfrm>
            <a:off x="7070523" y="193316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50" name="Group 23">
            <a:extLst>
              <a:ext uri="{FF2B5EF4-FFF2-40B4-BE49-F238E27FC236}">
                <a16:creationId xmlns:a16="http://schemas.microsoft.com/office/drawing/2014/main" xmlns="" id="{90BE9780-D88B-4BEC-AD88-CB362FDC052B}"/>
              </a:ext>
            </a:extLst>
          </p:cNvPr>
          <p:cNvGrpSpPr/>
          <p:nvPr/>
        </p:nvGrpSpPr>
        <p:grpSpPr>
          <a:xfrm>
            <a:off x="8160058" y="1933168"/>
            <a:ext cx="3724096" cy="1351324"/>
            <a:chOff x="8391890" y="2250519"/>
            <a:chExt cx="3724096" cy="1351324"/>
          </a:xfrm>
        </p:grpSpPr>
        <p:sp>
          <p:nvSpPr>
            <p:cNvPr id="51" name="TextBox 24">
              <a:extLst>
                <a:ext uri="{FF2B5EF4-FFF2-40B4-BE49-F238E27FC236}">
                  <a16:creationId xmlns:a16="http://schemas.microsoft.com/office/drawing/2014/main" xmlns="" id="{AC30489F-BBE5-4A33-9290-2D5A679AB2D0}"/>
                </a:ext>
              </a:extLst>
            </p:cNvPr>
            <p:cNvSpPr txBox="1"/>
            <p:nvPr/>
          </p:nvSpPr>
          <p:spPr>
            <a:xfrm>
              <a:off x="8391890" y="2250519"/>
              <a:ext cx="3724096" cy="553998"/>
            </a:xfrm>
            <a:prstGeom prst="rect">
              <a:avLst/>
            </a:prstGeom>
            <a:noFill/>
          </p:spPr>
          <p:txBody>
            <a:bodyPr wrap="none" rtlCol="0">
              <a:spAutoFit/>
            </a:bodyPr>
            <a:lstStyle/>
            <a:p>
              <a:r>
                <a:rPr lang="en-US" altLang="zh-CN"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图书馆的定位变化</a:t>
              </a:r>
              <a:endParaRPr lang="en-GB"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Rectangle 25">
              <a:extLst>
                <a:ext uri="{FF2B5EF4-FFF2-40B4-BE49-F238E27FC236}">
                  <a16:creationId xmlns:a16="http://schemas.microsoft.com/office/drawing/2014/main" xmlns="" id="{16967D0B-0063-4EDD-AAB1-B50BCCE8C4D9}"/>
                </a:ext>
              </a:extLst>
            </p:cNvPr>
            <p:cNvSpPr/>
            <p:nvPr/>
          </p:nvSpPr>
          <p:spPr>
            <a:xfrm>
              <a:off x="8512415" y="2893957"/>
              <a:ext cx="3256083" cy="707886"/>
            </a:xfrm>
            <a:prstGeom prst="rect">
              <a:avLst/>
            </a:prstGeom>
          </p:spPr>
          <p:txBody>
            <a:bodyPr wrap="square">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服务人才培养目标，支持教学、学习过程</a:t>
              </a:r>
            </a:p>
          </p:txBody>
        </p:sp>
      </p:grpSp>
      <p:sp>
        <p:nvSpPr>
          <p:cNvPr id="55" name="Freeform 18">
            <a:extLst>
              <a:ext uri="{FF2B5EF4-FFF2-40B4-BE49-F238E27FC236}">
                <a16:creationId xmlns:a16="http://schemas.microsoft.com/office/drawing/2014/main" xmlns="" id="{C550304F-6497-4185-9677-A8DEFC922242}"/>
              </a:ext>
            </a:extLst>
          </p:cNvPr>
          <p:cNvSpPr>
            <a:spLocks noEditPoints="1"/>
          </p:cNvSpPr>
          <p:nvPr/>
        </p:nvSpPr>
        <p:spPr bwMode="auto">
          <a:xfrm>
            <a:off x="7292004" y="2082538"/>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xmlns="" id="{8B381C1D-6DB0-487C-9F25-6C25FF4229E9}"/>
              </a:ext>
            </a:extLst>
          </p:cNvPr>
          <p:cNvPicPr>
            <a:picLocks noChangeAspect="1"/>
          </p:cNvPicPr>
          <p:nvPr/>
        </p:nvPicPr>
        <p:blipFill>
          <a:blip r:embed="rId3"/>
          <a:stretch>
            <a:fillRect/>
          </a:stretch>
        </p:blipFill>
        <p:spPr>
          <a:xfrm>
            <a:off x="5180509" y="3284492"/>
            <a:ext cx="1854404" cy="1267937"/>
          </a:xfrm>
          <a:prstGeom prst="rect">
            <a:avLst/>
          </a:prstGeom>
        </p:spPr>
      </p:pic>
      <p:sp>
        <p:nvSpPr>
          <p:cNvPr id="4" name="文本框 3">
            <a:extLst>
              <a:ext uri="{FF2B5EF4-FFF2-40B4-BE49-F238E27FC236}">
                <a16:creationId xmlns:a16="http://schemas.microsoft.com/office/drawing/2014/main" xmlns="" id="{5D4A0228-28AE-45A0-88CD-B8A868FAD620}"/>
              </a:ext>
            </a:extLst>
          </p:cNvPr>
          <p:cNvSpPr txBox="1"/>
          <p:nvPr/>
        </p:nvSpPr>
        <p:spPr>
          <a:xfrm>
            <a:off x="5267464" y="3053164"/>
            <a:ext cx="1906857" cy="477054"/>
          </a:xfrm>
          <a:prstGeom prst="rect">
            <a:avLst/>
          </a:prstGeom>
          <a:noFill/>
        </p:spPr>
        <p:txBody>
          <a:bodyPr wrap="square" rtlCol="0">
            <a:spAutoFit/>
          </a:bodyPr>
          <a:lstStyle/>
          <a:p>
            <a:r>
              <a:rPr lang="zh-CN" altLang="en-US" sz="2500" b="1" dirty="0">
                <a:solidFill>
                  <a:srgbClr val="FF0000"/>
                </a:solidFill>
                <a:latin typeface="黑体" panose="02010609060101010101" pitchFamily="49" charset="-122"/>
                <a:ea typeface="黑体" panose="02010609060101010101" pitchFamily="49" charset="-122"/>
              </a:rPr>
              <a:t>数字图书馆</a:t>
            </a:r>
          </a:p>
        </p:txBody>
      </p:sp>
    </p:spTree>
    <p:extLst>
      <p:ext uri="{BB962C8B-B14F-4D97-AF65-F5344CB8AC3E}">
        <p14:creationId xmlns:p14="http://schemas.microsoft.com/office/powerpoint/2010/main" val="3459723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noChangeArrowheads="1"/>
          </p:cNvPicPr>
          <p:nvPr/>
        </p:nvPicPr>
        <p:blipFill>
          <a:blip r:embed="rId2" cstate="print"/>
          <a:srcRect/>
          <a:stretch>
            <a:fillRect/>
          </a:stretch>
        </p:blipFill>
        <p:spPr bwMode="auto">
          <a:xfrm>
            <a:off x="164679" y="1049338"/>
            <a:ext cx="10552775" cy="6179640"/>
          </a:xfrm>
          <a:prstGeom prst="rect">
            <a:avLst/>
          </a:prstGeom>
          <a:noFill/>
          <a:ln w="9525">
            <a:solidFill>
              <a:schemeClr val="accent1"/>
            </a:solidFill>
            <a:miter lim="800000"/>
            <a:headEnd/>
            <a:tailEnd/>
          </a:ln>
        </p:spPr>
      </p:pic>
      <p:sp>
        <p:nvSpPr>
          <p:cNvPr id="5" name="TextBox 8">
            <a:extLst>
              <a:ext uri="{FF2B5EF4-FFF2-40B4-BE49-F238E27FC236}">
                <a16:creationId xmlns:a16="http://schemas.microsoft.com/office/drawing/2014/main" xmlns="" id="{9C07BE5D-DAD3-4DC9-AFC7-5129C88CAEE2}"/>
              </a:ext>
            </a:extLst>
          </p:cNvPr>
          <p:cNvSpPr txBox="1"/>
          <p:nvPr/>
        </p:nvSpPr>
        <p:spPr>
          <a:xfrm>
            <a:off x="563245" y="351220"/>
            <a:ext cx="8458418"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4-4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基于知识库的主题检索</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a:extLst>
              <a:ext uri="{FF2B5EF4-FFF2-40B4-BE49-F238E27FC236}">
                <a16:creationId xmlns:a16="http://schemas.microsoft.com/office/drawing/2014/main" xmlns="" id="{F940D460-939B-4837-A595-8BF0D21E9197}"/>
              </a:ext>
            </a:extLst>
          </p:cNvPr>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3B64242D-E1A1-48BC-B1F6-CB755DAFC7A4}"/>
              </a:ext>
            </a:extLst>
          </p:cNvPr>
          <p:cNvSpPr/>
          <p:nvPr/>
        </p:nvSpPr>
        <p:spPr>
          <a:xfrm>
            <a:off x="10851016" y="1568596"/>
            <a:ext cx="2007734" cy="477054"/>
          </a:xfrm>
          <a:prstGeom prst="rect">
            <a:avLst/>
          </a:prstGeom>
        </p:spPr>
        <p:txBody>
          <a:bodyPr wrap="square">
            <a:spAutoFit/>
          </a:bodyPr>
          <a:lstStyle/>
          <a:p>
            <a:r>
              <a:rPr lang="zh-CN" altLang="en-US" sz="2500" dirty="0">
                <a:solidFill>
                  <a:srgbClr val="333F50"/>
                </a:solidFill>
                <a:latin typeface="Arial" panose="020B0604020202020204" pitchFamily="34" charset="0"/>
                <a:ea typeface="微软雅黑" panose="020B0503020204020204" pitchFamily="34" charset="-122"/>
                <a:sym typeface="Arial" panose="020B0604020202020204" pitchFamily="34" charset="0"/>
              </a:rPr>
              <a:t>关键词检索</a:t>
            </a:r>
            <a:endParaRPr lang="zh-CN" altLang="en-US" sz="2500" dirty="0">
              <a:solidFill>
                <a:srgbClr val="333F50"/>
              </a:solidFill>
              <a:latin typeface="Arial" panose="020B0604020202020204" pitchFamily="34" charset="0"/>
              <a:ea typeface="微软雅黑" panose="020B0503020204020204" pitchFamily="34" charset="-122"/>
            </a:endParaRPr>
          </a:p>
        </p:txBody>
      </p:sp>
      <p:sp>
        <p:nvSpPr>
          <p:cNvPr id="8" name="矩形 7">
            <a:extLst>
              <a:ext uri="{FF2B5EF4-FFF2-40B4-BE49-F238E27FC236}">
                <a16:creationId xmlns:a16="http://schemas.microsoft.com/office/drawing/2014/main" xmlns="" id="{118C4A10-36BB-4101-9711-D8F184E13D45}"/>
              </a:ext>
            </a:extLst>
          </p:cNvPr>
          <p:cNvSpPr/>
          <p:nvPr/>
        </p:nvSpPr>
        <p:spPr>
          <a:xfrm>
            <a:off x="10717454" y="3026760"/>
            <a:ext cx="2007734" cy="477054"/>
          </a:xfrm>
          <a:prstGeom prst="rect">
            <a:avLst/>
          </a:prstGeom>
        </p:spPr>
        <p:txBody>
          <a:bodyPr wrap="square">
            <a:spAutoFit/>
          </a:bodyPr>
          <a:lstStyle/>
          <a:p>
            <a:pPr algn="ctr"/>
            <a:r>
              <a:rPr lang="zh-CN" altLang="en-US" sz="2500" dirty="0">
                <a:solidFill>
                  <a:srgbClr val="333F50"/>
                </a:solidFill>
                <a:latin typeface="Arial" panose="020B0604020202020204" pitchFamily="34" charset="0"/>
                <a:ea typeface="微软雅黑" panose="020B0503020204020204" pitchFamily="34" charset="-122"/>
                <a:sym typeface="Arial" panose="020B0604020202020204" pitchFamily="34" charset="0"/>
              </a:rPr>
              <a:t>知识检索</a:t>
            </a:r>
            <a:endParaRPr lang="zh-CN" altLang="en-US" sz="2500" dirty="0">
              <a:solidFill>
                <a:srgbClr val="333F50"/>
              </a:solidFill>
              <a:latin typeface="Arial" panose="020B0604020202020204" pitchFamily="34" charset="0"/>
              <a:ea typeface="微软雅黑" panose="020B0503020204020204" pitchFamily="34" charset="-122"/>
            </a:endParaRPr>
          </a:p>
        </p:txBody>
      </p:sp>
      <p:sp>
        <p:nvSpPr>
          <p:cNvPr id="9" name="箭头: 下 8">
            <a:extLst>
              <a:ext uri="{FF2B5EF4-FFF2-40B4-BE49-F238E27FC236}">
                <a16:creationId xmlns:a16="http://schemas.microsoft.com/office/drawing/2014/main" xmlns="" id="{E831CAE8-3AAB-4C38-AC0E-6734729D8A8B}"/>
              </a:ext>
            </a:extLst>
          </p:cNvPr>
          <p:cNvSpPr/>
          <p:nvPr/>
        </p:nvSpPr>
        <p:spPr>
          <a:xfrm>
            <a:off x="11505297" y="2229368"/>
            <a:ext cx="432048" cy="57606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9344275"/>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FFEBF7F4-D855-4F84-BEF1-CB24859A7F1D}"/>
              </a:ext>
            </a:extLst>
          </p:cNvPr>
          <p:cNvSpPr/>
          <p:nvPr/>
        </p:nvSpPr>
        <p:spPr>
          <a:xfrm>
            <a:off x="8661623" y="1255014"/>
            <a:ext cx="3096344" cy="1641231"/>
          </a:xfrm>
          <a:prstGeom prst="ellipse">
            <a:avLst/>
          </a:prstGeom>
          <a:solidFill>
            <a:srgbClr val="166C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p:cNvPicPr>
            <a:picLocks noChangeAspect="1"/>
          </p:cNvPicPr>
          <p:nvPr/>
        </p:nvPicPr>
        <p:blipFill>
          <a:blip r:embed="rId3" cstate="print"/>
          <a:stretch>
            <a:fillRect/>
          </a:stretch>
        </p:blipFill>
        <p:spPr>
          <a:xfrm>
            <a:off x="92671" y="1255014"/>
            <a:ext cx="6408712" cy="4178121"/>
          </a:xfrm>
          <a:prstGeom prst="rect">
            <a:avLst/>
          </a:prstGeom>
          <a:noFill/>
          <a:ln w="9525" cap="flat" cmpd="sng">
            <a:solidFill>
              <a:schemeClr val="tx1"/>
            </a:solidFill>
            <a:prstDash val="solid"/>
            <a:miter/>
          </a:ln>
        </p:spPr>
      </p:pic>
      <p:pic>
        <p:nvPicPr>
          <p:cNvPr id="67" name="图片"/>
          <p:cNvPicPr>
            <a:picLocks noChangeAspect="1"/>
          </p:cNvPicPr>
          <p:nvPr/>
        </p:nvPicPr>
        <p:blipFill>
          <a:blip r:embed="rId4" cstate="print"/>
          <a:stretch>
            <a:fillRect/>
          </a:stretch>
        </p:blipFill>
        <p:spPr>
          <a:xfrm>
            <a:off x="6061809" y="3128194"/>
            <a:ext cx="6779977" cy="4104456"/>
          </a:xfrm>
          <a:prstGeom prst="rect">
            <a:avLst/>
          </a:prstGeom>
          <a:noFill/>
          <a:ln w="9525" cap="flat" cmpd="sng">
            <a:solidFill>
              <a:schemeClr val="tx1"/>
            </a:solidFill>
            <a:prstDash val="solid"/>
            <a:miter/>
          </a:ln>
        </p:spPr>
      </p:pic>
      <p:sp>
        <p:nvSpPr>
          <p:cNvPr id="6" name="TextBox 8">
            <a:extLst>
              <a:ext uri="{FF2B5EF4-FFF2-40B4-BE49-F238E27FC236}">
                <a16:creationId xmlns:a16="http://schemas.microsoft.com/office/drawing/2014/main" xmlns="" id="{D6A09D2E-E519-489C-B0F5-375C815E9783}"/>
              </a:ext>
            </a:extLst>
          </p:cNvPr>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4-5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基于知识库的个性化推荐</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7" name="直接连接符 6">
            <a:extLst>
              <a:ext uri="{FF2B5EF4-FFF2-40B4-BE49-F238E27FC236}">
                <a16:creationId xmlns:a16="http://schemas.microsoft.com/office/drawing/2014/main" xmlns="" id="{FAC66A04-16BE-4963-AC23-0E54A2AF27F4}"/>
              </a:ext>
            </a:extLst>
          </p:cNvPr>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xmlns="" id="{3B67559F-5AD1-4680-BC4D-852AF1E90262}"/>
              </a:ext>
            </a:extLst>
          </p:cNvPr>
          <p:cNvSpPr txBox="1"/>
          <p:nvPr/>
        </p:nvSpPr>
        <p:spPr>
          <a:xfrm>
            <a:off x="9165679" y="1593412"/>
            <a:ext cx="2016899" cy="1015663"/>
          </a:xfrm>
          <a:prstGeom prst="rect">
            <a:avLst/>
          </a:prstGeom>
          <a:noFill/>
        </p:spPr>
        <p:txBody>
          <a:bodyPr wrap="none" rtlCol="0">
            <a:spAutoFit/>
          </a:bodyPr>
          <a:lstStyle/>
          <a:p>
            <a:r>
              <a:rPr lang="en-US" altLang="zh-CN" sz="3000" dirty="0">
                <a:solidFill>
                  <a:schemeClr val="bg1"/>
                </a:solidFill>
              </a:rPr>
              <a:t>1.</a:t>
            </a:r>
            <a:r>
              <a:rPr lang="zh-CN" altLang="en-US" sz="3000" dirty="0">
                <a:solidFill>
                  <a:schemeClr val="bg1"/>
                </a:solidFill>
              </a:rPr>
              <a:t>内容画像</a:t>
            </a:r>
            <a:endParaRPr lang="en-US" altLang="zh-CN" dirty="0">
              <a:solidFill>
                <a:schemeClr val="bg1"/>
              </a:solidFill>
            </a:endParaRPr>
          </a:p>
          <a:p>
            <a:r>
              <a:rPr lang="en-US" altLang="zh-CN" sz="3000" dirty="0">
                <a:solidFill>
                  <a:schemeClr val="bg1"/>
                </a:solidFill>
              </a:rPr>
              <a:t>2.</a:t>
            </a:r>
            <a:r>
              <a:rPr lang="zh-CN" altLang="en-US" sz="3000" dirty="0">
                <a:solidFill>
                  <a:schemeClr val="bg1"/>
                </a:solidFill>
              </a:rPr>
              <a:t>用户画像</a:t>
            </a:r>
            <a:endParaRPr lang="zh-CN" altLang="en-US" dirty="0">
              <a:solidFill>
                <a:schemeClr val="bg1"/>
              </a:solidFill>
            </a:endParaRPr>
          </a:p>
        </p:txBody>
      </p:sp>
    </p:spTree>
    <p:extLst>
      <p:ext uri="{BB962C8B-B14F-4D97-AF65-F5344CB8AC3E}">
        <p14:creationId xmlns:p14="http://schemas.microsoft.com/office/powerpoint/2010/main" val="7864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635" y="3015615"/>
            <a:ext cx="4332605" cy="161925"/>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604839" y="2054020"/>
            <a:ext cx="10113010" cy="738664"/>
          </a:xfrm>
          <a:prstGeom prst="rect">
            <a:avLst/>
          </a:prstGeom>
        </p:spPr>
        <p:txBody>
          <a:bodyPr wrap="square" lIns="0" tIns="0" rIns="0" bIns="0">
            <a:spAutoFit/>
          </a:bodyPr>
          <a:lstStyle/>
          <a:p>
            <a:pPr>
              <a:defRPr/>
            </a:pPr>
            <a:r>
              <a:rPr lang="zh-CN" altLang="en-US"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五、知网的下一代数字图书馆</a:t>
            </a:r>
            <a:endParaRPr lang="en-US" altLang="zh-CN"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604839" y="3616325"/>
            <a:ext cx="9361040" cy="523220"/>
          </a:xfrm>
          <a:prstGeom prst="rect">
            <a:avLst/>
          </a:prstGeom>
          <a:solidFill>
            <a:schemeClr val="accent3">
              <a:lumMod val="20000"/>
              <a:lumOff val="80000"/>
            </a:schemeClr>
          </a:solidFill>
        </p:spPr>
        <p:txBody>
          <a:bodyPr wrap="square" rtlCol="0" anchor="t">
            <a:spAutoFit/>
          </a:bodyPr>
          <a:lstStyle/>
          <a:p>
            <a:r>
              <a:rPr lang="zh-CN" altLang="en-US" sz="2800" dirty="0">
                <a:latin typeface="微软雅黑" panose="020B0503020204020204" pitchFamily="34" charset="-122"/>
                <a:ea typeface="微软雅黑" panose="020B0503020204020204" pitchFamily="34" charset="-122"/>
              </a:rPr>
              <a:t>为</a:t>
            </a:r>
            <a:r>
              <a:rPr lang="zh-CN" altLang="en-US" sz="2800" dirty="0">
                <a:solidFill>
                  <a:srgbClr val="C00000"/>
                </a:solidFill>
                <a:latin typeface="微软雅黑" panose="020B0503020204020204" pitchFamily="34" charset="-122"/>
                <a:ea typeface="微软雅黑" panose="020B0503020204020204" pitchFamily="34" charset="-122"/>
              </a:rPr>
              <a:t>学习、教学、科研过程，</a:t>
            </a:r>
            <a:r>
              <a:rPr lang="zh-CN" altLang="en-US" sz="2800" dirty="0">
                <a:latin typeface="微软雅黑" panose="020B0503020204020204" pitchFamily="34" charset="-122"/>
                <a:ea typeface="微软雅黑" panose="020B0503020204020204" pitchFamily="34" charset="-122"/>
              </a:rPr>
              <a:t>提供</a:t>
            </a:r>
            <a:r>
              <a:rPr lang="zh-CN" altLang="en-US" sz="2800" dirty="0">
                <a:solidFill>
                  <a:srgbClr val="C00000"/>
                </a:solidFill>
                <a:latin typeface="微软雅黑" panose="020B0503020204020204" pitchFamily="34" charset="-122"/>
                <a:ea typeface="微软雅黑" panose="020B0503020204020204" pitchFamily="34" charset="-122"/>
              </a:rPr>
              <a:t>知识服务</a:t>
            </a:r>
            <a:endParaRPr lang="en-US" altLang="zh-CN"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504168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9034482"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5-1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提供</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大知识服务产品</a:t>
            </a: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Group 9"/>
          <p:cNvGrpSpPr/>
          <p:nvPr/>
        </p:nvGrpSpPr>
        <p:grpSpPr>
          <a:xfrm rot="16039277" flipV="1">
            <a:off x="7452189" y="5284180"/>
            <a:ext cx="545363" cy="1128699"/>
            <a:chOff x="7258929" y="1631852"/>
            <a:chExt cx="1674056" cy="464234"/>
          </a:xfrm>
        </p:grpSpPr>
        <p:cxnSp>
          <p:nvCxnSpPr>
            <p:cNvPr id="5" name="Straight Connector 1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8" name="TextBox 13"/>
          <p:cNvSpPr txBox="1"/>
          <p:nvPr/>
        </p:nvSpPr>
        <p:spPr>
          <a:xfrm>
            <a:off x="342546" y="3213383"/>
            <a:ext cx="4213013" cy="553998"/>
          </a:xfrm>
          <a:prstGeom prst="rect">
            <a:avLst/>
          </a:prstGeom>
          <a:noFill/>
        </p:spPr>
        <p:txBody>
          <a:bodyPr wrap="none" rtlCol="0">
            <a:spAutoFit/>
          </a:bodyPr>
          <a:lstStyle/>
          <a:p>
            <a:r>
              <a:rPr lang="zh-CN" altLang="en-US" sz="3000" b="1" dirty="0">
                <a:solidFill>
                  <a:srgbClr val="0070C0"/>
                </a:solidFill>
                <a:latin typeface="微软雅黑" panose="020B0503020204020204" pitchFamily="34" charset="-122"/>
                <a:ea typeface="微软雅黑" panose="020B0503020204020204" pitchFamily="34" charset="-122"/>
              </a:rPr>
              <a:t>专业</a:t>
            </a:r>
            <a:r>
              <a:rPr lang="en-US" altLang="zh-CN" sz="3000" b="1" dirty="0">
                <a:solidFill>
                  <a:srgbClr val="0070C0"/>
                </a:solidFill>
                <a:latin typeface="微软雅黑" panose="020B0503020204020204" pitchFamily="34" charset="-122"/>
                <a:ea typeface="微软雅黑" panose="020B0503020204020204" pitchFamily="34" charset="-122"/>
              </a:rPr>
              <a:t>/</a:t>
            </a:r>
            <a:r>
              <a:rPr lang="zh-CN" altLang="en-US" sz="3000" b="1" dirty="0">
                <a:solidFill>
                  <a:srgbClr val="0070C0"/>
                </a:solidFill>
                <a:latin typeface="微软雅黑" panose="020B0503020204020204" pitchFamily="34" charset="-122"/>
                <a:ea typeface="微软雅黑" panose="020B0503020204020204" pitchFamily="34" charset="-122"/>
              </a:rPr>
              <a:t>课程知识服务平台</a:t>
            </a:r>
            <a:endParaRPr lang="en-GB" sz="3000" b="1" dirty="0">
              <a:solidFill>
                <a:srgbClr val="0070C0"/>
              </a:solidFill>
              <a:latin typeface="微软雅黑" panose="020B0503020204020204" pitchFamily="34" charset="-122"/>
              <a:ea typeface="微软雅黑" panose="020B0503020204020204" pitchFamily="34" charset="-122"/>
            </a:endParaRPr>
          </a:p>
        </p:txBody>
      </p:sp>
      <p:grpSp>
        <p:nvGrpSpPr>
          <p:cNvPr id="10" name="Group 46"/>
          <p:cNvGrpSpPr/>
          <p:nvPr/>
        </p:nvGrpSpPr>
        <p:grpSpPr>
          <a:xfrm>
            <a:off x="4835607" y="2033754"/>
            <a:ext cx="1392581" cy="1596000"/>
            <a:chOff x="6878987" y="2245920"/>
            <a:chExt cx="1472650" cy="1708274"/>
          </a:xfrm>
        </p:grpSpPr>
        <p:sp>
          <p:nvSpPr>
            <p:cNvPr id="11" name="Hexagon 3"/>
            <p:cNvSpPr/>
            <p:nvPr/>
          </p:nvSpPr>
          <p:spPr>
            <a:xfrm rot="16200000">
              <a:off x="6761175" y="2363732"/>
              <a:ext cx="1708274" cy="147265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Freeform 15"/>
            <p:cNvSpPr>
              <a:spLocks noEditPoints="1"/>
            </p:cNvSpPr>
            <p:nvPr/>
          </p:nvSpPr>
          <p:spPr bwMode="auto">
            <a:xfrm>
              <a:off x="7356447" y="2808713"/>
              <a:ext cx="516319" cy="58393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3" name="Group 45"/>
          <p:cNvGrpSpPr/>
          <p:nvPr/>
        </p:nvGrpSpPr>
        <p:grpSpPr>
          <a:xfrm>
            <a:off x="5160763" y="4501414"/>
            <a:ext cx="1106424" cy="1283451"/>
            <a:chOff x="5707149" y="2342500"/>
            <a:chExt cx="1106424" cy="1283451"/>
          </a:xfrm>
        </p:grpSpPr>
        <p:sp>
          <p:nvSpPr>
            <p:cNvPr id="14" name="Hexagon 6"/>
            <p:cNvSpPr/>
            <p:nvPr/>
          </p:nvSpPr>
          <p:spPr>
            <a:xfrm rot="16200000">
              <a:off x="5618635" y="2431014"/>
              <a:ext cx="1283451" cy="110642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Freeform 16"/>
            <p:cNvSpPr>
              <a:spLocks noEditPoints="1"/>
            </p:cNvSpPr>
            <p:nvPr/>
          </p:nvSpPr>
          <p:spPr bwMode="auto">
            <a:xfrm>
              <a:off x="6054264" y="2758092"/>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7" name="Group 47"/>
          <p:cNvGrpSpPr/>
          <p:nvPr/>
        </p:nvGrpSpPr>
        <p:grpSpPr>
          <a:xfrm>
            <a:off x="7425200" y="3088536"/>
            <a:ext cx="1106424" cy="1283451"/>
            <a:chOff x="7756222" y="3679819"/>
            <a:chExt cx="1106424" cy="1283451"/>
          </a:xfrm>
        </p:grpSpPr>
        <p:sp>
          <p:nvSpPr>
            <p:cNvPr id="18" name="Hexagon 5"/>
            <p:cNvSpPr/>
            <p:nvPr/>
          </p:nvSpPr>
          <p:spPr>
            <a:xfrm rot="16200000">
              <a:off x="7667708" y="3768333"/>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0" name="Freeform 17"/>
            <p:cNvSpPr>
              <a:spLocks noEditPoints="1"/>
            </p:cNvSpPr>
            <p:nvPr/>
          </p:nvSpPr>
          <p:spPr bwMode="auto">
            <a:xfrm>
              <a:off x="8107833" y="4106652"/>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21" name="Group 44"/>
          <p:cNvGrpSpPr/>
          <p:nvPr/>
        </p:nvGrpSpPr>
        <p:grpSpPr>
          <a:xfrm>
            <a:off x="4095194" y="3326216"/>
            <a:ext cx="1338773" cy="1552976"/>
            <a:chOff x="4889416" y="3362177"/>
            <a:chExt cx="1338773" cy="1552976"/>
          </a:xfrm>
        </p:grpSpPr>
        <p:sp>
          <p:nvSpPr>
            <p:cNvPr id="22" name="Hexagon 7"/>
            <p:cNvSpPr/>
            <p:nvPr/>
          </p:nvSpPr>
          <p:spPr>
            <a:xfrm rot="16200000">
              <a:off x="4782315" y="3469278"/>
              <a:ext cx="1552976" cy="133877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Freeform 18"/>
            <p:cNvSpPr>
              <a:spLocks noEditPoints="1"/>
            </p:cNvSpPr>
            <p:nvPr/>
          </p:nvSpPr>
          <p:spPr bwMode="auto">
            <a:xfrm>
              <a:off x="5260360" y="3842689"/>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24" name="Group 4"/>
          <p:cNvGrpSpPr/>
          <p:nvPr/>
        </p:nvGrpSpPr>
        <p:grpSpPr>
          <a:xfrm>
            <a:off x="6343465" y="4694712"/>
            <a:ext cx="914400" cy="1060704"/>
            <a:chOff x="3921207" y="3748989"/>
            <a:chExt cx="914400" cy="1060704"/>
          </a:xfrm>
        </p:grpSpPr>
        <p:sp>
          <p:nvSpPr>
            <p:cNvPr id="25" name="Hexagon 8"/>
            <p:cNvSpPr/>
            <p:nvPr/>
          </p:nvSpPr>
          <p:spPr>
            <a:xfrm rot="16200000">
              <a:off x="3848055" y="3822141"/>
              <a:ext cx="1060704" cy="9144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Freeform 19"/>
            <p:cNvSpPr>
              <a:spLocks noEditPoints="1"/>
            </p:cNvSpPr>
            <p:nvPr/>
          </p:nvSpPr>
          <p:spPr bwMode="auto">
            <a:xfrm>
              <a:off x="4185601" y="4086602"/>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27" name="Group 20"/>
          <p:cNvGrpSpPr/>
          <p:nvPr/>
        </p:nvGrpSpPr>
        <p:grpSpPr>
          <a:xfrm flipV="1">
            <a:off x="7614606" y="1896302"/>
            <a:ext cx="896259" cy="237438"/>
            <a:chOff x="7258929" y="1631852"/>
            <a:chExt cx="1674056" cy="464234"/>
          </a:xfrm>
        </p:grpSpPr>
        <p:cxnSp>
          <p:nvCxnSpPr>
            <p:cNvPr id="28" name="Straight Connector 21"/>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2"/>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31" name="TextBox 24"/>
          <p:cNvSpPr txBox="1"/>
          <p:nvPr/>
        </p:nvSpPr>
        <p:spPr>
          <a:xfrm>
            <a:off x="8525795" y="1607812"/>
            <a:ext cx="3262432" cy="553998"/>
          </a:xfrm>
          <a:prstGeom prst="rect">
            <a:avLst/>
          </a:prstGeom>
          <a:noFill/>
        </p:spPr>
        <p:txBody>
          <a:bodyPr wrap="none" rtlCol="0">
            <a:spAutoFit/>
          </a:bodyPr>
          <a:lstStyle/>
          <a:p>
            <a:r>
              <a:rPr lang="zh-CN" altLang="en-US" sz="3000" b="1" dirty="0">
                <a:solidFill>
                  <a:srgbClr val="0070C0"/>
                </a:solidFill>
                <a:latin typeface="微软雅黑" panose="020B0503020204020204" pitchFamily="34" charset="-122"/>
                <a:ea typeface="微软雅黑" panose="020B0503020204020204" pitchFamily="34" charset="-122"/>
              </a:rPr>
              <a:t>研学型数字图书馆</a:t>
            </a:r>
            <a:endParaRPr lang="en-GB" sz="3000" b="1" dirty="0">
              <a:solidFill>
                <a:srgbClr val="0070C0"/>
              </a:solidFill>
              <a:latin typeface="Arial" panose="020B0604020202020204" pitchFamily="34" charset="0"/>
              <a:cs typeface="Arial" panose="020B0604020202020204" pitchFamily="34" charset="0"/>
            </a:endParaRPr>
          </a:p>
        </p:txBody>
      </p:sp>
      <p:grpSp>
        <p:nvGrpSpPr>
          <p:cNvPr id="33" name="Group 26"/>
          <p:cNvGrpSpPr/>
          <p:nvPr/>
        </p:nvGrpSpPr>
        <p:grpSpPr>
          <a:xfrm flipH="1" flipV="1">
            <a:off x="5106574" y="1896302"/>
            <a:ext cx="1121614" cy="349618"/>
            <a:chOff x="7258929" y="1631852"/>
            <a:chExt cx="1674056" cy="464234"/>
          </a:xfrm>
        </p:grpSpPr>
        <p:cxnSp>
          <p:nvCxnSpPr>
            <p:cNvPr id="34" name="Straight Connector 27"/>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28"/>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37" name="TextBox 30"/>
          <p:cNvSpPr txBox="1"/>
          <p:nvPr/>
        </p:nvSpPr>
        <p:spPr>
          <a:xfrm flipH="1">
            <a:off x="8223127" y="5695915"/>
            <a:ext cx="2492991" cy="553998"/>
          </a:xfrm>
          <a:prstGeom prst="rect">
            <a:avLst/>
          </a:prstGeom>
          <a:noFill/>
        </p:spPr>
        <p:txBody>
          <a:bodyPr wrap="none" rtlCol="0">
            <a:spAutoFit/>
          </a:bodyPr>
          <a:lstStyle/>
          <a:p>
            <a:pPr algn="r"/>
            <a:r>
              <a:rPr lang="zh-CN" altLang="en-US"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全球学术快报</a:t>
            </a:r>
            <a:endParaRPr lang="en-GB" sz="3000" b="1" dirty="0">
              <a:solidFill>
                <a:srgbClr val="0070C0"/>
              </a:solidFill>
              <a:latin typeface="Arial" panose="020B0604020202020204" pitchFamily="34" charset="0"/>
              <a:cs typeface="Arial" panose="020B0604020202020204" pitchFamily="34" charset="0"/>
            </a:endParaRPr>
          </a:p>
        </p:txBody>
      </p:sp>
      <p:grpSp>
        <p:nvGrpSpPr>
          <p:cNvPr id="39" name="Group 32"/>
          <p:cNvGrpSpPr/>
          <p:nvPr/>
        </p:nvGrpSpPr>
        <p:grpSpPr>
          <a:xfrm rot="5400000" flipH="1" flipV="1">
            <a:off x="4718318" y="5002014"/>
            <a:ext cx="625364" cy="1080452"/>
            <a:chOff x="7258929" y="1631852"/>
            <a:chExt cx="1674056" cy="464234"/>
          </a:xfrm>
        </p:grpSpPr>
        <p:cxnSp>
          <p:nvCxnSpPr>
            <p:cNvPr id="40" name="Straight Connector 33"/>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4"/>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3" name="TextBox 36"/>
          <p:cNvSpPr txBox="1"/>
          <p:nvPr/>
        </p:nvSpPr>
        <p:spPr>
          <a:xfrm flipH="1">
            <a:off x="9051423" y="3352755"/>
            <a:ext cx="3262433" cy="553998"/>
          </a:xfrm>
          <a:prstGeom prst="rect">
            <a:avLst/>
          </a:prstGeom>
          <a:noFill/>
        </p:spPr>
        <p:txBody>
          <a:bodyPr wrap="none" rtlCol="0">
            <a:spAutoFit/>
          </a:bodyPr>
          <a:lstStyle/>
          <a:p>
            <a:pPr algn="r"/>
            <a:r>
              <a:rPr lang="zh-CN" altLang="en-US" sz="3000" b="1" dirty="0">
                <a:solidFill>
                  <a:srgbClr val="0070C0"/>
                </a:solidFill>
                <a:latin typeface="微软雅黑" panose="020B0503020204020204" pitchFamily="34" charset="-122"/>
                <a:ea typeface="微软雅黑" panose="020B0503020204020204" pitchFamily="34" charset="-122"/>
              </a:rPr>
              <a:t>科研选题智能系统</a:t>
            </a:r>
            <a:endParaRPr lang="en-GB" sz="3000" b="1" dirty="0">
              <a:solidFill>
                <a:srgbClr val="0070C0"/>
              </a:solidFill>
              <a:latin typeface="Arial" panose="020B0604020202020204" pitchFamily="34" charset="0"/>
              <a:cs typeface="Arial" panose="020B0604020202020204" pitchFamily="34" charset="0"/>
            </a:endParaRPr>
          </a:p>
        </p:txBody>
      </p:sp>
      <p:grpSp>
        <p:nvGrpSpPr>
          <p:cNvPr id="45" name="Group 38"/>
          <p:cNvGrpSpPr/>
          <p:nvPr/>
        </p:nvGrpSpPr>
        <p:grpSpPr>
          <a:xfrm>
            <a:off x="2574904" y="3906754"/>
            <a:ext cx="1448597" cy="450787"/>
            <a:chOff x="7258929" y="1631852"/>
            <a:chExt cx="1674056" cy="464234"/>
          </a:xfrm>
        </p:grpSpPr>
        <p:cxnSp>
          <p:nvCxnSpPr>
            <p:cNvPr id="46" name="Straight Connector 3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0"/>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9" name="TextBox 42"/>
          <p:cNvSpPr txBox="1"/>
          <p:nvPr/>
        </p:nvSpPr>
        <p:spPr>
          <a:xfrm>
            <a:off x="1901488" y="5395990"/>
            <a:ext cx="2525234" cy="1015663"/>
          </a:xfrm>
          <a:prstGeom prst="rect">
            <a:avLst/>
          </a:prstGeom>
          <a:noFill/>
        </p:spPr>
        <p:txBody>
          <a:bodyPr wrap="square" rtlCol="0">
            <a:spAutoFit/>
          </a:bodyPr>
          <a:lstStyle/>
          <a:p>
            <a:r>
              <a:rPr lang="zh-CN" altLang="en-US" sz="3000" b="1" dirty="0">
                <a:solidFill>
                  <a:srgbClr val="0070C0"/>
                </a:solidFill>
                <a:latin typeface="微软雅黑" panose="020B0503020204020204" pitchFamily="34" charset="-122"/>
                <a:ea typeface="微软雅黑" panose="020B0503020204020204" pitchFamily="34" charset="-122"/>
              </a:rPr>
              <a:t>校企协同办学知识服务平台</a:t>
            </a:r>
            <a:endParaRPr lang="en-GB" sz="3000" b="1" dirty="0">
              <a:solidFill>
                <a:srgbClr val="0070C0"/>
              </a:solidFill>
              <a:latin typeface="Arial" panose="020B0604020202020204" pitchFamily="34" charset="0"/>
              <a:cs typeface="Arial" panose="020B0604020202020204" pitchFamily="34" charset="0"/>
            </a:endParaRPr>
          </a:p>
        </p:txBody>
      </p:sp>
      <p:sp>
        <p:nvSpPr>
          <p:cNvPr id="52" name="TextBox 30">
            <a:extLst>
              <a:ext uri="{FF2B5EF4-FFF2-40B4-BE49-F238E27FC236}">
                <a16:creationId xmlns:a16="http://schemas.microsoft.com/office/drawing/2014/main" xmlns="" id="{6B9EBA71-6199-4516-8326-528B974D9913}"/>
              </a:ext>
            </a:extLst>
          </p:cNvPr>
          <p:cNvSpPr txBox="1"/>
          <p:nvPr/>
        </p:nvSpPr>
        <p:spPr>
          <a:xfrm flipH="1">
            <a:off x="696822" y="1559121"/>
            <a:ext cx="4416594" cy="553998"/>
          </a:xfrm>
          <a:prstGeom prst="rect">
            <a:avLst/>
          </a:prstGeom>
          <a:noFill/>
        </p:spPr>
        <p:txBody>
          <a:bodyPr wrap="none" rtlCol="0">
            <a:spAutoFit/>
          </a:bodyPr>
          <a:lstStyle/>
          <a:p>
            <a:r>
              <a:rPr lang="zh-CN" altLang="en-US"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职业教育特色资源云平台</a:t>
            </a:r>
            <a:endParaRPr lang="en-GB" sz="3000" b="1" dirty="0">
              <a:solidFill>
                <a:srgbClr val="0070C0"/>
              </a:solidFill>
              <a:latin typeface="Arial" panose="020B0604020202020204" pitchFamily="34" charset="0"/>
              <a:cs typeface="Arial" panose="020B0604020202020204" pitchFamily="34" charset="0"/>
            </a:endParaRPr>
          </a:p>
        </p:txBody>
      </p:sp>
      <p:grpSp>
        <p:nvGrpSpPr>
          <p:cNvPr id="57" name="Group 4">
            <a:extLst>
              <a:ext uri="{FF2B5EF4-FFF2-40B4-BE49-F238E27FC236}">
                <a16:creationId xmlns:a16="http://schemas.microsoft.com/office/drawing/2014/main" xmlns="" id="{32B8BC5E-82E1-4F2E-B2A1-46033C87DBB9}"/>
              </a:ext>
            </a:extLst>
          </p:cNvPr>
          <p:cNvGrpSpPr/>
          <p:nvPr/>
        </p:nvGrpSpPr>
        <p:grpSpPr>
          <a:xfrm>
            <a:off x="6905400" y="2078879"/>
            <a:ext cx="914400" cy="1060704"/>
            <a:chOff x="3921207" y="3748989"/>
            <a:chExt cx="914400" cy="1060704"/>
          </a:xfrm>
        </p:grpSpPr>
        <p:sp>
          <p:nvSpPr>
            <p:cNvPr id="58" name="Hexagon 8">
              <a:extLst>
                <a:ext uri="{FF2B5EF4-FFF2-40B4-BE49-F238E27FC236}">
                  <a16:creationId xmlns:a16="http://schemas.microsoft.com/office/drawing/2014/main" xmlns="" id="{291595DD-B7D5-4954-AC67-538FF67B2744}"/>
                </a:ext>
              </a:extLst>
            </p:cNvPr>
            <p:cNvSpPr/>
            <p:nvPr/>
          </p:nvSpPr>
          <p:spPr>
            <a:xfrm rot="16200000">
              <a:off x="3848055" y="3822141"/>
              <a:ext cx="1060704" cy="9144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9" name="Freeform 19">
              <a:extLst>
                <a:ext uri="{FF2B5EF4-FFF2-40B4-BE49-F238E27FC236}">
                  <a16:creationId xmlns:a16="http://schemas.microsoft.com/office/drawing/2014/main" xmlns="" id="{42F3C360-BC08-42C2-AF9F-FF2F8BB7FF7D}"/>
                </a:ext>
              </a:extLst>
            </p:cNvPr>
            <p:cNvSpPr>
              <a:spLocks noEditPoints="1"/>
            </p:cNvSpPr>
            <p:nvPr/>
          </p:nvSpPr>
          <p:spPr bwMode="auto">
            <a:xfrm>
              <a:off x="4185601" y="4086602"/>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60" name="Group 20">
            <a:extLst>
              <a:ext uri="{FF2B5EF4-FFF2-40B4-BE49-F238E27FC236}">
                <a16:creationId xmlns:a16="http://schemas.microsoft.com/office/drawing/2014/main" xmlns="" id="{45458FE5-37BE-45F9-A02C-A7100C331E86}"/>
              </a:ext>
            </a:extLst>
          </p:cNvPr>
          <p:cNvGrpSpPr/>
          <p:nvPr/>
        </p:nvGrpSpPr>
        <p:grpSpPr>
          <a:xfrm rot="5400000">
            <a:off x="8508777" y="3505285"/>
            <a:ext cx="373984" cy="575227"/>
            <a:chOff x="7258929" y="1631852"/>
            <a:chExt cx="1674056" cy="464234"/>
          </a:xfrm>
        </p:grpSpPr>
        <p:cxnSp>
          <p:nvCxnSpPr>
            <p:cNvPr id="61" name="Straight Connector 21">
              <a:extLst>
                <a:ext uri="{FF2B5EF4-FFF2-40B4-BE49-F238E27FC236}">
                  <a16:creationId xmlns:a16="http://schemas.microsoft.com/office/drawing/2014/main" xmlns="" id="{08216B22-B0EB-486D-A87A-85F5FEBA102F}"/>
                </a:ext>
              </a:extLst>
            </p:cNvPr>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22">
              <a:extLst>
                <a:ext uri="{FF2B5EF4-FFF2-40B4-BE49-F238E27FC236}">
                  <a16:creationId xmlns:a16="http://schemas.microsoft.com/office/drawing/2014/main" xmlns="" id="{0C1C1BB1-432F-4B3F-9316-81AAD0FB0A74}"/>
                </a:ext>
              </a:extLst>
            </p:cNvPr>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8" name="Group 9"/>
          <p:cNvGrpSpPr/>
          <p:nvPr/>
        </p:nvGrpSpPr>
        <p:grpSpPr>
          <a:xfrm rot="16039277" flipV="1">
            <a:off x="8442994" y="4070361"/>
            <a:ext cx="545363" cy="1128699"/>
            <a:chOff x="7258929" y="1631852"/>
            <a:chExt cx="1674056" cy="464234"/>
          </a:xfrm>
        </p:grpSpPr>
        <p:cxnSp>
          <p:nvCxnSpPr>
            <p:cNvPr id="50" name="Straight Connector 1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1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3" name="TextBox 30"/>
          <p:cNvSpPr txBox="1"/>
          <p:nvPr/>
        </p:nvSpPr>
        <p:spPr>
          <a:xfrm flipH="1">
            <a:off x="9590638" y="4482096"/>
            <a:ext cx="2116285" cy="553998"/>
          </a:xfrm>
          <a:prstGeom prst="rect">
            <a:avLst/>
          </a:prstGeom>
          <a:noFill/>
        </p:spPr>
        <p:txBody>
          <a:bodyPr wrap="none" rtlCol="0">
            <a:spAutoFit/>
          </a:bodyPr>
          <a:lstStyle/>
          <a:p>
            <a:pPr algn="r"/>
            <a:r>
              <a:rPr lang="zh-CN" altLang="en-US" sz="30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机构知识库</a:t>
            </a:r>
            <a:endParaRPr lang="en-GB" sz="3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4" name="Group 47"/>
          <p:cNvGrpSpPr/>
          <p:nvPr/>
        </p:nvGrpSpPr>
        <p:grpSpPr>
          <a:xfrm>
            <a:off x="7425200" y="4357541"/>
            <a:ext cx="982955" cy="1098038"/>
            <a:chOff x="7756222" y="3679819"/>
            <a:chExt cx="1106424" cy="1283451"/>
          </a:xfrm>
        </p:grpSpPr>
        <p:sp>
          <p:nvSpPr>
            <p:cNvPr id="55" name="Hexagon 5"/>
            <p:cNvSpPr/>
            <p:nvPr/>
          </p:nvSpPr>
          <p:spPr>
            <a:xfrm rot="16200000">
              <a:off x="7667708" y="3768333"/>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6" name="Freeform 17"/>
            <p:cNvSpPr>
              <a:spLocks noEditPoints="1"/>
            </p:cNvSpPr>
            <p:nvPr/>
          </p:nvSpPr>
          <p:spPr bwMode="auto">
            <a:xfrm>
              <a:off x="8107833" y="4106652"/>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30515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7810346" cy="492443"/>
          </a:xfrm>
          <a:prstGeom prst="rect">
            <a:avLst/>
          </a:prstGeom>
          <a:noFill/>
        </p:spPr>
        <p:txBody>
          <a:bodyPr wrap="square" lIns="0" tIns="0" rIns="0" bIns="0" anchor="ctr">
            <a:spAutoFit/>
          </a:bodyPr>
          <a:lstStyle/>
          <a:p>
            <a:pPr>
              <a:defRPr/>
            </a:pPr>
            <a:r>
              <a:rPr lang="en-US" altLang="zh-CN"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5-1 </a:t>
            </a:r>
            <a:r>
              <a:rPr lang="zh-CN" altLang="en-US" sz="3200" b="1" dirty="0" smtClean="0">
                <a:solidFill>
                  <a:srgbClr val="333F50"/>
                </a:solidFill>
                <a:latin typeface="微软雅黑" panose="020B0503020204020204" pitchFamily="34" charset="-122"/>
                <a:ea typeface="微软雅黑" panose="020B0503020204020204" pitchFamily="34" charset="-122"/>
              </a:rPr>
              <a:t>职业教育</a:t>
            </a:r>
            <a:r>
              <a:rPr lang="zh-CN" altLang="en-US" sz="3200" b="1" dirty="0">
                <a:solidFill>
                  <a:srgbClr val="333F50"/>
                </a:solidFill>
                <a:latin typeface="微软雅黑" panose="020B0503020204020204" pitchFamily="34" charset="-122"/>
                <a:ea typeface="微软雅黑" panose="020B0503020204020204" pitchFamily="34" charset="-122"/>
              </a:rPr>
              <a:t>特色资源云平台</a:t>
            </a:r>
            <a:endParaRPr lang="en-GB" altLang="zh-CN" sz="3200" b="1" dirty="0">
              <a:solidFill>
                <a:srgbClr val="333F50"/>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63245" y="1168053"/>
            <a:ext cx="11482754" cy="1569660"/>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全球范围内开展职业教育资源合作：文献、标准、图书、视频、课件、素材等</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专业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教育出版社，行业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企业，职业学院；</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对多源异构资源进行深度知识加工；</a:t>
            </a:r>
          </a:p>
          <a:p>
            <a:pPr marL="171450" indent="-171450">
              <a:lnSpc>
                <a:spcPct val="1500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按专业进行知识整合</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417CD044-0A74-453E-BDD0-A796B6415FD1}"/>
              </a:ext>
            </a:extLst>
          </p:cNvPr>
          <p:cNvPicPr>
            <a:picLocks noChangeAspect="1"/>
          </p:cNvPicPr>
          <p:nvPr/>
        </p:nvPicPr>
        <p:blipFill>
          <a:blip r:embed="rId3"/>
          <a:stretch>
            <a:fillRect/>
          </a:stretch>
        </p:blipFill>
        <p:spPr>
          <a:xfrm>
            <a:off x="4481303" y="2368382"/>
            <a:ext cx="7784575" cy="4629388"/>
          </a:xfrm>
          <a:prstGeom prst="rect">
            <a:avLst/>
          </a:prstGeom>
          <a:ln>
            <a:solidFill>
              <a:schemeClr val="tx1"/>
            </a:solidFill>
          </a:ln>
        </p:spPr>
      </p:pic>
      <p:sp>
        <p:nvSpPr>
          <p:cNvPr id="3" name="椭圆 2">
            <a:extLst>
              <a:ext uri="{FF2B5EF4-FFF2-40B4-BE49-F238E27FC236}">
                <a16:creationId xmlns:a16="http://schemas.microsoft.com/office/drawing/2014/main" xmlns="" id="{3B37312F-222A-417F-AA65-CEA53E85AC72}"/>
              </a:ext>
            </a:extLst>
          </p:cNvPr>
          <p:cNvSpPr/>
          <p:nvPr/>
        </p:nvSpPr>
        <p:spPr>
          <a:xfrm>
            <a:off x="1460823" y="3250961"/>
            <a:ext cx="1905690" cy="89352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专业</a:t>
            </a:r>
            <a:r>
              <a:rPr lang="en-US" altLang="zh-CN" sz="2000" b="1" dirty="0"/>
              <a:t>/</a:t>
            </a:r>
            <a:r>
              <a:rPr lang="zh-CN" altLang="en-US" sz="2000" b="1" dirty="0"/>
              <a:t>教育出版社</a:t>
            </a:r>
          </a:p>
        </p:txBody>
      </p:sp>
      <p:sp>
        <p:nvSpPr>
          <p:cNvPr id="11" name="椭圆 10">
            <a:extLst>
              <a:ext uri="{FF2B5EF4-FFF2-40B4-BE49-F238E27FC236}">
                <a16:creationId xmlns:a16="http://schemas.microsoft.com/office/drawing/2014/main" xmlns="" id="{5DA319CE-34EF-41E1-9C7B-421235967A95}"/>
              </a:ext>
            </a:extLst>
          </p:cNvPr>
          <p:cNvSpPr/>
          <p:nvPr/>
        </p:nvSpPr>
        <p:spPr>
          <a:xfrm>
            <a:off x="1460823" y="4673546"/>
            <a:ext cx="1905690" cy="89352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行业</a:t>
            </a:r>
            <a:r>
              <a:rPr lang="en-US" altLang="zh-CN" sz="2000" b="1" dirty="0"/>
              <a:t>/</a:t>
            </a:r>
            <a:r>
              <a:rPr lang="zh-CN" altLang="en-US" sz="2000" b="1" dirty="0"/>
              <a:t>企业</a:t>
            </a:r>
          </a:p>
        </p:txBody>
      </p:sp>
      <p:sp>
        <p:nvSpPr>
          <p:cNvPr id="12" name="椭圆 11">
            <a:extLst>
              <a:ext uri="{FF2B5EF4-FFF2-40B4-BE49-F238E27FC236}">
                <a16:creationId xmlns:a16="http://schemas.microsoft.com/office/drawing/2014/main" xmlns="" id="{4F226386-84C5-4C81-BF90-BBEC2FDC2759}"/>
              </a:ext>
            </a:extLst>
          </p:cNvPr>
          <p:cNvSpPr/>
          <p:nvPr/>
        </p:nvSpPr>
        <p:spPr>
          <a:xfrm>
            <a:off x="1460823" y="5920581"/>
            <a:ext cx="1905690" cy="89352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学院</a:t>
            </a:r>
          </a:p>
        </p:txBody>
      </p:sp>
      <p:sp>
        <p:nvSpPr>
          <p:cNvPr id="13" name="箭头: 右 12">
            <a:extLst>
              <a:ext uri="{FF2B5EF4-FFF2-40B4-BE49-F238E27FC236}">
                <a16:creationId xmlns:a16="http://schemas.microsoft.com/office/drawing/2014/main" xmlns="" id="{F995AF7B-B030-4540-BA96-20EF433B9C8F}"/>
              </a:ext>
            </a:extLst>
          </p:cNvPr>
          <p:cNvSpPr/>
          <p:nvPr/>
        </p:nvSpPr>
        <p:spPr>
          <a:xfrm>
            <a:off x="3467231" y="3546843"/>
            <a:ext cx="792088" cy="27864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箭头: 右 16">
            <a:extLst>
              <a:ext uri="{FF2B5EF4-FFF2-40B4-BE49-F238E27FC236}">
                <a16:creationId xmlns:a16="http://schemas.microsoft.com/office/drawing/2014/main" xmlns="" id="{00AE0368-3DC2-4D4B-8456-059AE5DC8A6A}"/>
              </a:ext>
            </a:extLst>
          </p:cNvPr>
          <p:cNvSpPr/>
          <p:nvPr/>
        </p:nvSpPr>
        <p:spPr>
          <a:xfrm>
            <a:off x="3467231" y="4980984"/>
            <a:ext cx="792088" cy="27864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箭头: 右 17">
            <a:extLst>
              <a:ext uri="{FF2B5EF4-FFF2-40B4-BE49-F238E27FC236}">
                <a16:creationId xmlns:a16="http://schemas.microsoft.com/office/drawing/2014/main" xmlns="" id="{48375DD1-83B1-44BC-9CDF-1784EA0795E7}"/>
              </a:ext>
            </a:extLst>
          </p:cNvPr>
          <p:cNvSpPr/>
          <p:nvPr/>
        </p:nvSpPr>
        <p:spPr>
          <a:xfrm>
            <a:off x="3467231" y="6264247"/>
            <a:ext cx="792088" cy="27864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xmlns="" id="{EA66A90D-1B9B-46AB-9B99-50CE736C4625}"/>
              </a:ext>
            </a:extLst>
          </p:cNvPr>
          <p:cNvPicPr>
            <a:picLocks noChangeAspect="1"/>
          </p:cNvPicPr>
          <p:nvPr/>
        </p:nvPicPr>
        <p:blipFill>
          <a:blip r:embed="rId4"/>
          <a:stretch>
            <a:fillRect/>
          </a:stretch>
        </p:blipFill>
        <p:spPr>
          <a:xfrm>
            <a:off x="6557491" y="6542891"/>
            <a:ext cx="5517998" cy="405735"/>
          </a:xfrm>
          <a:prstGeom prst="rect">
            <a:avLst/>
          </a:prstGeom>
        </p:spPr>
      </p:pic>
    </p:spTree>
    <p:extLst>
      <p:ext uri="{BB962C8B-B14F-4D97-AF65-F5344CB8AC3E}">
        <p14:creationId xmlns:p14="http://schemas.microsoft.com/office/powerpoint/2010/main" val="28170260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5-2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专业</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课程知识服务平台</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63245" y="1168053"/>
            <a:ext cx="11482754"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按课程知识结构体系实现资源与知识点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动态聚合：视频、课件、文献、职业标准、图书等</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按</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岗位、任务、项目等不同</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工作场景的学习</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需求</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自定义</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知识体系并发布</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p>
          <a:p>
            <a:pPr marL="171450" indent="-171450">
              <a:lnSpc>
                <a:spcPct val="150000"/>
              </a:lnSpc>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以</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知识体系库</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产品形态提供</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各类学习</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服务</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基于知识点的检索、导航、聚类推送</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等</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399" y="2360977"/>
            <a:ext cx="6082641" cy="4393279"/>
          </a:xfrm>
          <a:prstGeom prst="rect">
            <a:avLst/>
          </a:prstGeom>
          <a:noFill/>
          <a:ln w="9525">
            <a:solidFill>
              <a:schemeClr val="accent6">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245" y="2381086"/>
            <a:ext cx="5184576" cy="4447806"/>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箭头: 右 1">
            <a:extLst>
              <a:ext uri="{FF2B5EF4-FFF2-40B4-BE49-F238E27FC236}">
                <a16:creationId xmlns:a16="http://schemas.microsoft.com/office/drawing/2014/main" xmlns="" id="{89E0D9D5-118C-47EF-A992-464461AB0FED}"/>
              </a:ext>
            </a:extLst>
          </p:cNvPr>
          <p:cNvSpPr/>
          <p:nvPr/>
        </p:nvSpPr>
        <p:spPr>
          <a:xfrm>
            <a:off x="5925319" y="4696445"/>
            <a:ext cx="576064"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960062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8026370"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5-3 CNKI</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研学平台</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研学型数字图书馆</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 name="图片 1" descr="首页登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796" y="2020287"/>
            <a:ext cx="10277123" cy="45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1"/>
          <p:cNvSpPr txBox="1">
            <a:spLocks noChangeArrowheads="1"/>
          </p:cNvSpPr>
          <p:nvPr/>
        </p:nvSpPr>
        <p:spPr bwMode="auto">
          <a:xfrm>
            <a:off x="1244799" y="1234488"/>
            <a:ext cx="1065718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20000"/>
              </a:lnSpc>
              <a:spcBef>
                <a:spcPct val="0"/>
              </a:spcBef>
              <a:buFont typeface="Arial" pitchFamily="34" charset="0"/>
              <a:buNone/>
            </a:pPr>
            <a:r>
              <a:rPr lang="zh-CN" altLang="en-US" sz="2400" b="1" dirty="0">
                <a:solidFill>
                  <a:srgbClr val="FF0000"/>
                </a:solidFill>
                <a:latin typeface="微软雅黑" pitchFamily="34" charset="-122"/>
                <a:ea typeface="微软雅黑" pitchFamily="34" charset="-122"/>
              </a:rPr>
              <a:t>个人免费注册</a:t>
            </a:r>
            <a:r>
              <a:rPr lang="zh-CN" altLang="en-US" sz="2400" b="1" dirty="0">
                <a:latin typeface="微软雅黑" pitchFamily="34" charset="-122"/>
                <a:ea typeface="微软雅黑" pitchFamily="34" charset="-122"/>
              </a:rPr>
              <a:t>、支持</a:t>
            </a:r>
            <a:r>
              <a:rPr lang="zh-CN" altLang="en-US" sz="2400" b="1" dirty="0">
                <a:solidFill>
                  <a:srgbClr val="FF0000"/>
                </a:solidFill>
                <a:latin typeface="微软雅黑" pitchFamily="34" charset="-122"/>
                <a:ea typeface="微软雅黑" pitchFamily="34" charset="-122"/>
              </a:rPr>
              <a:t>个人和群体</a:t>
            </a:r>
            <a:r>
              <a:rPr lang="zh-CN" altLang="en-US" sz="2400" b="1" dirty="0">
                <a:latin typeface="微软雅黑" pitchFamily="34" charset="-122"/>
                <a:ea typeface="微软雅黑" pitchFamily="34" charset="-122"/>
              </a:rPr>
              <a:t>探究式学习的</a:t>
            </a:r>
            <a:r>
              <a:rPr lang="zh-CN" altLang="en-US" sz="2400" b="1" dirty="0">
                <a:solidFill>
                  <a:srgbClr val="FF0000"/>
                </a:solidFill>
                <a:latin typeface="微软雅黑" pitchFamily="34" charset="-122"/>
                <a:ea typeface="微软雅黑" pitchFamily="34" charset="-122"/>
              </a:rPr>
              <a:t>一站式</a:t>
            </a:r>
            <a:r>
              <a:rPr lang="zh-CN" altLang="en-US" sz="2400" b="1" dirty="0">
                <a:latin typeface="微软雅黑" pitchFamily="34" charset="-122"/>
                <a:ea typeface="微软雅黑" pitchFamily="34" charset="-122"/>
              </a:rPr>
              <a:t>全程</a:t>
            </a:r>
            <a:r>
              <a:rPr lang="zh-CN" altLang="en-US" sz="2400" b="1" dirty="0">
                <a:solidFill>
                  <a:srgbClr val="FF0000"/>
                </a:solidFill>
                <a:latin typeface="微软雅黑" pitchFamily="34" charset="-122"/>
                <a:ea typeface="微软雅黑" pitchFamily="34" charset="-122"/>
              </a:rPr>
              <a:t>云服务</a:t>
            </a:r>
            <a:r>
              <a:rPr lang="zh-CN" altLang="en-US" sz="2400" b="1" dirty="0">
                <a:latin typeface="微软雅黑" pitchFamily="34" charset="-122"/>
                <a:ea typeface="微软雅黑" pitchFamily="34" charset="-122"/>
              </a:rPr>
              <a:t>知识管理平台。</a:t>
            </a:r>
          </a:p>
        </p:txBody>
      </p:sp>
      <p:grpSp>
        <p:nvGrpSpPr>
          <p:cNvPr id="9" name="组合 8">
            <a:extLst>
              <a:ext uri="{FF2B5EF4-FFF2-40B4-BE49-F238E27FC236}">
                <a16:creationId xmlns:a16="http://schemas.microsoft.com/office/drawing/2014/main" xmlns="" id="{FEAD2A67-8700-4A06-A8CB-CAEF843DE402}"/>
              </a:ext>
            </a:extLst>
          </p:cNvPr>
          <p:cNvGrpSpPr/>
          <p:nvPr/>
        </p:nvGrpSpPr>
        <p:grpSpPr>
          <a:xfrm>
            <a:off x="2276404" y="5500836"/>
            <a:ext cx="1279525" cy="1139825"/>
            <a:chOff x="899745" y="2081895"/>
            <a:chExt cx="1279525" cy="1139825"/>
          </a:xfrm>
          <a:solidFill>
            <a:srgbClr val="FF0000"/>
          </a:solidFill>
        </p:grpSpPr>
        <p:sp>
          <p:nvSpPr>
            <p:cNvPr id="10" name="Freeform 5">
              <a:extLst>
                <a:ext uri="{FF2B5EF4-FFF2-40B4-BE49-F238E27FC236}">
                  <a16:creationId xmlns:a16="http://schemas.microsoft.com/office/drawing/2014/main" xmlns="" id="{14E340C3-253E-458F-804D-D8086DD021EA}"/>
                </a:ext>
              </a:extLst>
            </p:cNvPr>
            <p:cNvSpPr>
              <a:spLocks/>
            </p:cNvSpPr>
            <p:nvPr/>
          </p:nvSpPr>
          <p:spPr bwMode="auto">
            <a:xfrm>
              <a:off x="899745" y="2081895"/>
              <a:ext cx="1279525" cy="1139825"/>
            </a:xfrm>
            <a:custGeom>
              <a:avLst/>
              <a:gdLst>
                <a:gd name="T0" fmla="*/ 2147483647 w 2740"/>
                <a:gd name="T1" fmla="*/ 2147483647 h 2446"/>
                <a:gd name="T2" fmla="*/ 2147483647 w 2740"/>
                <a:gd name="T3" fmla="*/ 2147483647 h 2446"/>
                <a:gd name="T4" fmla="*/ 2147483647 w 2740"/>
                <a:gd name="T5" fmla="*/ 2147483647 h 2446"/>
                <a:gd name="T6" fmla="*/ 2147483647 w 2740"/>
                <a:gd name="T7" fmla="*/ 2147483647 h 2446"/>
                <a:gd name="T8" fmla="*/ 2147483647 w 2740"/>
                <a:gd name="T9" fmla="*/ 2147483647 h 2446"/>
                <a:gd name="T10" fmla="*/ 2147483647 w 2740"/>
                <a:gd name="T11" fmla="*/ 2147483647 h 2446"/>
                <a:gd name="T12" fmla="*/ 2147483647 w 2740"/>
                <a:gd name="T13" fmla="*/ 2147483647 h 2446"/>
                <a:gd name="T14" fmla="*/ 0 w 2740"/>
                <a:gd name="T15" fmla="*/ 2147483647 h 2446"/>
                <a:gd name="T16" fmla="*/ 2147483647 w 2740"/>
                <a:gd name="T17" fmla="*/ 2147483647 h 2446"/>
                <a:gd name="T18" fmla="*/ 2147483647 w 2740"/>
                <a:gd name="T19" fmla="*/ 2147483647 h 2446"/>
                <a:gd name="T20" fmla="*/ 2147483647 w 2740"/>
                <a:gd name="T21" fmla="*/ 2147483647 h 2446"/>
                <a:gd name="T22" fmla="*/ 2147483647 w 2740"/>
                <a:gd name="T23" fmla="*/ 101192787 h 2446"/>
                <a:gd name="T24" fmla="*/ 2147483647 w 2740"/>
                <a:gd name="T25" fmla="*/ 101192787 h 2446"/>
                <a:gd name="T26" fmla="*/ 2147483647 w 2740"/>
                <a:gd name="T27" fmla="*/ 2147483647 h 2446"/>
                <a:gd name="T28" fmla="*/ 2147483647 w 2740"/>
                <a:gd name="T29" fmla="*/ 2147483647 h 2446"/>
                <a:gd name="T30" fmla="*/ 2147483647 w 2740"/>
                <a:gd name="T31" fmla="*/ 2147483647 h 2446"/>
                <a:gd name="T32" fmla="*/ 2147483647 w 2740"/>
                <a:gd name="T33" fmla="*/ 2147483647 h 2446"/>
                <a:gd name="T34" fmla="*/ 2147483647 w 2740"/>
                <a:gd name="T35" fmla="*/ 2147483647 h 2446"/>
                <a:gd name="T36" fmla="*/ 2147483647 w 2740"/>
                <a:gd name="T37" fmla="*/ 2147483647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a:scene3d>
              <a:camera prst="orthographicFront"/>
              <a:lightRig rig="threePt" dir="t"/>
            </a:scene3d>
            <a:sp3d>
              <a:bevelT w="139700" prst="cross"/>
            </a:sp3d>
          </p:spPr>
          <p:txBody>
            <a:bodyPr/>
            <a:lstStyle/>
            <a:p>
              <a:pPr eaLnBrk="1" hangingPunct="1">
                <a:buFont typeface="Arial" charset="0"/>
                <a:buNone/>
                <a:defRPr/>
              </a:pPr>
              <a:r>
                <a:rPr lang="en-US" altLang="zh-CN" dirty="0">
                  <a:solidFill>
                    <a:srgbClr val="FFFF00"/>
                  </a:solidFill>
                  <a:ea typeface="宋体" charset="-122"/>
                </a:rPr>
                <a:t>       </a:t>
              </a:r>
              <a:endParaRPr lang="zh-CN" altLang="en-US" dirty="0">
                <a:solidFill>
                  <a:srgbClr val="FFFF00"/>
                </a:solidFill>
                <a:ea typeface="宋体" charset="-122"/>
              </a:endParaRPr>
            </a:p>
          </p:txBody>
        </p:sp>
        <p:sp>
          <p:nvSpPr>
            <p:cNvPr id="11" name="TextBox 10">
              <a:extLst>
                <a:ext uri="{FF2B5EF4-FFF2-40B4-BE49-F238E27FC236}">
                  <a16:creationId xmlns:a16="http://schemas.microsoft.com/office/drawing/2014/main" xmlns="" id="{64B9CBC9-1878-4A73-B8B7-DD5AE2D1DFE6}"/>
                </a:ext>
              </a:extLst>
            </p:cNvPr>
            <p:cNvSpPr txBox="1"/>
            <p:nvPr/>
          </p:nvSpPr>
          <p:spPr>
            <a:xfrm>
              <a:off x="1099960" y="2141645"/>
              <a:ext cx="1008070" cy="954107"/>
            </a:xfrm>
            <a:prstGeom prst="rect">
              <a:avLst/>
            </a:prstGeom>
            <a:noFill/>
            <a:scene3d>
              <a:camera prst="orthographicFront"/>
              <a:lightRig rig="threePt" dir="t"/>
            </a:scene3d>
            <a:sp3d>
              <a:bevelT w="139700" prst="cross"/>
            </a:sp3d>
          </p:spPr>
          <p:txBody>
            <a:bodyPr>
              <a:spAutoFit/>
            </a:bodyPr>
            <a:lstStyle/>
            <a:p>
              <a:pPr eaLnBrk="1" hangingPunct="1">
                <a:buFont typeface="Arial" charset="0"/>
                <a:buNone/>
                <a:defRPr/>
              </a:pPr>
              <a:r>
                <a:rPr lang="zh-CN" altLang="en-US" sz="2800" b="1" dirty="0">
                  <a:solidFill>
                    <a:srgbClr val="FFFF00"/>
                  </a:solidFill>
                  <a:latin typeface="微软雅黑" panose="020B0503020204020204" pitchFamily="34" charset="-122"/>
                  <a:ea typeface="微软雅黑" panose="020B0503020204020204" pitchFamily="34" charset="-122"/>
                </a:rPr>
                <a:t>文献</a:t>
              </a:r>
              <a:endParaRPr lang="en-US" altLang="zh-CN" sz="2800" b="1" dirty="0">
                <a:solidFill>
                  <a:srgbClr val="FFFF00"/>
                </a:solidFill>
                <a:latin typeface="微软雅黑" panose="020B0503020204020204" pitchFamily="34" charset="-122"/>
                <a:ea typeface="微软雅黑" panose="020B0503020204020204" pitchFamily="34" charset="-122"/>
              </a:endParaRPr>
            </a:p>
            <a:p>
              <a:pPr eaLnBrk="1" hangingPunct="1">
                <a:buFont typeface="Arial" charset="0"/>
                <a:buNone/>
                <a:defRPr/>
              </a:pPr>
              <a:r>
                <a:rPr lang="zh-CN" altLang="en-US" sz="2800" b="1" dirty="0">
                  <a:solidFill>
                    <a:srgbClr val="FFFF00"/>
                  </a:solidFill>
                  <a:latin typeface="微软雅黑" panose="020B0503020204020204" pitchFamily="34" charset="-122"/>
                  <a:ea typeface="微软雅黑" panose="020B0503020204020204" pitchFamily="34" charset="-122"/>
                </a:rPr>
                <a:t>检索</a:t>
              </a:r>
            </a:p>
          </p:txBody>
        </p:sp>
      </p:grpSp>
      <p:grpSp>
        <p:nvGrpSpPr>
          <p:cNvPr id="12" name="组合 11">
            <a:extLst>
              <a:ext uri="{FF2B5EF4-FFF2-40B4-BE49-F238E27FC236}">
                <a16:creationId xmlns:a16="http://schemas.microsoft.com/office/drawing/2014/main" xmlns="" id="{E808C8F9-4081-41E2-9104-1747987936CC}"/>
              </a:ext>
            </a:extLst>
          </p:cNvPr>
          <p:cNvGrpSpPr/>
          <p:nvPr/>
        </p:nvGrpSpPr>
        <p:grpSpPr>
          <a:xfrm>
            <a:off x="3893644" y="5500836"/>
            <a:ext cx="1279525" cy="1139825"/>
            <a:chOff x="899745" y="2081895"/>
            <a:chExt cx="1279525" cy="1139825"/>
          </a:xfrm>
          <a:solidFill>
            <a:srgbClr val="FF0000"/>
          </a:solidFill>
        </p:grpSpPr>
        <p:sp>
          <p:nvSpPr>
            <p:cNvPr id="13" name="Freeform 5">
              <a:extLst>
                <a:ext uri="{FF2B5EF4-FFF2-40B4-BE49-F238E27FC236}">
                  <a16:creationId xmlns:a16="http://schemas.microsoft.com/office/drawing/2014/main" xmlns="" id="{6C0E3954-F3D0-4EBB-BEA9-A426D37CFEF6}"/>
                </a:ext>
              </a:extLst>
            </p:cNvPr>
            <p:cNvSpPr>
              <a:spLocks/>
            </p:cNvSpPr>
            <p:nvPr/>
          </p:nvSpPr>
          <p:spPr bwMode="auto">
            <a:xfrm>
              <a:off x="899745" y="2081895"/>
              <a:ext cx="1279525" cy="1139825"/>
            </a:xfrm>
            <a:custGeom>
              <a:avLst/>
              <a:gdLst>
                <a:gd name="T0" fmla="*/ 2147483647 w 2740"/>
                <a:gd name="T1" fmla="*/ 2147483647 h 2446"/>
                <a:gd name="T2" fmla="*/ 2147483647 w 2740"/>
                <a:gd name="T3" fmla="*/ 2147483647 h 2446"/>
                <a:gd name="T4" fmla="*/ 2147483647 w 2740"/>
                <a:gd name="T5" fmla="*/ 2147483647 h 2446"/>
                <a:gd name="T6" fmla="*/ 2147483647 w 2740"/>
                <a:gd name="T7" fmla="*/ 2147483647 h 2446"/>
                <a:gd name="T8" fmla="*/ 2147483647 w 2740"/>
                <a:gd name="T9" fmla="*/ 2147483647 h 2446"/>
                <a:gd name="T10" fmla="*/ 2147483647 w 2740"/>
                <a:gd name="T11" fmla="*/ 2147483647 h 2446"/>
                <a:gd name="T12" fmla="*/ 2147483647 w 2740"/>
                <a:gd name="T13" fmla="*/ 2147483647 h 2446"/>
                <a:gd name="T14" fmla="*/ 0 w 2740"/>
                <a:gd name="T15" fmla="*/ 2147483647 h 2446"/>
                <a:gd name="T16" fmla="*/ 2147483647 w 2740"/>
                <a:gd name="T17" fmla="*/ 2147483647 h 2446"/>
                <a:gd name="T18" fmla="*/ 2147483647 w 2740"/>
                <a:gd name="T19" fmla="*/ 2147483647 h 2446"/>
                <a:gd name="T20" fmla="*/ 2147483647 w 2740"/>
                <a:gd name="T21" fmla="*/ 2147483647 h 2446"/>
                <a:gd name="T22" fmla="*/ 2147483647 w 2740"/>
                <a:gd name="T23" fmla="*/ 101192787 h 2446"/>
                <a:gd name="T24" fmla="*/ 2147483647 w 2740"/>
                <a:gd name="T25" fmla="*/ 101192787 h 2446"/>
                <a:gd name="T26" fmla="*/ 2147483647 w 2740"/>
                <a:gd name="T27" fmla="*/ 2147483647 h 2446"/>
                <a:gd name="T28" fmla="*/ 2147483647 w 2740"/>
                <a:gd name="T29" fmla="*/ 2147483647 h 2446"/>
                <a:gd name="T30" fmla="*/ 2147483647 w 2740"/>
                <a:gd name="T31" fmla="*/ 2147483647 h 2446"/>
                <a:gd name="T32" fmla="*/ 2147483647 w 2740"/>
                <a:gd name="T33" fmla="*/ 2147483647 h 2446"/>
                <a:gd name="T34" fmla="*/ 2147483647 w 2740"/>
                <a:gd name="T35" fmla="*/ 2147483647 h 2446"/>
                <a:gd name="T36" fmla="*/ 2147483647 w 2740"/>
                <a:gd name="T37" fmla="*/ 2147483647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a:scene3d>
              <a:camera prst="orthographicFront"/>
              <a:lightRig rig="threePt" dir="t"/>
            </a:scene3d>
            <a:sp3d>
              <a:bevelT w="139700" prst="cross"/>
            </a:sp3d>
          </p:spPr>
          <p:txBody>
            <a:bodyPr/>
            <a:lstStyle/>
            <a:p>
              <a:pPr eaLnBrk="1" hangingPunct="1">
                <a:buFont typeface="Arial" charset="0"/>
                <a:buNone/>
                <a:defRPr/>
              </a:pPr>
              <a:r>
                <a:rPr lang="en-US" altLang="zh-CN" dirty="0">
                  <a:solidFill>
                    <a:srgbClr val="FFFF00"/>
                  </a:solidFill>
                  <a:ea typeface="宋体" charset="-122"/>
                </a:rPr>
                <a:t>       </a:t>
              </a:r>
              <a:endParaRPr lang="zh-CN" altLang="en-US" dirty="0">
                <a:solidFill>
                  <a:srgbClr val="FFFF00"/>
                </a:solidFill>
                <a:ea typeface="宋体" charset="-122"/>
              </a:endParaRPr>
            </a:p>
          </p:txBody>
        </p:sp>
        <p:sp>
          <p:nvSpPr>
            <p:cNvPr id="14" name="TextBox 13">
              <a:extLst>
                <a:ext uri="{FF2B5EF4-FFF2-40B4-BE49-F238E27FC236}">
                  <a16:creationId xmlns:a16="http://schemas.microsoft.com/office/drawing/2014/main" xmlns="" id="{E0C42DEF-ECD8-4172-B87A-0743B8341550}"/>
                </a:ext>
              </a:extLst>
            </p:cNvPr>
            <p:cNvSpPr txBox="1"/>
            <p:nvPr/>
          </p:nvSpPr>
          <p:spPr>
            <a:xfrm>
              <a:off x="1066830" y="2169085"/>
              <a:ext cx="1008070" cy="954107"/>
            </a:xfrm>
            <a:prstGeom prst="rect">
              <a:avLst/>
            </a:prstGeom>
            <a:noFill/>
            <a:scene3d>
              <a:camera prst="orthographicFront"/>
              <a:lightRig rig="threePt" dir="t"/>
            </a:scene3d>
            <a:sp3d>
              <a:bevelT w="139700" prst="cross"/>
            </a:sp3d>
          </p:spPr>
          <p:txBody>
            <a:bodyPr>
              <a:spAutoFit/>
            </a:bodyPr>
            <a:lstStyle/>
            <a:p>
              <a:pPr eaLnBrk="1" hangingPunct="1">
                <a:buFont typeface="Arial" charset="0"/>
                <a:buNone/>
                <a:defRPr/>
              </a:pPr>
              <a:r>
                <a:rPr lang="zh-CN" altLang="en-US" sz="2800" b="1" dirty="0">
                  <a:solidFill>
                    <a:srgbClr val="FFFF00"/>
                  </a:solidFill>
                  <a:latin typeface="微软雅黑" panose="020B0503020204020204" pitchFamily="34" charset="-122"/>
                  <a:ea typeface="微软雅黑" panose="020B0503020204020204" pitchFamily="34" charset="-122"/>
                </a:rPr>
                <a:t>深度阅读</a:t>
              </a:r>
            </a:p>
          </p:txBody>
        </p:sp>
      </p:grpSp>
      <p:grpSp>
        <p:nvGrpSpPr>
          <p:cNvPr id="15" name="组合 14">
            <a:extLst>
              <a:ext uri="{FF2B5EF4-FFF2-40B4-BE49-F238E27FC236}">
                <a16:creationId xmlns:a16="http://schemas.microsoft.com/office/drawing/2014/main" xmlns="" id="{FC949C46-37AA-4FD7-B99F-0D66088881A9}"/>
              </a:ext>
            </a:extLst>
          </p:cNvPr>
          <p:cNvGrpSpPr/>
          <p:nvPr/>
        </p:nvGrpSpPr>
        <p:grpSpPr>
          <a:xfrm>
            <a:off x="5389184" y="5500836"/>
            <a:ext cx="1279525" cy="1139825"/>
            <a:chOff x="899745" y="2081895"/>
            <a:chExt cx="1279525" cy="1139825"/>
          </a:xfrm>
          <a:solidFill>
            <a:srgbClr val="FF0000"/>
          </a:solidFill>
        </p:grpSpPr>
        <p:sp>
          <p:nvSpPr>
            <p:cNvPr id="17" name="Freeform 5">
              <a:extLst>
                <a:ext uri="{FF2B5EF4-FFF2-40B4-BE49-F238E27FC236}">
                  <a16:creationId xmlns:a16="http://schemas.microsoft.com/office/drawing/2014/main" xmlns="" id="{FCC84B72-61B1-4ADF-9D28-C11996D8F081}"/>
                </a:ext>
              </a:extLst>
            </p:cNvPr>
            <p:cNvSpPr>
              <a:spLocks/>
            </p:cNvSpPr>
            <p:nvPr/>
          </p:nvSpPr>
          <p:spPr bwMode="auto">
            <a:xfrm>
              <a:off x="899745" y="2081895"/>
              <a:ext cx="1279525" cy="1139825"/>
            </a:xfrm>
            <a:custGeom>
              <a:avLst/>
              <a:gdLst>
                <a:gd name="T0" fmla="*/ 2147483647 w 2740"/>
                <a:gd name="T1" fmla="*/ 2147483647 h 2446"/>
                <a:gd name="T2" fmla="*/ 2147483647 w 2740"/>
                <a:gd name="T3" fmla="*/ 2147483647 h 2446"/>
                <a:gd name="T4" fmla="*/ 2147483647 w 2740"/>
                <a:gd name="T5" fmla="*/ 2147483647 h 2446"/>
                <a:gd name="T6" fmla="*/ 2147483647 w 2740"/>
                <a:gd name="T7" fmla="*/ 2147483647 h 2446"/>
                <a:gd name="T8" fmla="*/ 2147483647 w 2740"/>
                <a:gd name="T9" fmla="*/ 2147483647 h 2446"/>
                <a:gd name="T10" fmla="*/ 2147483647 w 2740"/>
                <a:gd name="T11" fmla="*/ 2147483647 h 2446"/>
                <a:gd name="T12" fmla="*/ 2147483647 w 2740"/>
                <a:gd name="T13" fmla="*/ 2147483647 h 2446"/>
                <a:gd name="T14" fmla="*/ 0 w 2740"/>
                <a:gd name="T15" fmla="*/ 2147483647 h 2446"/>
                <a:gd name="T16" fmla="*/ 2147483647 w 2740"/>
                <a:gd name="T17" fmla="*/ 2147483647 h 2446"/>
                <a:gd name="T18" fmla="*/ 2147483647 w 2740"/>
                <a:gd name="T19" fmla="*/ 2147483647 h 2446"/>
                <a:gd name="T20" fmla="*/ 2147483647 w 2740"/>
                <a:gd name="T21" fmla="*/ 2147483647 h 2446"/>
                <a:gd name="T22" fmla="*/ 2147483647 w 2740"/>
                <a:gd name="T23" fmla="*/ 101192787 h 2446"/>
                <a:gd name="T24" fmla="*/ 2147483647 w 2740"/>
                <a:gd name="T25" fmla="*/ 101192787 h 2446"/>
                <a:gd name="T26" fmla="*/ 2147483647 w 2740"/>
                <a:gd name="T27" fmla="*/ 2147483647 h 2446"/>
                <a:gd name="T28" fmla="*/ 2147483647 w 2740"/>
                <a:gd name="T29" fmla="*/ 2147483647 h 2446"/>
                <a:gd name="T30" fmla="*/ 2147483647 w 2740"/>
                <a:gd name="T31" fmla="*/ 2147483647 h 2446"/>
                <a:gd name="T32" fmla="*/ 2147483647 w 2740"/>
                <a:gd name="T33" fmla="*/ 2147483647 h 2446"/>
                <a:gd name="T34" fmla="*/ 2147483647 w 2740"/>
                <a:gd name="T35" fmla="*/ 2147483647 h 2446"/>
                <a:gd name="T36" fmla="*/ 2147483647 w 2740"/>
                <a:gd name="T37" fmla="*/ 2147483647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a:scene3d>
              <a:camera prst="orthographicFront"/>
              <a:lightRig rig="threePt" dir="t"/>
            </a:scene3d>
            <a:sp3d>
              <a:bevelT w="139700" prst="cross"/>
            </a:sp3d>
          </p:spPr>
          <p:txBody>
            <a:bodyPr/>
            <a:lstStyle/>
            <a:p>
              <a:pPr eaLnBrk="1" hangingPunct="1">
                <a:buFont typeface="Arial" charset="0"/>
                <a:buNone/>
                <a:defRPr/>
              </a:pPr>
              <a:r>
                <a:rPr lang="en-US" altLang="zh-CN" dirty="0">
                  <a:solidFill>
                    <a:srgbClr val="FFFF00"/>
                  </a:solidFill>
                  <a:ea typeface="宋体" charset="-122"/>
                </a:rPr>
                <a:t>       </a:t>
              </a:r>
              <a:endParaRPr lang="zh-CN" altLang="en-US" dirty="0">
                <a:solidFill>
                  <a:srgbClr val="FFFF00"/>
                </a:solidFill>
                <a:ea typeface="宋体" charset="-122"/>
              </a:endParaRPr>
            </a:p>
          </p:txBody>
        </p:sp>
        <p:sp>
          <p:nvSpPr>
            <p:cNvPr id="18" name="TextBox 17">
              <a:extLst>
                <a:ext uri="{FF2B5EF4-FFF2-40B4-BE49-F238E27FC236}">
                  <a16:creationId xmlns:a16="http://schemas.microsoft.com/office/drawing/2014/main" xmlns="" id="{FF524F35-AA6F-4301-A813-5BF3446F3D1F}"/>
                </a:ext>
              </a:extLst>
            </p:cNvPr>
            <p:cNvSpPr txBox="1"/>
            <p:nvPr/>
          </p:nvSpPr>
          <p:spPr>
            <a:xfrm>
              <a:off x="1083395" y="2193670"/>
              <a:ext cx="1008070" cy="954107"/>
            </a:xfrm>
            <a:prstGeom prst="rect">
              <a:avLst/>
            </a:prstGeom>
            <a:noFill/>
            <a:scene3d>
              <a:camera prst="orthographicFront"/>
              <a:lightRig rig="threePt" dir="t"/>
            </a:scene3d>
            <a:sp3d>
              <a:bevelT w="139700" prst="cross"/>
            </a:sp3d>
          </p:spPr>
          <p:txBody>
            <a:bodyPr>
              <a:spAutoFit/>
            </a:bodyPr>
            <a:lstStyle/>
            <a:p>
              <a:pPr eaLnBrk="1" hangingPunct="1">
                <a:buFont typeface="Arial" charset="0"/>
                <a:buNone/>
                <a:defRPr/>
              </a:pPr>
              <a:r>
                <a:rPr lang="zh-CN" altLang="en-US" sz="2800" b="1" dirty="0">
                  <a:solidFill>
                    <a:srgbClr val="FFFF00"/>
                  </a:solidFill>
                  <a:latin typeface="微软雅黑" panose="020B0503020204020204" pitchFamily="34" charset="-122"/>
                  <a:ea typeface="微软雅黑" panose="020B0503020204020204" pitchFamily="34" charset="-122"/>
                </a:rPr>
                <a:t>知识管理</a:t>
              </a:r>
            </a:p>
          </p:txBody>
        </p:sp>
      </p:grpSp>
      <p:grpSp>
        <p:nvGrpSpPr>
          <p:cNvPr id="20" name="组合 19">
            <a:extLst>
              <a:ext uri="{FF2B5EF4-FFF2-40B4-BE49-F238E27FC236}">
                <a16:creationId xmlns:a16="http://schemas.microsoft.com/office/drawing/2014/main" xmlns="" id="{A68FF9C5-4267-4838-9478-07FB7EF0B02D}"/>
              </a:ext>
            </a:extLst>
          </p:cNvPr>
          <p:cNvGrpSpPr/>
          <p:nvPr/>
        </p:nvGrpSpPr>
        <p:grpSpPr>
          <a:xfrm>
            <a:off x="8341389" y="5500836"/>
            <a:ext cx="1279525" cy="1139825"/>
            <a:chOff x="899745" y="2081895"/>
            <a:chExt cx="1279525" cy="1139825"/>
          </a:xfrm>
          <a:solidFill>
            <a:srgbClr val="FF0000"/>
          </a:solidFill>
        </p:grpSpPr>
        <p:sp>
          <p:nvSpPr>
            <p:cNvPr id="21" name="Freeform 5">
              <a:extLst>
                <a:ext uri="{FF2B5EF4-FFF2-40B4-BE49-F238E27FC236}">
                  <a16:creationId xmlns:a16="http://schemas.microsoft.com/office/drawing/2014/main" xmlns="" id="{B521ADB8-741F-4599-84F1-888B3890A321}"/>
                </a:ext>
              </a:extLst>
            </p:cNvPr>
            <p:cNvSpPr>
              <a:spLocks/>
            </p:cNvSpPr>
            <p:nvPr/>
          </p:nvSpPr>
          <p:spPr bwMode="auto">
            <a:xfrm>
              <a:off x="899745" y="2081895"/>
              <a:ext cx="1279525" cy="1139825"/>
            </a:xfrm>
            <a:custGeom>
              <a:avLst/>
              <a:gdLst>
                <a:gd name="T0" fmla="*/ 2147483647 w 2740"/>
                <a:gd name="T1" fmla="*/ 2147483647 h 2446"/>
                <a:gd name="T2" fmla="*/ 2147483647 w 2740"/>
                <a:gd name="T3" fmla="*/ 2147483647 h 2446"/>
                <a:gd name="T4" fmla="*/ 2147483647 w 2740"/>
                <a:gd name="T5" fmla="*/ 2147483647 h 2446"/>
                <a:gd name="T6" fmla="*/ 2147483647 w 2740"/>
                <a:gd name="T7" fmla="*/ 2147483647 h 2446"/>
                <a:gd name="T8" fmla="*/ 2147483647 w 2740"/>
                <a:gd name="T9" fmla="*/ 2147483647 h 2446"/>
                <a:gd name="T10" fmla="*/ 2147483647 w 2740"/>
                <a:gd name="T11" fmla="*/ 2147483647 h 2446"/>
                <a:gd name="T12" fmla="*/ 2147483647 w 2740"/>
                <a:gd name="T13" fmla="*/ 2147483647 h 2446"/>
                <a:gd name="T14" fmla="*/ 0 w 2740"/>
                <a:gd name="T15" fmla="*/ 2147483647 h 2446"/>
                <a:gd name="T16" fmla="*/ 2147483647 w 2740"/>
                <a:gd name="T17" fmla="*/ 2147483647 h 2446"/>
                <a:gd name="T18" fmla="*/ 2147483647 w 2740"/>
                <a:gd name="T19" fmla="*/ 2147483647 h 2446"/>
                <a:gd name="T20" fmla="*/ 2147483647 w 2740"/>
                <a:gd name="T21" fmla="*/ 2147483647 h 2446"/>
                <a:gd name="T22" fmla="*/ 2147483647 w 2740"/>
                <a:gd name="T23" fmla="*/ 101192787 h 2446"/>
                <a:gd name="T24" fmla="*/ 2147483647 w 2740"/>
                <a:gd name="T25" fmla="*/ 101192787 h 2446"/>
                <a:gd name="T26" fmla="*/ 2147483647 w 2740"/>
                <a:gd name="T27" fmla="*/ 2147483647 h 2446"/>
                <a:gd name="T28" fmla="*/ 2147483647 w 2740"/>
                <a:gd name="T29" fmla="*/ 2147483647 h 2446"/>
                <a:gd name="T30" fmla="*/ 2147483647 w 2740"/>
                <a:gd name="T31" fmla="*/ 2147483647 h 2446"/>
                <a:gd name="T32" fmla="*/ 2147483647 w 2740"/>
                <a:gd name="T33" fmla="*/ 2147483647 h 2446"/>
                <a:gd name="T34" fmla="*/ 2147483647 w 2740"/>
                <a:gd name="T35" fmla="*/ 2147483647 h 2446"/>
                <a:gd name="T36" fmla="*/ 2147483647 w 2740"/>
                <a:gd name="T37" fmla="*/ 2147483647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a:scene3d>
              <a:camera prst="orthographicFront"/>
              <a:lightRig rig="threePt" dir="t"/>
            </a:scene3d>
            <a:sp3d>
              <a:bevelT w="139700" prst="cross"/>
            </a:sp3d>
          </p:spPr>
          <p:txBody>
            <a:bodyPr/>
            <a:lstStyle/>
            <a:p>
              <a:pPr eaLnBrk="1" hangingPunct="1">
                <a:buFont typeface="Arial" charset="0"/>
                <a:buNone/>
                <a:defRPr/>
              </a:pPr>
              <a:r>
                <a:rPr lang="en-US" altLang="zh-CN" dirty="0">
                  <a:solidFill>
                    <a:srgbClr val="FFFF00"/>
                  </a:solidFill>
                  <a:ea typeface="宋体" charset="-122"/>
                </a:rPr>
                <a:t>       </a:t>
              </a:r>
              <a:endParaRPr lang="zh-CN" altLang="en-US" dirty="0">
                <a:solidFill>
                  <a:srgbClr val="FFFF00"/>
                </a:solidFill>
                <a:ea typeface="宋体" charset="-122"/>
              </a:endParaRPr>
            </a:p>
          </p:txBody>
        </p:sp>
        <p:sp>
          <p:nvSpPr>
            <p:cNvPr id="22" name="TextBox 21">
              <a:extLst>
                <a:ext uri="{FF2B5EF4-FFF2-40B4-BE49-F238E27FC236}">
                  <a16:creationId xmlns:a16="http://schemas.microsoft.com/office/drawing/2014/main" xmlns="" id="{80D9E40C-67A2-4768-BB3E-A0DCFCE78601}"/>
                </a:ext>
              </a:extLst>
            </p:cNvPr>
            <p:cNvSpPr txBox="1"/>
            <p:nvPr/>
          </p:nvSpPr>
          <p:spPr>
            <a:xfrm>
              <a:off x="1083395" y="2179020"/>
              <a:ext cx="1008070" cy="954107"/>
            </a:xfrm>
            <a:prstGeom prst="rect">
              <a:avLst/>
            </a:prstGeom>
            <a:noFill/>
            <a:scene3d>
              <a:camera prst="orthographicFront"/>
              <a:lightRig rig="threePt" dir="t"/>
            </a:scene3d>
            <a:sp3d>
              <a:bevelT w="139700" prst="cross"/>
            </a:sp3d>
          </p:spPr>
          <p:txBody>
            <a:bodyPr>
              <a:spAutoFit/>
            </a:bodyPr>
            <a:lstStyle/>
            <a:p>
              <a:pPr eaLnBrk="1" hangingPunct="1">
                <a:buFont typeface="Arial" charset="0"/>
                <a:buNone/>
                <a:defRPr/>
              </a:pPr>
              <a:r>
                <a:rPr lang="zh-CN" altLang="en-US" sz="2800" b="1" dirty="0">
                  <a:solidFill>
                    <a:srgbClr val="FFFF00"/>
                  </a:solidFill>
                  <a:latin typeface="微软雅黑" panose="020B0503020204020204" pitchFamily="34" charset="-122"/>
                  <a:ea typeface="微软雅黑" panose="020B0503020204020204" pitchFamily="34" charset="-122"/>
                </a:rPr>
                <a:t>创作投稿</a:t>
              </a:r>
            </a:p>
          </p:txBody>
        </p:sp>
      </p:grpSp>
      <p:grpSp>
        <p:nvGrpSpPr>
          <p:cNvPr id="23" name="组合 22">
            <a:extLst>
              <a:ext uri="{FF2B5EF4-FFF2-40B4-BE49-F238E27FC236}">
                <a16:creationId xmlns:a16="http://schemas.microsoft.com/office/drawing/2014/main" xmlns="" id="{2387FC97-E144-40FC-ABD7-EFBF34AEF0F5}"/>
              </a:ext>
            </a:extLst>
          </p:cNvPr>
          <p:cNvGrpSpPr/>
          <p:nvPr/>
        </p:nvGrpSpPr>
        <p:grpSpPr>
          <a:xfrm>
            <a:off x="6901289" y="5500836"/>
            <a:ext cx="1279525" cy="1139825"/>
            <a:chOff x="899745" y="2081895"/>
            <a:chExt cx="1279525" cy="1139825"/>
          </a:xfrm>
          <a:solidFill>
            <a:srgbClr val="FF0000"/>
          </a:solidFill>
        </p:grpSpPr>
        <p:sp>
          <p:nvSpPr>
            <p:cNvPr id="25" name="Freeform 5">
              <a:extLst>
                <a:ext uri="{FF2B5EF4-FFF2-40B4-BE49-F238E27FC236}">
                  <a16:creationId xmlns:a16="http://schemas.microsoft.com/office/drawing/2014/main" xmlns="" id="{AEF358F9-5A96-466B-9DAA-C5CB49B8EB46}"/>
                </a:ext>
              </a:extLst>
            </p:cNvPr>
            <p:cNvSpPr>
              <a:spLocks/>
            </p:cNvSpPr>
            <p:nvPr/>
          </p:nvSpPr>
          <p:spPr bwMode="auto">
            <a:xfrm>
              <a:off x="899745" y="2081895"/>
              <a:ext cx="1279525" cy="1139825"/>
            </a:xfrm>
            <a:custGeom>
              <a:avLst/>
              <a:gdLst>
                <a:gd name="T0" fmla="*/ 2147483647 w 2740"/>
                <a:gd name="T1" fmla="*/ 2147483647 h 2446"/>
                <a:gd name="T2" fmla="*/ 2147483647 w 2740"/>
                <a:gd name="T3" fmla="*/ 2147483647 h 2446"/>
                <a:gd name="T4" fmla="*/ 2147483647 w 2740"/>
                <a:gd name="T5" fmla="*/ 2147483647 h 2446"/>
                <a:gd name="T6" fmla="*/ 2147483647 w 2740"/>
                <a:gd name="T7" fmla="*/ 2147483647 h 2446"/>
                <a:gd name="T8" fmla="*/ 2147483647 w 2740"/>
                <a:gd name="T9" fmla="*/ 2147483647 h 2446"/>
                <a:gd name="T10" fmla="*/ 2147483647 w 2740"/>
                <a:gd name="T11" fmla="*/ 2147483647 h 2446"/>
                <a:gd name="T12" fmla="*/ 2147483647 w 2740"/>
                <a:gd name="T13" fmla="*/ 2147483647 h 2446"/>
                <a:gd name="T14" fmla="*/ 0 w 2740"/>
                <a:gd name="T15" fmla="*/ 2147483647 h 2446"/>
                <a:gd name="T16" fmla="*/ 2147483647 w 2740"/>
                <a:gd name="T17" fmla="*/ 2147483647 h 2446"/>
                <a:gd name="T18" fmla="*/ 2147483647 w 2740"/>
                <a:gd name="T19" fmla="*/ 2147483647 h 2446"/>
                <a:gd name="T20" fmla="*/ 2147483647 w 2740"/>
                <a:gd name="T21" fmla="*/ 2147483647 h 2446"/>
                <a:gd name="T22" fmla="*/ 2147483647 w 2740"/>
                <a:gd name="T23" fmla="*/ 101192787 h 2446"/>
                <a:gd name="T24" fmla="*/ 2147483647 w 2740"/>
                <a:gd name="T25" fmla="*/ 101192787 h 2446"/>
                <a:gd name="T26" fmla="*/ 2147483647 w 2740"/>
                <a:gd name="T27" fmla="*/ 2147483647 h 2446"/>
                <a:gd name="T28" fmla="*/ 2147483647 w 2740"/>
                <a:gd name="T29" fmla="*/ 2147483647 h 2446"/>
                <a:gd name="T30" fmla="*/ 2147483647 w 2740"/>
                <a:gd name="T31" fmla="*/ 2147483647 h 2446"/>
                <a:gd name="T32" fmla="*/ 2147483647 w 2740"/>
                <a:gd name="T33" fmla="*/ 2147483647 h 2446"/>
                <a:gd name="T34" fmla="*/ 2147483647 w 2740"/>
                <a:gd name="T35" fmla="*/ 2147483647 h 2446"/>
                <a:gd name="T36" fmla="*/ 2147483647 w 2740"/>
                <a:gd name="T37" fmla="*/ 2147483647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a:scene3d>
              <a:camera prst="orthographicFront"/>
              <a:lightRig rig="threePt" dir="t"/>
            </a:scene3d>
            <a:sp3d>
              <a:bevelT w="139700" prst="cross"/>
            </a:sp3d>
          </p:spPr>
          <p:txBody>
            <a:bodyPr/>
            <a:lstStyle/>
            <a:p>
              <a:pPr eaLnBrk="1" hangingPunct="1">
                <a:buFont typeface="Arial" charset="0"/>
                <a:buNone/>
                <a:defRPr/>
              </a:pPr>
              <a:r>
                <a:rPr lang="en-US" altLang="zh-CN" dirty="0">
                  <a:solidFill>
                    <a:srgbClr val="FFFF00"/>
                  </a:solidFill>
                  <a:ea typeface="宋体" charset="-122"/>
                </a:rPr>
                <a:t>       </a:t>
              </a:r>
              <a:endParaRPr lang="zh-CN" altLang="en-US" dirty="0">
                <a:solidFill>
                  <a:srgbClr val="FFFF00"/>
                </a:solidFill>
                <a:ea typeface="宋体" charset="-122"/>
              </a:endParaRPr>
            </a:p>
          </p:txBody>
        </p:sp>
        <p:sp>
          <p:nvSpPr>
            <p:cNvPr id="26" name="TextBox 25">
              <a:extLst>
                <a:ext uri="{FF2B5EF4-FFF2-40B4-BE49-F238E27FC236}">
                  <a16:creationId xmlns:a16="http://schemas.microsoft.com/office/drawing/2014/main" xmlns="" id="{7A7401A2-1440-4F40-8B53-0B9E5F95B6AD}"/>
                </a:ext>
              </a:extLst>
            </p:cNvPr>
            <p:cNvSpPr txBox="1"/>
            <p:nvPr/>
          </p:nvSpPr>
          <p:spPr>
            <a:xfrm>
              <a:off x="1115760" y="2172477"/>
              <a:ext cx="1008070" cy="954107"/>
            </a:xfrm>
            <a:prstGeom prst="rect">
              <a:avLst/>
            </a:prstGeom>
            <a:noFill/>
            <a:ln>
              <a:noFill/>
            </a:ln>
            <a:scene3d>
              <a:camera prst="orthographicFront"/>
              <a:lightRig rig="threePt" dir="t"/>
            </a:scene3d>
            <a:sp3d>
              <a:bevelT w="139700" prst="cross"/>
            </a:sp3d>
          </p:spPr>
          <p:txBody>
            <a:bodyPr>
              <a:spAutoFit/>
            </a:bodyPr>
            <a:lstStyle/>
            <a:p>
              <a:pPr eaLnBrk="1" hangingPunct="1">
                <a:buFont typeface="Arial" charset="0"/>
                <a:buNone/>
                <a:defRPr/>
              </a:pPr>
              <a:r>
                <a:rPr lang="zh-CN" altLang="en-US" sz="2800" b="1" dirty="0">
                  <a:solidFill>
                    <a:srgbClr val="FFFF00"/>
                  </a:solidFill>
                  <a:latin typeface="微软雅黑" panose="020B0503020204020204" pitchFamily="34" charset="-122"/>
                  <a:ea typeface="微软雅黑" panose="020B0503020204020204" pitchFamily="34" charset="-122"/>
                </a:rPr>
                <a:t>学术社交</a:t>
              </a:r>
            </a:p>
          </p:txBody>
        </p:sp>
      </p:grpSp>
    </p:spTree>
    <p:extLst>
      <p:ext uri="{BB962C8B-B14F-4D97-AF65-F5344CB8AC3E}">
        <p14:creationId xmlns:p14="http://schemas.microsoft.com/office/powerpoint/2010/main" val="157022467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SubTitle_2"/>
          <p:cNvSpPr/>
          <p:nvPr>
            <p:custDataLst>
              <p:tags r:id="rId1"/>
            </p:custDataLst>
          </p:nvPr>
        </p:nvSpPr>
        <p:spPr>
          <a:xfrm>
            <a:off x="7863941" y="2749089"/>
            <a:ext cx="2615884" cy="937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6" tIns="64291" rIns="101246" bIns="64291"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网络云盘</a:t>
            </a:r>
            <a:endParaRPr lang="en-US" altLang="zh-CN" sz="2000" b="1" dirty="0">
              <a:solidFill>
                <a:schemeClr val="bg1"/>
              </a:solidFill>
              <a:latin typeface="Calibri" panose="020F0502020204030204" pitchFamily="34" charset="0"/>
              <a:ea typeface="微软雅黑" panose="020B0503020204020204" pitchFamily="34" charset="-122"/>
            </a:endParaRPr>
          </a:p>
        </p:txBody>
      </p:sp>
      <p:sp>
        <p:nvSpPr>
          <p:cNvPr id="8" name="MH_SubTitle_3"/>
          <p:cNvSpPr/>
          <p:nvPr>
            <p:custDataLst>
              <p:tags r:id="rId2"/>
            </p:custDataLst>
          </p:nvPr>
        </p:nvSpPr>
        <p:spPr>
          <a:xfrm>
            <a:off x="7863941" y="1399999"/>
            <a:ext cx="2590211" cy="9496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6" tIns="64291" rIns="101246" bIns="64291"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智能推送</a:t>
            </a:r>
            <a:endParaRPr lang="en-US" altLang="zh-CN" sz="2000" b="1" dirty="0">
              <a:solidFill>
                <a:schemeClr val="bg1"/>
              </a:solidFill>
              <a:latin typeface="Calibri" panose="020F0502020204030204" pitchFamily="34" charset="0"/>
              <a:ea typeface="微软雅黑" panose="020B0503020204020204" pitchFamily="34" charset="-122"/>
            </a:endParaRPr>
          </a:p>
        </p:txBody>
      </p:sp>
      <p:sp>
        <p:nvSpPr>
          <p:cNvPr id="9" name="MH_SubTitle_2"/>
          <p:cNvSpPr/>
          <p:nvPr>
            <p:custDataLst>
              <p:tags r:id="rId3"/>
            </p:custDataLst>
          </p:nvPr>
        </p:nvSpPr>
        <p:spPr>
          <a:xfrm>
            <a:off x="4472404" y="1388227"/>
            <a:ext cx="2615884" cy="961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6" tIns="64291" rIns="101246" bIns="64291"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学习任务管理</a:t>
            </a:r>
            <a:endParaRPr lang="en-US" altLang="zh-CN" sz="2000" b="1" dirty="0">
              <a:solidFill>
                <a:schemeClr val="bg1"/>
              </a:solidFill>
              <a:latin typeface="Calibri" panose="020F0502020204030204" pitchFamily="34" charset="0"/>
              <a:ea typeface="微软雅黑" panose="020B0503020204020204" pitchFamily="34" charset="-122"/>
            </a:endParaRPr>
          </a:p>
        </p:txBody>
      </p:sp>
      <p:sp>
        <p:nvSpPr>
          <p:cNvPr id="10" name="MH_SubTitle_3"/>
          <p:cNvSpPr/>
          <p:nvPr>
            <p:custDataLst>
              <p:tags r:id="rId4"/>
            </p:custDataLst>
          </p:nvPr>
        </p:nvSpPr>
        <p:spPr>
          <a:xfrm>
            <a:off x="4472404" y="4021348"/>
            <a:ext cx="2615884" cy="10125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6" tIns="64291" rIns="101246" bIns="64291"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知识订阅</a:t>
            </a:r>
            <a:endParaRPr lang="zh-CN" altLang="en-US" sz="1500" dirty="0">
              <a:solidFill>
                <a:schemeClr val="bg1"/>
              </a:solidFill>
              <a:latin typeface="Calibri" panose="020F0502020204030204" pitchFamily="34" charset="0"/>
              <a:ea typeface="微软雅黑" panose="020B0503020204020204" pitchFamily="34" charset="-122"/>
            </a:endParaRPr>
          </a:p>
        </p:txBody>
      </p:sp>
      <p:sp>
        <p:nvSpPr>
          <p:cNvPr id="11" name="MH_SubTitle_2"/>
          <p:cNvSpPr/>
          <p:nvPr>
            <p:custDataLst>
              <p:tags r:id="rId5"/>
            </p:custDataLst>
          </p:nvPr>
        </p:nvSpPr>
        <p:spPr>
          <a:xfrm>
            <a:off x="7863941" y="4058715"/>
            <a:ext cx="2615884" cy="9378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6" tIns="64291" rIns="101246" bIns="64291"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个人知识体系构建</a:t>
            </a:r>
            <a:endParaRPr lang="en-US" altLang="zh-CN" sz="2000" b="1" dirty="0">
              <a:solidFill>
                <a:schemeClr val="bg1"/>
              </a:solidFill>
              <a:latin typeface="Calibri" panose="020F0502020204030204" pitchFamily="34" charset="0"/>
              <a:ea typeface="微软雅黑" panose="020B0503020204020204" pitchFamily="34" charset="-122"/>
            </a:endParaRPr>
          </a:p>
        </p:txBody>
      </p:sp>
      <p:sp>
        <p:nvSpPr>
          <p:cNvPr id="12" name="MH_SubTitle_2"/>
          <p:cNvSpPr/>
          <p:nvPr>
            <p:custDataLst>
              <p:tags r:id="rId6"/>
            </p:custDataLst>
          </p:nvPr>
        </p:nvSpPr>
        <p:spPr>
          <a:xfrm>
            <a:off x="4495192" y="2705024"/>
            <a:ext cx="2615884" cy="961448"/>
          </a:xfrm>
          <a:prstGeom prst="rect">
            <a:avLst/>
          </a:prstGeom>
          <a:solidFill>
            <a:srgbClr val="89B621"/>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6" tIns="64291" rIns="101246" bIns="64291"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学习资料及成果管理</a:t>
            </a:r>
            <a:endParaRPr lang="en-US" altLang="zh-CN" sz="2000" b="1" dirty="0">
              <a:solidFill>
                <a:schemeClr val="bg1"/>
              </a:solidFill>
              <a:latin typeface="Calibri" panose="020F0502020204030204" pitchFamily="34" charset="0"/>
              <a:ea typeface="微软雅黑" panose="020B0503020204020204" pitchFamily="34" charset="-122"/>
            </a:endParaRPr>
          </a:p>
        </p:txBody>
      </p:sp>
      <p:pic>
        <p:nvPicPr>
          <p:cNvPr id="13" name="Picture 2" descr="http://myeducs.cn/uploadfile/200905/10/B9133241478.png"/>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3790" y="2160423"/>
            <a:ext cx="1721441" cy="1721347"/>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左大括号 21"/>
          <p:cNvSpPr/>
          <p:nvPr/>
        </p:nvSpPr>
        <p:spPr>
          <a:xfrm>
            <a:off x="3492799" y="1371781"/>
            <a:ext cx="628816" cy="3645205"/>
          </a:xfrm>
          <a:prstGeom prst="leftBrace">
            <a:avLst>
              <a:gd name="adj1" fmla="val 8333"/>
              <a:gd name="adj2" fmla="val 47911"/>
            </a:avLst>
          </a:prstGeom>
        </p:spPr>
        <p:style>
          <a:lnRef idx="2">
            <a:schemeClr val="accent1"/>
          </a:lnRef>
          <a:fillRef idx="0">
            <a:schemeClr val="accent1"/>
          </a:fillRef>
          <a:effectRef idx="1">
            <a:schemeClr val="accent1"/>
          </a:effectRef>
          <a:fontRef idx="minor">
            <a:schemeClr val="tx1"/>
          </a:fontRef>
        </p:style>
        <p:txBody>
          <a:bodyPr lIns="128583" tIns="64291" rIns="128583" bIns="64291" rtlCol="0" anchor="ctr"/>
          <a:lstStyle/>
          <a:p>
            <a:pPr algn="ctr"/>
            <a:endParaRPr lang="zh-CN" altLang="en-US"/>
          </a:p>
        </p:txBody>
      </p:sp>
      <p:sp>
        <p:nvSpPr>
          <p:cNvPr id="23" name="矩形 22"/>
          <p:cNvSpPr/>
          <p:nvPr/>
        </p:nvSpPr>
        <p:spPr>
          <a:xfrm>
            <a:off x="961267" y="5253077"/>
            <a:ext cx="10834954" cy="1835536"/>
          </a:xfrm>
          <a:prstGeom prst="rect">
            <a:avLst/>
          </a:prstGeom>
          <a:solidFill>
            <a:srgbClr val="FD8B0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6" tIns="64291" rIns="101246" bIns="64291" anchor="ctr">
            <a:normAutofit/>
          </a:bodyPr>
          <a:lstStyle/>
          <a:p>
            <a:pPr algn="ctr">
              <a:lnSpc>
                <a:spcPct val="150000"/>
              </a:lnSpc>
              <a:buClr>
                <a:srgbClr val="0070C0"/>
              </a:buClr>
            </a:pPr>
            <a:r>
              <a:rPr lang="zh-CN" altLang="en-US" sz="2200" b="1" dirty="0">
                <a:solidFill>
                  <a:schemeClr val="bg1"/>
                </a:solidFill>
                <a:latin typeface="微软雅黑" panose="020B0503020204020204" pitchFamily="34" charset="-122"/>
                <a:ea typeface="微软雅黑" panose="020B0503020204020204" pitchFamily="34" charset="-122"/>
              </a:rPr>
              <a:t>为用户提供终身学习和永久保存的移动个人数字图书馆，基于用户行为画像进行智能推送，将最新出版的学术文献第一时间推送给最需要的读者</a:t>
            </a:r>
            <a:endParaRPr lang="en-US" altLang="zh-CN" sz="2200" b="1" dirty="0">
              <a:solidFill>
                <a:srgbClr val="FFFFFF"/>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283534" y="457037"/>
            <a:ext cx="11665296"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5-3 CNKI</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研学平台</a:t>
            </a:r>
            <a:r>
              <a:rPr lang="en-US" altLang="zh-CN"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服务终身学习和精准知识服务</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11011091"/>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2568" y="1084933"/>
            <a:ext cx="12722579" cy="5899598"/>
          </a:xfrm>
          <a:prstGeom prst="rect">
            <a:avLst/>
          </a:prstGeom>
        </p:spPr>
      </p:pic>
      <p:pic>
        <p:nvPicPr>
          <p:cNvPr id="7" name="图片 6"/>
          <p:cNvPicPr>
            <a:picLocks noChangeAspect="1"/>
          </p:cNvPicPr>
          <p:nvPr/>
        </p:nvPicPr>
        <p:blipFill>
          <a:blip r:embed="rId3"/>
          <a:stretch>
            <a:fillRect/>
          </a:stretch>
        </p:blipFill>
        <p:spPr>
          <a:xfrm>
            <a:off x="122568" y="1098317"/>
            <a:ext cx="12624968" cy="5872830"/>
          </a:xfrm>
          <a:prstGeom prst="rect">
            <a:avLst/>
          </a:prstGeom>
        </p:spPr>
      </p:pic>
      <p:pic>
        <p:nvPicPr>
          <p:cNvPr id="2" name="图片 1"/>
          <p:cNvPicPr>
            <a:picLocks noChangeAspect="1"/>
          </p:cNvPicPr>
          <p:nvPr/>
        </p:nvPicPr>
        <p:blipFill>
          <a:blip r:embed="rId4"/>
          <a:stretch>
            <a:fillRect/>
          </a:stretch>
        </p:blipFill>
        <p:spPr>
          <a:xfrm>
            <a:off x="71043" y="1098317"/>
            <a:ext cx="12740264" cy="5670319"/>
          </a:xfrm>
          <a:prstGeom prst="rect">
            <a:avLst/>
          </a:prstGeom>
        </p:spPr>
      </p:pic>
      <p:sp>
        <p:nvSpPr>
          <p:cNvPr id="12" name="矩形标注 11"/>
          <p:cNvSpPr/>
          <p:nvPr/>
        </p:nvSpPr>
        <p:spPr>
          <a:xfrm>
            <a:off x="3999105" y="209970"/>
            <a:ext cx="2531531" cy="773707"/>
          </a:xfrm>
          <a:prstGeom prst="wedgeRectCallout">
            <a:avLst>
              <a:gd name="adj1" fmla="val 20096"/>
              <a:gd name="adj2" fmla="val 76081"/>
            </a:avLst>
          </a:prstGeom>
          <a:solidFill>
            <a:srgbClr val="00B050"/>
          </a:solidFill>
          <a:ln w="25400" cap="flat" cmpd="sng" algn="ctr">
            <a:noFill/>
            <a:prstDash val="solid"/>
          </a:ln>
          <a:effectLst/>
        </p:spPr>
        <p:txBody>
          <a:bodyPr lIns="128583" tIns="64291" rIns="128583" bIns="64291" rtlCol="0" anchor="ctr"/>
          <a:lstStyle/>
          <a:p>
            <a:pPr algn="ctr" defTabSz="723279">
              <a:defRPr/>
            </a:pPr>
            <a:r>
              <a:rPr lang="zh-CN" altLang="en-US" sz="1900" b="1" kern="0" dirty="0">
                <a:solidFill>
                  <a:schemeClr val="bg1"/>
                </a:solidFill>
                <a:latin typeface="微软雅黑" panose="020B0503020204020204" pitchFamily="34" charset="-122"/>
                <a:ea typeface="微软雅黑" panose="020B0503020204020204" pitchFamily="34" charset="-122"/>
              </a:rPr>
              <a:t>学习任务及资料管理</a:t>
            </a:r>
            <a:endParaRPr lang="zh-CN" altLang="en-US" sz="1900" b="1" kern="0" dirty="0">
              <a:solidFill>
                <a:schemeClr val="bg1"/>
              </a:solidFill>
              <a:latin typeface="微软雅黑" panose="020B0503020204020204" pitchFamily="34" charset="-122"/>
              <a:ea typeface="微软雅黑" panose="020B0503020204020204" pitchFamily="34" charset="-122"/>
            </a:endParaRPr>
          </a:p>
        </p:txBody>
      </p:sp>
      <p:sp>
        <p:nvSpPr>
          <p:cNvPr id="13" name="矩形标注 12"/>
          <p:cNvSpPr/>
          <p:nvPr/>
        </p:nvSpPr>
        <p:spPr>
          <a:xfrm>
            <a:off x="7036943" y="209970"/>
            <a:ext cx="2531531" cy="773707"/>
          </a:xfrm>
          <a:prstGeom prst="wedgeRectCallout">
            <a:avLst>
              <a:gd name="adj1" fmla="val 20096"/>
              <a:gd name="adj2" fmla="val 76081"/>
            </a:avLst>
          </a:prstGeom>
          <a:solidFill>
            <a:srgbClr val="00B050"/>
          </a:solidFill>
          <a:ln w="25400" cap="flat" cmpd="sng" algn="ctr">
            <a:noFill/>
            <a:prstDash val="solid"/>
          </a:ln>
          <a:effectLst/>
        </p:spPr>
        <p:txBody>
          <a:bodyPr lIns="128583" tIns="64291" rIns="128583" bIns="64291" rtlCol="0" anchor="ctr"/>
          <a:lstStyle/>
          <a:p>
            <a:pPr algn="ctr" defTabSz="723279">
              <a:defRPr/>
            </a:pPr>
            <a:r>
              <a:rPr lang="zh-CN" altLang="en-US" sz="1900" b="1" kern="0" dirty="0">
                <a:solidFill>
                  <a:schemeClr val="bg1"/>
                </a:solidFill>
                <a:latin typeface="微软雅黑" panose="020B0503020204020204" pitchFamily="34" charset="-122"/>
                <a:ea typeface="微软雅黑" panose="020B0503020204020204" pitchFamily="34" charset="-122"/>
              </a:rPr>
              <a:t>个人知识永久保存</a:t>
            </a:r>
            <a:endParaRPr lang="zh-CN" altLang="en-US" sz="1900" b="1" kern="0" dirty="0">
              <a:solidFill>
                <a:schemeClr val="bg1"/>
              </a:solidFill>
              <a:latin typeface="微软雅黑" panose="020B0503020204020204" pitchFamily="34" charset="-122"/>
              <a:ea typeface="微软雅黑" panose="020B0503020204020204" pitchFamily="34" charset="-122"/>
            </a:endParaRPr>
          </a:p>
        </p:txBody>
      </p:sp>
      <p:sp>
        <p:nvSpPr>
          <p:cNvPr id="14" name="矩形标注 13"/>
          <p:cNvSpPr/>
          <p:nvPr/>
        </p:nvSpPr>
        <p:spPr>
          <a:xfrm>
            <a:off x="3492799" y="2300001"/>
            <a:ext cx="2531531" cy="773707"/>
          </a:xfrm>
          <a:prstGeom prst="wedgeRectCallout">
            <a:avLst>
              <a:gd name="adj1" fmla="val 20096"/>
              <a:gd name="adj2" fmla="val 76081"/>
            </a:avLst>
          </a:prstGeom>
          <a:solidFill>
            <a:srgbClr val="00B050"/>
          </a:solidFill>
          <a:ln w="25400" cap="flat" cmpd="sng" algn="ctr">
            <a:noFill/>
            <a:prstDash val="solid"/>
          </a:ln>
          <a:effectLst/>
        </p:spPr>
        <p:txBody>
          <a:bodyPr lIns="128583" tIns="64291" rIns="128583" bIns="64291" rtlCol="0" anchor="ctr"/>
          <a:lstStyle/>
          <a:p>
            <a:pPr algn="ctr" defTabSz="723279">
              <a:defRPr/>
            </a:pPr>
            <a:r>
              <a:rPr lang="zh-CN" altLang="en-US" sz="1900" b="1" kern="0" dirty="0">
                <a:solidFill>
                  <a:schemeClr val="bg1"/>
                </a:solidFill>
                <a:latin typeface="微软雅黑" panose="020B0503020204020204" pitchFamily="34" charset="-122"/>
                <a:ea typeface="微软雅黑" panose="020B0503020204020204" pitchFamily="34" charset="-122"/>
              </a:rPr>
              <a:t>构建个人知识图谱</a:t>
            </a:r>
            <a:endParaRPr lang="zh-CN" altLang="en-US" sz="1900" b="1" kern="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075624"/>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2"/>
                                        </p:tgtEl>
                                        <p:attrNameLst>
                                          <p:attrName>style.visibility</p:attrName>
                                        </p:attrNameLst>
                                      </p:cBhvr>
                                      <p:to>
                                        <p:strVal val="hidden"/>
                                      </p:to>
                                    </p:set>
                                  </p:childTnLst>
                                </p:cTn>
                              </p:par>
                              <p:par>
                                <p:cTn id="16" presetID="50"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3"/>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2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txBox="1">
            <a:spLocks noChangeArrowheads="1"/>
          </p:cNvSpPr>
          <p:nvPr/>
        </p:nvSpPr>
        <p:spPr bwMode="auto">
          <a:xfrm>
            <a:off x="1" y="71434"/>
            <a:ext cx="12508260" cy="11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nchor="ct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r>
              <a:rPr lang="zh-CN" altLang="en-US" b="1">
                <a:solidFill>
                  <a:srgbClr val="003399"/>
                </a:solidFill>
                <a:latin typeface="微软雅黑" pitchFamily="34" charset="-122"/>
                <a:ea typeface="微软雅黑" pitchFamily="34" charset="-122"/>
              </a:rPr>
              <a:t>场景一</a:t>
            </a:r>
            <a:r>
              <a:rPr lang="zh-CN" altLang="en-US" b="1">
                <a:solidFill>
                  <a:srgbClr val="0070C0"/>
                </a:solidFill>
                <a:latin typeface="微软雅黑" pitchFamily="34" charset="-122"/>
                <a:ea typeface="微软雅黑" pitchFamily="34" charset="-122"/>
              </a:rPr>
              <a:t> </a:t>
            </a:r>
            <a:r>
              <a:rPr lang="zh-CN" altLang="en-US" b="1">
                <a:solidFill>
                  <a:srgbClr val="FF0000"/>
                </a:solidFill>
                <a:latin typeface="微软雅黑" pitchFamily="34" charset="-122"/>
                <a:ea typeface="微软雅黑" pitchFamily="34" charset="-122"/>
              </a:rPr>
              <a:t>多模式的师生互动探究式学习</a:t>
            </a:r>
          </a:p>
        </p:txBody>
      </p:sp>
      <p:grpSp>
        <p:nvGrpSpPr>
          <p:cNvPr id="7176" name="组合 7175"/>
          <p:cNvGrpSpPr>
            <a:grpSpLocks/>
          </p:cNvGrpSpPr>
          <p:nvPr/>
        </p:nvGrpSpPr>
        <p:grpSpPr bwMode="auto">
          <a:xfrm>
            <a:off x="2839641" y="1084897"/>
            <a:ext cx="8601522" cy="3610632"/>
            <a:chOff x="2019300" y="771525"/>
            <a:chExt cx="6117124" cy="2567986"/>
          </a:xfrm>
        </p:grpSpPr>
        <p:cxnSp>
          <p:nvCxnSpPr>
            <p:cNvPr id="8" name="肘形连接符 7">
              <a:extLst>
                <a:ext uri="{FF2B5EF4-FFF2-40B4-BE49-F238E27FC236}">
                  <a16:creationId xmlns="" xmlns:a16="http://schemas.microsoft.com/office/drawing/2014/main" id="{2C6FBC77-A7F6-4F72-94A7-F24591EB7250}"/>
                </a:ext>
              </a:extLst>
            </p:cNvPr>
            <p:cNvCxnSpPr/>
            <p:nvPr/>
          </p:nvCxnSpPr>
          <p:spPr>
            <a:xfrm rot="16200000" flipV="1">
              <a:off x="5101677" y="-1853603"/>
              <a:ext cx="12701" cy="6037743"/>
            </a:xfrm>
            <a:prstGeom prst="bentConnector3">
              <a:avLst>
                <a:gd name="adj1" fmla="val 1800000"/>
              </a:avLst>
            </a:prstGeom>
            <a:ln w="190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肘形连接符 16">
              <a:extLst>
                <a:ext uri="{FF2B5EF4-FFF2-40B4-BE49-F238E27FC236}">
                  <a16:creationId xmlns="" xmlns:a16="http://schemas.microsoft.com/office/drawing/2014/main" id="{FD866053-979B-40AB-9E74-DB8B99AE94E1}"/>
                </a:ext>
              </a:extLst>
            </p:cNvPr>
            <p:cNvCxnSpPr>
              <a:stCxn id="56" idx="2"/>
              <a:endCxn id="48" idx="2"/>
            </p:cNvCxnSpPr>
            <p:nvPr/>
          </p:nvCxnSpPr>
          <p:spPr>
            <a:xfrm rot="5400000" flipH="1">
              <a:off x="5052459" y="-69053"/>
              <a:ext cx="50806" cy="6117124"/>
            </a:xfrm>
            <a:prstGeom prst="bentConnector3">
              <a:avLst>
                <a:gd name="adj1" fmla="val -450000"/>
              </a:avLst>
            </a:prstGeom>
            <a:ln w="158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168" name="TextBox 7167">
              <a:extLst>
                <a:ext uri="{FF2B5EF4-FFF2-40B4-BE49-F238E27FC236}">
                  <a16:creationId xmlns="" xmlns:a16="http://schemas.microsoft.com/office/drawing/2014/main" id="{46B6D578-2611-4466-931A-7FD1E04ECE59}"/>
                </a:ext>
              </a:extLst>
            </p:cNvPr>
            <p:cNvSpPr txBox="1"/>
            <p:nvPr/>
          </p:nvSpPr>
          <p:spPr>
            <a:xfrm>
              <a:off x="4608719" y="771525"/>
              <a:ext cx="900184" cy="262680"/>
            </a:xfrm>
            <a:prstGeom prst="rect">
              <a:avLst/>
            </a:prstGeom>
            <a:noFill/>
          </p:spPr>
          <p:txBody>
            <a:bodyPr>
              <a:spAutoFit/>
            </a:bodyPr>
            <a:lstStyle/>
            <a:p>
              <a:pPr algn="ctr" eaLnBrk="1" hangingPunct="1">
                <a:buFont typeface="Arial" charset="0"/>
                <a:buNone/>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互动反馈</a:t>
              </a:r>
            </a:p>
          </p:txBody>
        </p:sp>
        <p:sp>
          <p:nvSpPr>
            <p:cNvPr id="60" name="TextBox 59">
              <a:extLst>
                <a:ext uri="{FF2B5EF4-FFF2-40B4-BE49-F238E27FC236}">
                  <a16:creationId xmlns="" xmlns:a16="http://schemas.microsoft.com/office/drawing/2014/main" id="{B332EC9E-4973-4BA7-A5FD-F6DEB3570AEA}"/>
                </a:ext>
              </a:extLst>
            </p:cNvPr>
            <p:cNvSpPr txBox="1"/>
            <p:nvPr/>
          </p:nvSpPr>
          <p:spPr>
            <a:xfrm>
              <a:off x="4575378" y="3076831"/>
              <a:ext cx="900185" cy="262680"/>
            </a:xfrm>
            <a:prstGeom prst="rect">
              <a:avLst/>
            </a:prstGeom>
            <a:noFill/>
          </p:spPr>
          <p:txBody>
            <a:bodyPr>
              <a:spAutoFit/>
            </a:bodyPr>
            <a:lstStyle/>
            <a:p>
              <a:pPr algn="ctr" eaLnBrk="1" hangingPunct="1">
                <a:buFont typeface="Arial" charset="0"/>
                <a:buNone/>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互动反馈</a:t>
              </a:r>
            </a:p>
          </p:txBody>
        </p:sp>
      </p:grpSp>
      <p:grpSp>
        <p:nvGrpSpPr>
          <p:cNvPr id="7171" name="组合 7170"/>
          <p:cNvGrpSpPr>
            <a:grpSpLocks/>
          </p:cNvGrpSpPr>
          <p:nvPr/>
        </p:nvGrpSpPr>
        <p:grpSpPr bwMode="auto">
          <a:xfrm>
            <a:off x="151805" y="1473318"/>
            <a:ext cx="12555141" cy="4031533"/>
            <a:chOff x="107950" y="1047750"/>
            <a:chExt cx="8928407" cy="2867283"/>
          </a:xfrm>
        </p:grpSpPr>
        <p:sp>
          <p:nvSpPr>
            <p:cNvPr id="7178" name="矩形 3">
              <a:extLst>
                <a:ext uri="{FF2B5EF4-FFF2-40B4-BE49-F238E27FC236}">
                  <a16:creationId xmlns="" xmlns:a16="http://schemas.microsoft.com/office/drawing/2014/main" id="{54C05476-1286-45B5-B0CD-6520EC8EA9B5}"/>
                </a:ext>
              </a:extLst>
            </p:cNvPr>
            <p:cNvSpPr>
              <a:spLocks noChangeArrowheads="1"/>
            </p:cNvSpPr>
            <p:nvPr/>
          </p:nvSpPr>
          <p:spPr bwMode="auto">
            <a:xfrm>
              <a:off x="179390" y="3533999"/>
              <a:ext cx="8856967" cy="38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宋体" pitchFamily="2" charset="-122"/>
                </a:defRPr>
              </a:lvl1pPr>
              <a:lvl2pPr marL="742950" indent="-285750" eaLnBrk="0" hangingPunct="0">
                <a:spcBef>
                  <a:spcPct val="20000"/>
                </a:spcBef>
                <a:buChar char="–"/>
                <a:defRPr sz="2800">
                  <a:solidFill>
                    <a:schemeClr val="tx1"/>
                  </a:solidFill>
                  <a:latin typeface="Calibri" pitchFamily="34" charset="0"/>
                  <a:ea typeface="宋体" pitchFamily="2" charset="-122"/>
                </a:defRPr>
              </a:lvl2pPr>
              <a:lvl3pPr marL="1143000" indent="-228600" eaLnBrk="0" hangingPunct="0">
                <a:spcBef>
                  <a:spcPct val="20000"/>
                </a:spcBef>
                <a:buChar char="•"/>
                <a:defRPr sz="2400">
                  <a:solidFill>
                    <a:schemeClr val="tx1"/>
                  </a:solidFill>
                  <a:latin typeface="Calibri" pitchFamily="34" charset="0"/>
                  <a:ea typeface="宋体" pitchFamily="2" charset="-122"/>
                </a:defRPr>
              </a:lvl3pPr>
              <a:lvl4pPr marL="1600200" indent="-228600" eaLnBrk="0" hangingPunct="0">
                <a:spcBef>
                  <a:spcPct val="20000"/>
                </a:spcBef>
                <a:buChar char="–"/>
                <a:defRPr sz="2000">
                  <a:solidFill>
                    <a:schemeClr val="tx1"/>
                  </a:solidFill>
                  <a:latin typeface="Calibri" pitchFamily="34" charset="0"/>
                  <a:ea typeface="宋体" pitchFamily="2" charset="-122"/>
                </a:defRPr>
              </a:lvl4pPr>
              <a:lvl5pPr marL="2057400" indent="-228600" eaLnBrk="0" hangingPunct="0">
                <a:spcBef>
                  <a:spcPct val="20000"/>
                </a:spcBef>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 typeface="Arial" charset="0"/>
                <a:buNone/>
                <a:defRPr/>
              </a:pPr>
              <a:r>
                <a:rPr lang="en-US" altLang="zh-CN" sz="2200" b="1" dirty="0">
                  <a:solidFill>
                    <a:srgbClr val="C00000"/>
                  </a:solidFill>
                  <a:latin typeface="微软雅黑" pitchFamily="34" charset="-122"/>
                  <a:ea typeface="微软雅黑" pitchFamily="34" charset="-122"/>
                </a:rPr>
                <a:t>1</a:t>
              </a:r>
              <a:r>
                <a:rPr lang="zh-CN" altLang="en-US" sz="2200" b="1" dirty="0">
                  <a:solidFill>
                    <a:srgbClr val="C00000"/>
                  </a:solidFill>
                  <a:latin typeface="微软雅黑" pitchFamily="34" charset="-122"/>
                  <a:ea typeface="微软雅黑" pitchFamily="34" charset="-122"/>
                </a:rPr>
                <a:t>、教师给学生提出要调查研究分析的问题          </a:t>
              </a:r>
              <a:r>
                <a:rPr lang="zh-CN" altLang="en-US" sz="2200" b="1" dirty="0">
                  <a:solidFill>
                    <a:schemeClr val="accent3">
                      <a:lumMod val="50000"/>
                    </a:schemeClr>
                  </a:solidFill>
                  <a:latin typeface="微软雅黑" pitchFamily="34" charset="-122"/>
                  <a:ea typeface="微软雅黑" pitchFamily="34" charset="-122"/>
                </a:rPr>
                <a:t>学生明确要分析和研究的问题或任务</a:t>
              </a:r>
              <a:endParaRPr lang="en-US" altLang="zh-CN" sz="2200" b="1" dirty="0">
                <a:solidFill>
                  <a:schemeClr val="accent3">
                    <a:lumMod val="50000"/>
                  </a:schemeClr>
                </a:solidFill>
                <a:latin typeface="微软雅黑" pitchFamily="34" charset="-122"/>
                <a:ea typeface="微软雅黑" pitchFamily="34" charset="-122"/>
              </a:endParaRPr>
            </a:p>
          </p:txBody>
        </p:sp>
        <p:sp>
          <p:nvSpPr>
            <p:cNvPr id="18" name="AutoShape 2">
              <a:extLst>
                <a:ext uri="{FF2B5EF4-FFF2-40B4-BE49-F238E27FC236}">
                  <a16:creationId xmlns="" xmlns:a16="http://schemas.microsoft.com/office/drawing/2014/main" id="{045C8FE0-7C59-4910-88D4-965512812A68}"/>
                </a:ext>
              </a:extLst>
            </p:cNvPr>
            <p:cNvSpPr>
              <a:spLocks noChangeArrowheads="1"/>
            </p:cNvSpPr>
            <p:nvPr/>
          </p:nvSpPr>
          <p:spPr bwMode="gray">
            <a:xfrm>
              <a:off x="1116013" y="1165445"/>
              <a:ext cx="1766887" cy="6858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ln w="28575">
              <a:solidFill>
                <a:srgbClr val="EAEAEA"/>
              </a:solidFill>
              <a:round/>
              <a:headEnd/>
              <a:tailEnd/>
            </a:ln>
            <a:effectLst/>
          </p:spPr>
          <p:txBody>
            <a:bodyPr wrap="none" anchor="ctr"/>
            <a:lstStyle/>
            <a:p>
              <a:pPr algn="ctr" eaLnBrk="1" hangingPunct="1">
                <a:spcBef>
                  <a:spcPct val="50000"/>
                </a:spcBef>
                <a:defRPr/>
              </a:pPr>
              <a:r>
                <a:rPr lang="zh-CN" altLang="en-US" b="1" dirty="0">
                  <a:solidFill>
                    <a:srgbClr val="FFFFFF"/>
                  </a:solidFill>
                  <a:latin typeface="微软雅黑" panose="020B0503020204020204" pitchFamily="34" charset="-122"/>
                  <a:ea typeface="微软雅黑" panose="020B0503020204020204" pitchFamily="34" charset="-122"/>
                </a:rPr>
                <a:t>提出问题</a:t>
              </a:r>
              <a:r>
                <a:rPr lang="en-US" altLang="zh-CN" b="1" dirty="0">
                  <a:solidFill>
                    <a:srgbClr val="FFFFFF"/>
                  </a:solidFill>
                  <a:latin typeface="微软雅黑" panose="020B0503020204020204" pitchFamily="34" charset="-122"/>
                  <a:ea typeface="微软雅黑" panose="020B0503020204020204" pitchFamily="34" charset="-122"/>
                </a:rPr>
                <a:t>/</a:t>
              </a:r>
              <a:r>
                <a:rPr lang="zh-CN" altLang="en-US" b="1" dirty="0">
                  <a:solidFill>
                    <a:srgbClr val="FFFFFF"/>
                  </a:solidFill>
                  <a:latin typeface="微软雅黑" panose="020B0503020204020204" pitchFamily="34" charset="-122"/>
                  <a:ea typeface="微软雅黑" panose="020B0503020204020204" pitchFamily="34" charset="-122"/>
                </a:rPr>
                <a:t>任务</a:t>
              </a:r>
              <a:endParaRPr lang="en-US" altLang="zh-CN" b="1" dirty="0">
                <a:solidFill>
                  <a:srgbClr val="FFFFFF"/>
                </a:solidFill>
                <a:latin typeface="微软雅黑" panose="020B0503020204020204" pitchFamily="34" charset="-122"/>
                <a:ea typeface="微软雅黑" panose="020B0503020204020204" pitchFamily="34" charset="-122"/>
              </a:endParaRPr>
            </a:p>
          </p:txBody>
        </p:sp>
        <p:sp>
          <p:nvSpPr>
            <p:cNvPr id="31" name="AutoShape 19">
              <a:extLst>
                <a:ext uri="{FF2B5EF4-FFF2-40B4-BE49-F238E27FC236}">
                  <a16:creationId xmlns="" xmlns:a16="http://schemas.microsoft.com/office/drawing/2014/main" id="{630BD2BF-42F3-4216-9BF8-ED4AE5B26180}"/>
                </a:ext>
              </a:extLst>
            </p:cNvPr>
            <p:cNvSpPr>
              <a:spLocks noChangeArrowheads="1"/>
            </p:cNvSpPr>
            <p:nvPr/>
          </p:nvSpPr>
          <p:spPr bwMode="gray">
            <a:xfrm>
              <a:off x="2843307" y="2490918"/>
              <a:ext cx="312748" cy="274662"/>
            </a:xfrm>
            <a:prstGeom prst="rightArrow">
              <a:avLst>
                <a:gd name="adj1" fmla="val 55833"/>
                <a:gd name="adj2" fmla="val 62718"/>
              </a:avLst>
            </a:prstGeom>
            <a:solidFill>
              <a:schemeClr val="accent3">
                <a:lumMod val="75000"/>
              </a:schemeClr>
            </a:solidFill>
            <a:ln w="19050">
              <a:noFill/>
              <a:miter lim="800000"/>
              <a:headEnd/>
              <a:tailEnd/>
            </a:ln>
            <a:effectLst>
              <a:outerShdw dist="28398" dir="3806097" algn="ctr" rotWithShape="0">
                <a:srgbClr val="B2B2B2"/>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grpSp>
          <p:nvGrpSpPr>
            <p:cNvPr id="15398" name="组合 11"/>
            <p:cNvGrpSpPr>
              <a:grpSpLocks/>
            </p:cNvGrpSpPr>
            <p:nvPr/>
          </p:nvGrpSpPr>
          <p:grpSpPr bwMode="auto">
            <a:xfrm>
              <a:off x="107950" y="1047750"/>
              <a:ext cx="1008063" cy="957901"/>
              <a:chOff x="284334" y="1056402"/>
              <a:chExt cx="1008377" cy="959250"/>
            </a:xfrm>
          </p:grpSpPr>
          <p:pic>
            <p:nvPicPr>
              <p:cNvPr id="154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1" y="1056402"/>
                <a:ext cx="648045" cy="63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406" name="TextBox 10"/>
              <p:cNvSpPr txBox="1">
                <a:spLocks noChangeArrowheads="1"/>
              </p:cNvSpPr>
              <p:nvPr/>
            </p:nvSpPr>
            <p:spPr bwMode="auto">
              <a:xfrm>
                <a:off x="284334" y="1675886"/>
                <a:ext cx="1008377" cy="33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r>
                  <a:rPr lang="zh-CN" altLang="en-US" sz="2500" b="1">
                    <a:latin typeface="微软雅黑" pitchFamily="34" charset="-122"/>
                    <a:ea typeface="微软雅黑" pitchFamily="34" charset="-122"/>
                  </a:rPr>
                  <a:t>教师</a:t>
                </a:r>
              </a:p>
            </p:txBody>
          </p:sp>
        </p:grpSp>
        <p:grpSp>
          <p:nvGrpSpPr>
            <p:cNvPr id="15399" name="组合 12"/>
            <p:cNvGrpSpPr>
              <a:grpSpLocks/>
            </p:cNvGrpSpPr>
            <p:nvPr/>
          </p:nvGrpSpPr>
          <p:grpSpPr bwMode="auto">
            <a:xfrm>
              <a:off x="107950" y="2201863"/>
              <a:ext cx="1047750" cy="915801"/>
              <a:chOff x="284334" y="2211725"/>
              <a:chExt cx="1047441" cy="915048"/>
            </a:xfrm>
          </p:grpSpPr>
          <p:pic>
            <p:nvPicPr>
              <p:cNvPr id="154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1" y="2211725"/>
                <a:ext cx="660166" cy="65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404" name="TextBox 45"/>
              <p:cNvSpPr txBox="1">
                <a:spLocks noChangeArrowheads="1"/>
              </p:cNvSpPr>
              <p:nvPr/>
            </p:nvSpPr>
            <p:spPr bwMode="auto">
              <a:xfrm>
                <a:off x="284334" y="2787765"/>
                <a:ext cx="1047441" cy="33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r>
                  <a:rPr lang="zh-CN" altLang="en-US" sz="2500" b="1">
                    <a:latin typeface="微软雅黑" pitchFamily="34" charset="-122"/>
                    <a:ea typeface="微软雅黑" pitchFamily="34" charset="-122"/>
                  </a:rPr>
                  <a:t>学生</a:t>
                </a:r>
              </a:p>
            </p:txBody>
          </p:sp>
        </p:grpSp>
        <p:sp>
          <p:nvSpPr>
            <p:cNvPr id="48" name="AutoShape 4">
              <a:extLst>
                <a:ext uri="{FF2B5EF4-FFF2-40B4-BE49-F238E27FC236}">
                  <a16:creationId xmlns="" xmlns:a16="http://schemas.microsoft.com/office/drawing/2014/main" id="{C1A5CEFE-285C-4C84-A408-8CFA25C374A2}"/>
                </a:ext>
              </a:extLst>
            </p:cNvPr>
            <p:cNvSpPr>
              <a:spLocks noChangeArrowheads="1"/>
            </p:cNvSpPr>
            <p:nvPr/>
          </p:nvSpPr>
          <p:spPr bwMode="gray">
            <a:xfrm>
              <a:off x="1155736" y="2278174"/>
              <a:ext cx="1727259" cy="685862"/>
            </a:xfrm>
            <a:prstGeom prst="roundRect">
              <a:avLst>
                <a:gd name="adj" fmla="val 16667"/>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28575">
              <a:solidFill>
                <a:srgbClr val="EAEAEA"/>
              </a:solidFill>
              <a:round/>
              <a:headEnd/>
              <a:tailEnd/>
            </a:ln>
            <a:effectLst/>
          </p:spPr>
          <p:txBody>
            <a:bodyPr wrap="none" anchor="ctr"/>
            <a:lstStyle/>
            <a:p>
              <a:pPr fontAlgn="auto">
                <a:spcBef>
                  <a:spcPts val="0"/>
                </a:spcBef>
                <a:spcAft>
                  <a:spcPts val="0"/>
                </a:spcAft>
                <a:defRPr/>
              </a:pPr>
              <a:r>
                <a:rPr lang="zh-CN" altLang="en-US" b="1" kern="0" dirty="0">
                  <a:solidFill>
                    <a:schemeClr val="bg1">
                      <a:lumMod val="95000"/>
                    </a:schemeClr>
                  </a:solidFill>
                  <a:latin typeface="微软雅黑" panose="020B0503020204020204" pitchFamily="34" charset="-122"/>
                  <a:ea typeface="微软雅黑" panose="020B0503020204020204" pitchFamily="34" charset="-122"/>
                </a:rPr>
                <a:t>分析问题</a:t>
              </a:r>
              <a:r>
                <a:rPr lang="en-US" altLang="zh-CN" b="1" kern="0" dirty="0">
                  <a:solidFill>
                    <a:schemeClr val="bg1">
                      <a:lumMod val="95000"/>
                    </a:schemeClr>
                  </a:solidFill>
                  <a:latin typeface="微软雅黑" panose="020B0503020204020204" pitchFamily="34" charset="-122"/>
                  <a:ea typeface="微软雅黑" panose="020B0503020204020204" pitchFamily="34" charset="-122"/>
                </a:rPr>
                <a:t>/</a:t>
              </a:r>
              <a:r>
                <a:rPr lang="zh-CN" altLang="en-US" b="1" kern="0" dirty="0">
                  <a:solidFill>
                    <a:schemeClr val="bg1">
                      <a:lumMod val="95000"/>
                    </a:schemeClr>
                  </a:solidFill>
                  <a:latin typeface="微软雅黑" panose="020B0503020204020204" pitchFamily="34" charset="-122"/>
                  <a:ea typeface="微软雅黑" panose="020B0503020204020204" pitchFamily="34" charset="-122"/>
                </a:rPr>
                <a:t>任务</a:t>
              </a:r>
            </a:p>
          </p:txBody>
        </p:sp>
        <p:sp>
          <p:nvSpPr>
            <p:cNvPr id="50" name="AutoShape 20">
              <a:extLst>
                <a:ext uri="{FF2B5EF4-FFF2-40B4-BE49-F238E27FC236}">
                  <a16:creationId xmlns="" xmlns:a16="http://schemas.microsoft.com/office/drawing/2014/main" id="{B8FD50BE-59C4-408F-8C3F-ED134DBCE6AB}"/>
                </a:ext>
              </a:extLst>
            </p:cNvPr>
            <p:cNvSpPr>
              <a:spLocks noChangeArrowheads="1"/>
            </p:cNvSpPr>
            <p:nvPr/>
          </p:nvSpPr>
          <p:spPr bwMode="gray">
            <a:xfrm>
              <a:off x="2916335" y="1392269"/>
              <a:ext cx="265121" cy="274662"/>
            </a:xfrm>
            <a:prstGeom prst="rightArrow">
              <a:avLst>
                <a:gd name="adj1" fmla="val 55833"/>
                <a:gd name="adj2" fmla="val 62718"/>
              </a:avLst>
            </a:prstGeom>
            <a:solidFill>
              <a:srgbClr val="C40505"/>
            </a:solidFill>
            <a:ln w="19050">
              <a:noFill/>
              <a:miter lim="800000"/>
              <a:headEnd/>
              <a:tailEnd/>
            </a:ln>
            <a:effectLst>
              <a:outerShdw dist="28398" dir="3806097" algn="ctr" rotWithShape="0">
                <a:srgbClr val="B2B2B2"/>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cxnSp>
          <p:nvCxnSpPr>
            <p:cNvPr id="4" name="直接箭头连接符 3">
              <a:extLst>
                <a:ext uri="{FF2B5EF4-FFF2-40B4-BE49-F238E27FC236}">
                  <a16:creationId xmlns="" xmlns:a16="http://schemas.microsoft.com/office/drawing/2014/main" id="{F143AECB-3B97-45AD-A3A8-908A31D0DF3B}"/>
                </a:ext>
              </a:extLst>
            </p:cNvPr>
            <p:cNvCxnSpPr>
              <a:endCxn id="48" idx="0"/>
            </p:cNvCxnSpPr>
            <p:nvPr/>
          </p:nvCxnSpPr>
          <p:spPr>
            <a:xfrm>
              <a:off x="2020889" y="1861107"/>
              <a:ext cx="0" cy="416956"/>
            </a:xfrm>
            <a:prstGeom prst="straightConnector1">
              <a:avLst/>
            </a:prstGeom>
            <a:ln w="19050" cmpd="dbl">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173" name="组合 7172"/>
          <p:cNvGrpSpPr>
            <a:grpSpLocks/>
          </p:cNvGrpSpPr>
          <p:nvPr/>
        </p:nvGrpSpPr>
        <p:grpSpPr bwMode="auto">
          <a:xfrm>
            <a:off x="252264" y="1638508"/>
            <a:ext cx="12454681" cy="4437811"/>
            <a:chOff x="179695" y="1165445"/>
            <a:chExt cx="8856662" cy="3155729"/>
          </a:xfrm>
        </p:grpSpPr>
        <p:sp>
          <p:nvSpPr>
            <p:cNvPr id="19" name="AutoShape 4">
              <a:extLst>
                <a:ext uri="{FF2B5EF4-FFF2-40B4-BE49-F238E27FC236}">
                  <a16:creationId xmlns="" xmlns:a16="http://schemas.microsoft.com/office/drawing/2014/main" id="{55924556-6CAE-4E8D-BC0B-EB56106AC6D7}"/>
                </a:ext>
              </a:extLst>
            </p:cNvPr>
            <p:cNvSpPr>
              <a:spLocks noChangeArrowheads="1"/>
            </p:cNvSpPr>
            <p:nvPr/>
          </p:nvSpPr>
          <p:spPr bwMode="gray">
            <a:xfrm>
              <a:off x="3203905" y="1165445"/>
              <a:ext cx="1676401" cy="685800"/>
            </a:xfrm>
            <a:prstGeom prst="roundRect">
              <a:avLst>
                <a:gd name="adj" fmla="val 16667"/>
              </a:avLst>
            </a:prstGeom>
            <a:gradFill flip="none" rotWithShape="1">
              <a:gsLst>
                <a:gs pos="0">
                  <a:srgbClr val="C40505"/>
                </a:gs>
                <a:gs pos="100000">
                  <a:srgbClr val="C40505">
                    <a:gamma/>
                    <a:shade val="72941"/>
                    <a:invGamma/>
                  </a:srgbClr>
                </a:gs>
              </a:gsLst>
              <a:path path="circle">
                <a:fillToRect l="100000" b="100000"/>
              </a:path>
              <a:tileRect t="-100000" r="-100000"/>
            </a:gradFill>
            <a:ln w="28575">
              <a:solidFill>
                <a:srgbClr val="EAEAEA"/>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5387" name="Text Box 10"/>
            <p:cNvSpPr txBox="1">
              <a:spLocks noChangeArrowheads="1"/>
            </p:cNvSpPr>
            <p:nvPr/>
          </p:nvSpPr>
          <p:spPr bwMode="gray">
            <a:xfrm>
              <a:off x="3059895" y="1339390"/>
              <a:ext cx="1882775" cy="33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50000"/>
                </a:spcBef>
                <a:buFont typeface="Arial" pitchFamily="34" charset="0"/>
                <a:buNone/>
              </a:pPr>
              <a:r>
                <a:rPr lang="zh-CN" altLang="en-US" sz="2500" b="1">
                  <a:solidFill>
                    <a:srgbClr val="FFFFFF"/>
                  </a:solidFill>
                  <a:latin typeface="微软雅黑" pitchFamily="34" charset="-122"/>
                  <a:ea typeface="微软雅黑" pitchFamily="34" charset="-122"/>
                </a:rPr>
                <a:t>提供方法</a:t>
              </a:r>
              <a:r>
                <a:rPr lang="en-US" altLang="zh-CN" sz="2500" b="1">
                  <a:solidFill>
                    <a:srgbClr val="FFFFFF"/>
                  </a:solidFill>
                  <a:latin typeface="微软雅黑" pitchFamily="34" charset="-122"/>
                  <a:ea typeface="微软雅黑" pitchFamily="34" charset="-122"/>
                </a:rPr>
                <a:t>/</a:t>
              </a:r>
              <a:r>
                <a:rPr lang="zh-CN" altLang="en-US" sz="2500" b="1">
                  <a:solidFill>
                    <a:srgbClr val="FFFFFF"/>
                  </a:solidFill>
                  <a:latin typeface="微软雅黑" pitchFamily="34" charset="-122"/>
                  <a:ea typeface="微软雅黑" pitchFamily="34" charset="-122"/>
                </a:rPr>
                <a:t>资料</a:t>
              </a:r>
              <a:endParaRPr lang="en-US" altLang="zh-CN" sz="2500" b="1">
                <a:solidFill>
                  <a:srgbClr val="FFFFFF"/>
                </a:solidFill>
                <a:latin typeface="微软雅黑" pitchFamily="34" charset="-122"/>
                <a:ea typeface="微软雅黑" pitchFamily="34" charset="-122"/>
              </a:endParaRPr>
            </a:p>
          </p:txBody>
        </p:sp>
        <p:sp>
          <p:nvSpPr>
            <p:cNvPr id="32" name="AutoShape 20">
              <a:extLst>
                <a:ext uri="{FF2B5EF4-FFF2-40B4-BE49-F238E27FC236}">
                  <a16:creationId xmlns="" xmlns:a16="http://schemas.microsoft.com/office/drawing/2014/main" id="{A04EC67B-B4B7-47AE-BF02-D715E1839DF9}"/>
                </a:ext>
              </a:extLst>
            </p:cNvPr>
            <p:cNvSpPr>
              <a:spLocks noChangeArrowheads="1"/>
            </p:cNvSpPr>
            <p:nvPr/>
          </p:nvSpPr>
          <p:spPr bwMode="gray">
            <a:xfrm>
              <a:off x="4859645" y="1409903"/>
              <a:ext cx="265112" cy="274619"/>
            </a:xfrm>
            <a:prstGeom prst="rightArrow">
              <a:avLst>
                <a:gd name="adj1" fmla="val 55833"/>
                <a:gd name="adj2" fmla="val 62718"/>
              </a:avLst>
            </a:prstGeom>
            <a:solidFill>
              <a:srgbClr val="C40505"/>
            </a:solidFill>
            <a:ln w="19050">
              <a:noFill/>
              <a:miter lim="800000"/>
              <a:headEnd/>
              <a:tailEnd/>
            </a:ln>
            <a:effectLst>
              <a:outerShdw dist="28398" dir="3806097" algn="ctr" rotWithShape="0">
                <a:srgbClr val="B2B2B2"/>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52" name="AutoShape 4">
              <a:extLst>
                <a:ext uri="{FF2B5EF4-FFF2-40B4-BE49-F238E27FC236}">
                  <a16:creationId xmlns="" xmlns:a16="http://schemas.microsoft.com/office/drawing/2014/main" id="{37C2A4CF-4EBC-4FE2-B6AF-CAAE08052494}"/>
                </a:ext>
              </a:extLst>
            </p:cNvPr>
            <p:cNvSpPr>
              <a:spLocks noChangeArrowheads="1"/>
            </p:cNvSpPr>
            <p:nvPr/>
          </p:nvSpPr>
          <p:spPr bwMode="gray">
            <a:xfrm>
              <a:off x="3172132" y="2278205"/>
              <a:ext cx="1727200" cy="685752"/>
            </a:xfrm>
            <a:prstGeom prst="roundRect">
              <a:avLst>
                <a:gd name="adj" fmla="val 16667"/>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28575">
              <a:solidFill>
                <a:srgbClr val="EAEAEA"/>
              </a:solidFill>
              <a:round/>
              <a:headEnd/>
              <a:tailEnd/>
            </a:ln>
            <a:effectLst/>
          </p:spPr>
          <p:txBody>
            <a:bodyPr wrap="none" anchor="ctr"/>
            <a:lstStyle/>
            <a:p>
              <a:pPr fontAlgn="auto">
                <a:spcBef>
                  <a:spcPts val="0"/>
                </a:spcBef>
                <a:spcAft>
                  <a:spcPts val="0"/>
                </a:spcAft>
                <a:defRPr/>
              </a:pPr>
              <a:r>
                <a:rPr lang="zh-CN" altLang="en-US" b="1" kern="0" dirty="0">
                  <a:solidFill>
                    <a:schemeClr val="bg1">
                      <a:lumMod val="95000"/>
                    </a:schemeClr>
                  </a:solidFill>
                  <a:latin typeface="微软雅黑" panose="020B0503020204020204" pitchFamily="34" charset="-122"/>
                  <a:ea typeface="微软雅黑" panose="020B0503020204020204" pitchFamily="34" charset="-122"/>
                </a:rPr>
                <a:t>调研</a:t>
              </a:r>
              <a:r>
                <a:rPr lang="en-US" altLang="zh-CN" b="1" kern="0" dirty="0">
                  <a:solidFill>
                    <a:schemeClr val="bg1">
                      <a:lumMod val="95000"/>
                    </a:schemeClr>
                  </a:solidFill>
                  <a:latin typeface="微软雅黑" panose="020B0503020204020204" pitchFamily="34" charset="-122"/>
                  <a:ea typeface="微软雅黑" panose="020B0503020204020204" pitchFamily="34" charset="-122"/>
                </a:rPr>
                <a:t>/</a:t>
              </a:r>
              <a:r>
                <a:rPr lang="zh-CN" altLang="en-US" b="1" kern="0" dirty="0">
                  <a:solidFill>
                    <a:schemeClr val="bg1">
                      <a:lumMod val="95000"/>
                    </a:schemeClr>
                  </a:solidFill>
                  <a:latin typeface="微软雅黑" panose="020B0503020204020204" pitchFamily="34" charset="-122"/>
                  <a:ea typeface="微软雅黑" panose="020B0503020204020204" pitchFamily="34" charset="-122"/>
                </a:rPr>
                <a:t>收集资料</a:t>
              </a:r>
            </a:p>
          </p:txBody>
        </p:sp>
        <p:sp>
          <p:nvSpPr>
            <p:cNvPr id="53" name="AutoShape 19">
              <a:extLst>
                <a:ext uri="{FF2B5EF4-FFF2-40B4-BE49-F238E27FC236}">
                  <a16:creationId xmlns="" xmlns:a16="http://schemas.microsoft.com/office/drawing/2014/main" id="{E227316B-4E42-4D0B-8A54-9F6EFE50BC4D}"/>
                </a:ext>
              </a:extLst>
            </p:cNvPr>
            <p:cNvSpPr>
              <a:spLocks noChangeArrowheads="1"/>
            </p:cNvSpPr>
            <p:nvPr/>
          </p:nvSpPr>
          <p:spPr bwMode="gray">
            <a:xfrm>
              <a:off x="4899332" y="2519488"/>
              <a:ext cx="265113" cy="274618"/>
            </a:xfrm>
            <a:prstGeom prst="rightArrow">
              <a:avLst>
                <a:gd name="adj1" fmla="val 55833"/>
                <a:gd name="adj2" fmla="val 62718"/>
              </a:avLst>
            </a:prstGeom>
            <a:solidFill>
              <a:schemeClr val="accent3">
                <a:lumMod val="75000"/>
              </a:schemeClr>
            </a:solidFill>
            <a:ln w="19050">
              <a:noFill/>
              <a:miter lim="800000"/>
              <a:headEnd/>
              <a:tailEnd/>
            </a:ln>
            <a:effectLst>
              <a:outerShdw dist="28398" dir="3806097" algn="ctr" rotWithShape="0">
                <a:srgbClr val="B2B2B2"/>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cxnSp>
          <p:nvCxnSpPr>
            <p:cNvPr id="39" name="直接箭头连接符 38">
              <a:extLst>
                <a:ext uri="{FF2B5EF4-FFF2-40B4-BE49-F238E27FC236}">
                  <a16:creationId xmlns="" xmlns:a16="http://schemas.microsoft.com/office/drawing/2014/main" id="{7716D8FD-CA2A-4371-86E9-A02F925F178B}"/>
                </a:ext>
              </a:extLst>
            </p:cNvPr>
            <p:cNvCxnSpPr/>
            <p:nvPr/>
          </p:nvCxnSpPr>
          <p:spPr>
            <a:xfrm>
              <a:off x="4160827" y="1864797"/>
              <a:ext cx="0" cy="413266"/>
            </a:xfrm>
            <a:prstGeom prst="straightConnector1">
              <a:avLst/>
            </a:prstGeom>
            <a:ln w="19050" cmpd="dbl">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67" name="矩形 3">
              <a:extLst>
                <a:ext uri="{FF2B5EF4-FFF2-40B4-BE49-F238E27FC236}">
                  <a16:creationId xmlns="" xmlns:a16="http://schemas.microsoft.com/office/drawing/2014/main" id="{06A1B269-E56C-432D-A2B2-08BF957E57C4}"/>
                </a:ext>
              </a:extLst>
            </p:cNvPr>
            <p:cNvSpPr>
              <a:spLocks noChangeArrowheads="1"/>
            </p:cNvSpPr>
            <p:nvPr/>
          </p:nvSpPr>
          <p:spPr bwMode="auto">
            <a:xfrm>
              <a:off x="179695" y="3940201"/>
              <a:ext cx="8856662" cy="38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宋体" pitchFamily="2" charset="-122"/>
                </a:defRPr>
              </a:lvl1pPr>
              <a:lvl2pPr marL="742950" indent="-285750" eaLnBrk="0" hangingPunct="0">
                <a:spcBef>
                  <a:spcPct val="20000"/>
                </a:spcBef>
                <a:buChar char="–"/>
                <a:defRPr sz="2800">
                  <a:solidFill>
                    <a:schemeClr val="tx1"/>
                  </a:solidFill>
                  <a:latin typeface="Calibri" pitchFamily="34" charset="0"/>
                  <a:ea typeface="宋体" pitchFamily="2" charset="-122"/>
                </a:defRPr>
              </a:lvl2pPr>
              <a:lvl3pPr marL="1143000" indent="-228600" eaLnBrk="0" hangingPunct="0">
                <a:spcBef>
                  <a:spcPct val="20000"/>
                </a:spcBef>
                <a:buChar char="•"/>
                <a:defRPr sz="2400">
                  <a:solidFill>
                    <a:schemeClr val="tx1"/>
                  </a:solidFill>
                  <a:latin typeface="Calibri" pitchFamily="34" charset="0"/>
                  <a:ea typeface="宋体" pitchFamily="2" charset="-122"/>
                </a:defRPr>
              </a:lvl3pPr>
              <a:lvl4pPr marL="1600200" indent="-228600" eaLnBrk="0" hangingPunct="0">
                <a:spcBef>
                  <a:spcPct val="20000"/>
                </a:spcBef>
                <a:buChar char="–"/>
                <a:defRPr sz="2000">
                  <a:solidFill>
                    <a:schemeClr val="tx1"/>
                  </a:solidFill>
                  <a:latin typeface="Calibri" pitchFamily="34" charset="0"/>
                  <a:ea typeface="宋体" pitchFamily="2" charset="-122"/>
                </a:defRPr>
              </a:lvl4pPr>
              <a:lvl5pPr marL="2057400" indent="-228600" eaLnBrk="0" hangingPunct="0">
                <a:spcBef>
                  <a:spcPct val="20000"/>
                </a:spcBef>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 typeface="Arial" charset="0"/>
                <a:buNone/>
                <a:defRPr/>
              </a:pPr>
              <a:r>
                <a:rPr lang="en-US" altLang="zh-CN" sz="2200" b="1" dirty="0">
                  <a:solidFill>
                    <a:srgbClr val="C00000"/>
                  </a:solidFill>
                  <a:latin typeface="微软雅黑" pitchFamily="34" charset="-122"/>
                  <a:ea typeface="微软雅黑" pitchFamily="34" charset="-122"/>
                </a:rPr>
                <a:t>2</a:t>
              </a:r>
              <a:r>
                <a:rPr lang="zh-CN" altLang="en-US" sz="2200" b="1" dirty="0">
                  <a:solidFill>
                    <a:srgbClr val="C00000"/>
                  </a:solidFill>
                  <a:latin typeface="微软雅黑" pitchFamily="34" charset="-122"/>
                  <a:ea typeface="微软雅黑" pitchFamily="34" charset="-122"/>
                </a:rPr>
                <a:t>、教师提供解决问题要使用的方法或资料          </a:t>
              </a:r>
              <a:r>
                <a:rPr lang="zh-CN" altLang="en-US" sz="2200" b="1" dirty="0">
                  <a:solidFill>
                    <a:schemeClr val="accent3">
                      <a:lumMod val="50000"/>
                    </a:schemeClr>
                  </a:solidFill>
                  <a:latin typeface="微软雅黑" pitchFamily="34" charset="-122"/>
                  <a:ea typeface="微软雅黑" pitchFamily="34" charset="-122"/>
                </a:rPr>
                <a:t>学生围绕要分析问题或任务快速查找和收集资料</a:t>
              </a:r>
              <a:endParaRPr lang="en-US" altLang="zh-CN" sz="2200" b="1" dirty="0">
                <a:solidFill>
                  <a:schemeClr val="accent3">
                    <a:lumMod val="50000"/>
                  </a:schemeClr>
                </a:solidFill>
                <a:latin typeface="微软雅黑" pitchFamily="34" charset="-122"/>
                <a:ea typeface="微软雅黑" pitchFamily="34" charset="-122"/>
              </a:endParaRPr>
            </a:p>
          </p:txBody>
        </p:sp>
      </p:grpSp>
      <p:grpSp>
        <p:nvGrpSpPr>
          <p:cNvPr id="7174" name="组合 7173"/>
          <p:cNvGrpSpPr>
            <a:grpSpLocks/>
          </p:cNvGrpSpPr>
          <p:nvPr/>
        </p:nvGrpSpPr>
        <p:grpSpPr bwMode="auto">
          <a:xfrm>
            <a:off x="252264" y="1627347"/>
            <a:ext cx="12454681" cy="4955705"/>
            <a:chOff x="179695" y="1156593"/>
            <a:chExt cx="8856662" cy="3524535"/>
          </a:xfrm>
        </p:grpSpPr>
        <p:sp>
          <p:nvSpPr>
            <p:cNvPr id="20" name="AutoShape 5">
              <a:extLst>
                <a:ext uri="{FF2B5EF4-FFF2-40B4-BE49-F238E27FC236}">
                  <a16:creationId xmlns="" xmlns:a16="http://schemas.microsoft.com/office/drawing/2014/main" id="{02F6874C-2F48-4A29-BF69-0F388B78DE0E}"/>
                </a:ext>
              </a:extLst>
            </p:cNvPr>
            <p:cNvSpPr>
              <a:spLocks noChangeArrowheads="1"/>
            </p:cNvSpPr>
            <p:nvPr/>
          </p:nvSpPr>
          <p:spPr bwMode="gray">
            <a:xfrm>
              <a:off x="5237408" y="1156593"/>
              <a:ext cx="1782762" cy="6858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a:ln w="28575">
              <a:solidFill>
                <a:srgbClr val="EAEAEA"/>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5378" name="Text Box 11"/>
            <p:cNvSpPr txBox="1">
              <a:spLocks noChangeArrowheads="1"/>
            </p:cNvSpPr>
            <p:nvPr/>
          </p:nvSpPr>
          <p:spPr bwMode="gray">
            <a:xfrm>
              <a:off x="5248275" y="1266825"/>
              <a:ext cx="1882775" cy="37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50000"/>
                </a:spcBef>
                <a:buFontTx/>
                <a:buNone/>
              </a:pPr>
              <a:r>
                <a:rPr lang="zh-CN" altLang="en-US" sz="2800" b="1">
                  <a:solidFill>
                    <a:srgbClr val="FFFFFF"/>
                  </a:solidFill>
                  <a:latin typeface="微软雅黑" pitchFamily="34" charset="-122"/>
                  <a:ea typeface="微软雅黑" pitchFamily="34" charset="-122"/>
                </a:rPr>
                <a:t>组织</a:t>
              </a:r>
              <a:r>
                <a:rPr lang="en-US" altLang="zh-CN" sz="2800" b="1">
                  <a:solidFill>
                    <a:srgbClr val="FFFFFF"/>
                  </a:solidFill>
                  <a:latin typeface="微软雅黑" pitchFamily="34" charset="-122"/>
                  <a:ea typeface="微软雅黑" pitchFamily="34" charset="-122"/>
                </a:rPr>
                <a:t>/</a:t>
              </a:r>
              <a:r>
                <a:rPr lang="zh-CN" altLang="en-US" sz="2800" b="1">
                  <a:solidFill>
                    <a:srgbClr val="FFFFFF"/>
                  </a:solidFill>
                  <a:latin typeface="微软雅黑" pitchFamily="34" charset="-122"/>
                  <a:ea typeface="微软雅黑" pitchFamily="34" charset="-122"/>
                </a:rPr>
                <a:t>引导探讨</a:t>
              </a:r>
              <a:endParaRPr lang="en-US" altLang="zh-CN" sz="2800" b="1">
                <a:solidFill>
                  <a:srgbClr val="FFFFFF"/>
                </a:solidFill>
                <a:latin typeface="微软雅黑" pitchFamily="34" charset="-122"/>
                <a:ea typeface="微软雅黑" pitchFamily="34" charset="-122"/>
              </a:endParaRPr>
            </a:p>
          </p:txBody>
        </p:sp>
        <p:sp>
          <p:nvSpPr>
            <p:cNvPr id="51" name="AutoShape 20">
              <a:extLst>
                <a:ext uri="{FF2B5EF4-FFF2-40B4-BE49-F238E27FC236}">
                  <a16:creationId xmlns="" xmlns:a16="http://schemas.microsoft.com/office/drawing/2014/main" id="{CD4C8D2E-F357-4C7D-8B94-4B253C2B0488}"/>
                </a:ext>
              </a:extLst>
            </p:cNvPr>
            <p:cNvSpPr>
              <a:spLocks noChangeArrowheads="1"/>
            </p:cNvSpPr>
            <p:nvPr/>
          </p:nvSpPr>
          <p:spPr bwMode="gray">
            <a:xfrm>
              <a:off x="7115482" y="1382036"/>
              <a:ext cx="265113" cy="274659"/>
            </a:xfrm>
            <a:prstGeom prst="rightArrow">
              <a:avLst>
                <a:gd name="adj1" fmla="val 55833"/>
                <a:gd name="adj2" fmla="val 62718"/>
              </a:avLst>
            </a:prstGeom>
            <a:solidFill>
              <a:srgbClr val="C40505"/>
            </a:solidFill>
            <a:ln w="19050">
              <a:noFill/>
              <a:miter lim="800000"/>
              <a:headEnd/>
              <a:tailEnd/>
            </a:ln>
            <a:effectLst>
              <a:outerShdw dist="28398" dir="3806097" algn="ctr" rotWithShape="0">
                <a:srgbClr val="B2B2B2"/>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54" name="AutoShape 4">
              <a:extLst>
                <a:ext uri="{FF2B5EF4-FFF2-40B4-BE49-F238E27FC236}">
                  <a16:creationId xmlns="" xmlns:a16="http://schemas.microsoft.com/office/drawing/2014/main" id="{7AD51836-675E-4502-84E1-0A9ABF930F9C}"/>
                </a:ext>
              </a:extLst>
            </p:cNvPr>
            <p:cNvSpPr>
              <a:spLocks noChangeArrowheads="1"/>
            </p:cNvSpPr>
            <p:nvPr/>
          </p:nvSpPr>
          <p:spPr bwMode="gray">
            <a:xfrm>
              <a:off x="5188257" y="2306036"/>
              <a:ext cx="1727200" cy="685855"/>
            </a:xfrm>
            <a:prstGeom prst="roundRect">
              <a:avLst>
                <a:gd name="adj" fmla="val 16667"/>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28575">
              <a:solidFill>
                <a:srgbClr val="EAEAEA"/>
              </a:solidFill>
              <a:round/>
              <a:headEnd/>
              <a:tailEnd/>
            </a:ln>
            <a:effectLst/>
          </p:spPr>
          <p:txBody>
            <a:bodyPr wrap="none" anchor="ctr"/>
            <a:lstStyle/>
            <a:p>
              <a:pPr fontAlgn="auto">
                <a:spcBef>
                  <a:spcPts val="0"/>
                </a:spcBef>
                <a:spcAft>
                  <a:spcPts val="0"/>
                </a:spcAft>
                <a:defRPr/>
              </a:pPr>
              <a:r>
                <a:rPr lang="zh-CN" altLang="en-US" b="1" kern="0" dirty="0">
                  <a:solidFill>
                    <a:schemeClr val="bg1">
                      <a:lumMod val="95000"/>
                    </a:schemeClr>
                  </a:solidFill>
                  <a:latin typeface="微软雅黑" panose="020B0503020204020204" pitchFamily="34" charset="-122"/>
                  <a:ea typeface="微软雅黑" panose="020B0503020204020204" pitchFamily="34" charset="-122"/>
                </a:rPr>
                <a:t>整理</a:t>
              </a:r>
              <a:r>
                <a:rPr lang="en-US" altLang="zh-CN" b="1" kern="0" dirty="0">
                  <a:solidFill>
                    <a:schemeClr val="bg1">
                      <a:lumMod val="95000"/>
                    </a:schemeClr>
                  </a:solidFill>
                  <a:latin typeface="微软雅黑" panose="020B0503020204020204" pitchFamily="34" charset="-122"/>
                  <a:ea typeface="微软雅黑" panose="020B0503020204020204" pitchFamily="34" charset="-122"/>
                </a:rPr>
                <a:t>/</a:t>
              </a:r>
              <a:r>
                <a:rPr lang="zh-CN" altLang="en-US" b="1" kern="0" dirty="0">
                  <a:solidFill>
                    <a:schemeClr val="bg1">
                      <a:lumMod val="95000"/>
                    </a:schemeClr>
                  </a:solidFill>
                  <a:latin typeface="微软雅黑" panose="020B0503020204020204" pitchFamily="34" charset="-122"/>
                  <a:ea typeface="微软雅黑" panose="020B0503020204020204" pitchFamily="34" charset="-122"/>
                </a:rPr>
                <a:t>深度学习</a:t>
              </a:r>
            </a:p>
          </p:txBody>
        </p:sp>
        <p:sp>
          <p:nvSpPr>
            <p:cNvPr id="55" name="AutoShape 19">
              <a:extLst>
                <a:ext uri="{FF2B5EF4-FFF2-40B4-BE49-F238E27FC236}">
                  <a16:creationId xmlns="" xmlns:a16="http://schemas.microsoft.com/office/drawing/2014/main" id="{83F6CC9D-30A5-4913-B435-D0E3CDE35971}"/>
                </a:ext>
              </a:extLst>
            </p:cNvPr>
            <p:cNvSpPr>
              <a:spLocks noChangeArrowheads="1"/>
            </p:cNvSpPr>
            <p:nvPr/>
          </p:nvSpPr>
          <p:spPr bwMode="gray">
            <a:xfrm>
              <a:off x="7042457" y="2541005"/>
              <a:ext cx="265113" cy="274659"/>
            </a:xfrm>
            <a:prstGeom prst="rightArrow">
              <a:avLst>
                <a:gd name="adj1" fmla="val 55833"/>
                <a:gd name="adj2" fmla="val 62718"/>
              </a:avLst>
            </a:prstGeom>
            <a:solidFill>
              <a:schemeClr val="accent3">
                <a:lumMod val="75000"/>
              </a:schemeClr>
            </a:solidFill>
            <a:ln w="19050">
              <a:noFill/>
              <a:miter lim="800000"/>
              <a:headEnd/>
              <a:tailEnd/>
            </a:ln>
            <a:effectLst>
              <a:outerShdw dist="28398" dir="3806097" algn="ctr" rotWithShape="0">
                <a:srgbClr val="B2B2B2"/>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cxnSp>
          <p:nvCxnSpPr>
            <p:cNvPr id="40" name="直接箭头连接符 39">
              <a:extLst>
                <a:ext uri="{FF2B5EF4-FFF2-40B4-BE49-F238E27FC236}">
                  <a16:creationId xmlns="" xmlns:a16="http://schemas.microsoft.com/office/drawing/2014/main" id="{A0DFD82B-FACF-46ED-A465-D2D58E854229}"/>
                </a:ext>
              </a:extLst>
            </p:cNvPr>
            <p:cNvCxnSpPr/>
            <p:nvPr/>
          </p:nvCxnSpPr>
          <p:spPr>
            <a:xfrm>
              <a:off x="6178603" y="1869362"/>
              <a:ext cx="0" cy="408701"/>
            </a:xfrm>
            <a:prstGeom prst="straightConnector1">
              <a:avLst/>
            </a:prstGeom>
            <a:ln w="19050" cmpd="dbl">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68" name="矩形 3">
              <a:extLst>
                <a:ext uri="{FF2B5EF4-FFF2-40B4-BE49-F238E27FC236}">
                  <a16:creationId xmlns="" xmlns:a16="http://schemas.microsoft.com/office/drawing/2014/main" id="{029AAEA0-746C-4FE5-AE90-5ACE0E93321F}"/>
                </a:ext>
              </a:extLst>
            </p:cNvPr>
            <p:cNvSpPr>
              <a:spLocks noChangeArrowheads="1"/>
            </p:cNvSpPr>
            <p:nvPr/>
          </p:nvSpPr>
          <p:spPr bwMode="auto">
            <a:xfrm>
              <a:off x="179695" y="4300097"/>
              <a:ext cx="8856662" cy="38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宋体" pitchFamily="2" charset="-122"/>
                </a:defRPr>
              </a:lvl1pPr>
              <a:lvl2pPr marL="742950" indent="-285750" eaLnBrk="0" hangingPunct="0">
                <a:spcBef>
                  <a:spcPct val="20000"/>
                </a:spcBef>
                <a:buChar char="–"/>
                <a:defRPr sz="2800">
                  <a:solidFill>
                    <a:schemeClr val="tx1"/>
                  </a:solidFill>
                  <a:latin typeface="Calibri" pitchFamily="34" charset="0"/>
                  <a:ea typeface="宋体" pitchFamily="2" charset="-122"/>
                </a:defRPr>
              </a:lvl2pPr>
              <a:lvl3pPr marL="1143000" indent="-228600" eaLnBrk="0" hangingPunct="0">
                <a:spcBef>
                  <a:spcPct val="20000"/>
                </a:spcBef>
                <a:buChar char="•"/>
                <a:defRPr sz="2400">
                  <a:solidFill>
                    <a:schemeClr val="tx1"/>
                  </a:solidFill>
                  <a:latin typeface="Calibri" pitchFamily="34" charset="0"/>
                  <a:ea typeface="宋体" pitchFamily="2" charset="-122"/>
                </a:defRPr>
              </a:lvl3pPr>
              <a:lvl4pPr marL="1600200" indent="-228600" eaLnBrk="0" hangingPunct="0">
                <a:spcBef>
                  <a:spcPct val="20000"/>
                </a:spcBef>
                <a:buChar char="–"/>
                <a:defRPr sz="2000">
                  <a:solidFill>
                    <a:schemeClr val="tx1"/>
                  </a:solidFill>
                  <a:latin typeface="Calibri" pitchFamily="34" charset="0"/>
                  <a:ea typeface="宋体" pitchFamily="2" charset="-122"/>
                </a:defRPr>
              </a:lvl4pPr>
              <a:lvl5pPr marL="2057400" indent="-228600" eaLnBrk="0" hangingPunct="0">
                <a:spcBef>
                  <a:spcPct val="20000"/>
                </a:spcBef>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 typeface="Arial" charset="0"/>
                <a:buNone/>
                <a:defRPr/>
              </a:pPr>
              <a:r>
                <a:rPr lang="en-US" altLang="zh-CN" sz="2200" b="1" dirty="0">
                  <a:solidFill>
                    <a:srgbClr val="C00000"/>
                  </a:solidFill>
                  <a:latin typeface="微软雅黑" pitchFamily="34" charset="-122"/>
                  <a:ea typeface="微软雅黑" pitchFamily="34" charset="-122"/>
                </a:rPr>
                <a:t>3</a:t>
              </a:r>
              <a:r>
                <a:rPr lang="zh-CN" altLang="en-US" sz="2200" b="1" dirty="0">
                  <a:solidFill>
                    <a:srgbClr val="C00000"/>
                  </a:solidFill>
                  <a:latin typeface="微软雅黑" pitchFamily="34" charset="-122"/>
                  <a:ea typeface="微软雅黑" pitchFamily="34" charset="-122"/>
                </a:rPr>
                <a:t>、组织线上探讨，引导问题的探究路径             </a:t>
              </a:r>
              <a:r>
                <a:rPr lang="zh-CN" altLang="en-US" sz="2200" b="1" dirty="0">
                  <a:solidFill>
                    <a:schemeClr val="accent3">
                      <a:lumMod val="50000"/>
                    </a:schemeClr>
                  </a:solidFill>
                  <a:latin typeface="微软雅黑" pitchFamily="34" charset="-122"/>
                  <a:ea typeface="微软雅黑" pitchFamily="34" charset="-122"/>
                </a:rPr>
                <a:t>学生对各类收集的材料进行整理、深度学习</a:t>
              </a:r>
              <a:endParaRPr lang="en-US" altLang="zh-CN" sz="2200" b="1" dirty="0">
                <a:solidFill>
                  <a:schemeClr val="accent3">
                    <a:lumMod val="50000"/>
                  </a:schemeClr>
                </a:solidFill>
                <a:latin typeface="微软雅黑" pitchFamily="34" charset="-122"/>
                <a:ea typeface="微软雅黑" pitchFamily="34" charset="-122"/>
              </a:endParaRPr>
            </a:p>
          </p:txBody>
        </p:sp>
      </p:grpSp>
      <p:grpSp>
        <p:nvGrpSpPr>
          <p:cNvPr id="7175" name="组合 7174"/>
          <p:cNvGrpSpPr>
            <a:grpSpLocks/>
          </p:cNvGrpSpPr>
          <p:nvPr/>
        </p:nvGrpSpPr>
        <p:grpSpPr bwMode="auto">
          <a:xfrm>
            <a:off x="252264" y="1638508"/>
            <a:ext cx="12454681" cy="5451275"/>
            <a:chOff x="179695" y="1165445"/>
            <a:chExt cx="8856662" cy="3875708"/>
          </a:xfrm>
        </p:grpSpPr>
        <p:sp>
          <p:nvSpPr>
            <p:cNvPr id="21" name="AutoShape 6">
              <a:extLst>
                <a:ext uri="{FF2B5EF4-FFF2-40B4-BE49-F238E27FC236}">
                  <a16:creationId xmlns="" xmlns:a16="http://schemas.microsoft.com/office/drawing/2014/main" id="{A35A38F4-B6DB-42DF-B71E-BACA711477FE}"/>
                </a:ext>
              </a:extLst>
            </p:cNvPr>
            <p:cNvSpPr>
              <a:spLocks noChangeArrowheads="1"/>
            </p:cNvSpPr>
            <p:nvPr/>
          </p:nvSpPr>
          <p:spPr bwMode="gray">
            <a:xfrm>
              <a:off x="7379633" y="1165445"/>
              <a:ext cx="1480033" cy="6858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a:ln w="28575">
              <a:solidFill>
                <a:srgbClr val="EAEAEA"/>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5371" name="Text Box 12"/>
            <p:cNvSpPr txBox="1">
              <a:spLocks noChangeArrowheads="1"/>
            </p:cNvSpPr>
            <p:nvPr/>
          </p:nvSpPr>
          <p:spPr bwMode="gray">
            <a:xfrm>
              <a:off x="7331075" y="1266825"/>
              <a:ext cx="1600200" cy="37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50000"/>
                </a:spcBef>
                <a:buFontTx/>
                <a:buNone/>
              </a:pPr>
              <a:r>
                <a:rPr lang="zh-CN" altLang="en-US" sz="2800" b="1">
                  <a:solidFill>
                    <a:srgbClr val="FFFFFF"/>
                  </a:solidFill>
                  <a:latin typeface="微软雅黑" pitchFamily="34" charset="-122"/>
                  <a:ea typeface="微软雅黑" pitchFamily="34" charset="-122"/>
                </a:rPr>
                <a:t>总结评价</a:t>
              </a:r>
              <a:endParaRPr lang="en-US" altLang="zh-CN" sz="2800" b="1">
                <a:solidFill>
                  <a:srgbClr val="FFFFFF"/>
                </a:solidFill>
                <a:latin typeface="微软雅黑" pitchFamily="34" charset="-122"/>
                <a:ea typeface="微软雅黑" pitchFamily="34" charset="-122"/>
              </a:endParaRPr>
            </a:p>
          </p:txBody>
        </p:sp>
        <p:sp>
          <p:nvSpPr>
            <p:cNvPr id="56" name="AutoShape 4">
              <a:extLst>
                <a:ext uri="{FF2B5EF4-FFF2-40B4-BE49-F238E27FC236}">
                  <a16:creationId xmlns="" xmlns:a16="http://schemas.microsoft.com/office/drawing/2014/main" id="{0CA07F4B-B5BE-4E60-B162-FB5CFC5FC438}"/>
                </a:ext>
              </a:extLst>
            </p:cNvPr>
            <p:cNvSpPr>
              <a:spLocks noChangeArrowheads="1"/>
            </p:cNvSpPr>
            <p:nvPr/>
          </p:nvSpPr>
          <p:spPr bwMode="gray">
            <a:xfrm>
              <a:off x="7309157" y="2328793"/>
              <a:ext cx="1655763" cy="685629"/>
            </a:xfrm>
            <a:prstGeom prst="roundRect">
              <a:avLst>
                <a:gd name="adj" fmla="val 16667"/>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28575">
              <a:solidFill>
                <a:srgbClr val="EAEAEA"/>
              </a:solidFill>
              <a:round/>
              <a:headEnd/>
              <a:tailEnd/>
            </a:ln>
            <a:effectLst/>
          </p:spPr>
          <p:txBody>
            <a:bodyPr wrap="none" anchor="ctr"/>
            <a:lstStyle/>
            <a:p>
              <a:pPr fontAlgn="auto">
                <a:spcBef>
                  <a:spcPts val="0"/>
                </a:spcBef>
                <a:spcAft>
                  <a:spcPts val="0"/>
                </a:spcAft>
                <a:defRPr/>
              </a:pPr>
              <a:r>
                <a:rPr lang="zh-CN" altLang="en-US" b="1" kern="0" dirty="0">
                  <a:solidFill>
                    <a:schemeClr val="bg1">
                      <a:lumMod val="95000"/>
                    </a:schemeClr>
                  </a:solidFill>
                  <a:latin typeface="微软雅黑" panose="020B0503020204020204" pitchFamily="34" charset="-122"/>
                  <a:ea typeface="微软雅黑" panose="020B0503020204020204" pitchFamily="34" charset="-122"/>
                </a:rPr>
                <a:t>得出结论</a:t>
              </a:r>
              <a:r>
                <a:rPr lang="en-US" altLang="zh-CN" b="1" kern="0" dirty="0">
                  <a:solidFill>
                    <a:schemeClr val="bg1">
                      <a:lumMod val="95000"/>
                    </a:schemeClr>
                  </a:solidFill>
                  <a:latin typeface="微软雅黑" panose="020B0503020204020204" pitchFamily="34" charset="-122"/>
                  <a:ea typeface="微软雅黑" panose="020B0503020204020204" pitchFamily="34" charset="-122"/>
                </a:rPr>
                <a:t>/</a:t>
              </a:r>
              <a:r>
                <a:rPr lang="zh-CN" altLang="en-US" b="1" kern="0" dirty="0">
                  <a:solidFill>
                    <a:schemeClr val="bg1">
                      <a:lumMod val="95000"/>
                    </a:schemeClr>
                  </a:solidFill>
                  <a:latin typeface="微软雅黑" panose="020B0503020204020204" pitchFamily="34" charset="-122"/>
                  <a:ea typeface="微软雅黑" panose="020B0503020204020204" pitchFamily="34" charset="-122"/>
                </a:rPr>
                <a:t>答案</a:t>
              </a:r>
            </a:p>
          </p:txBody>
        </p:sp>
        <p:cxnSp>
          <p:nvCxnSpPr>
            <p:cNvPr id="41" name="直接箭头连接符 40">
              <a:extLst>
                <a:ext uri="{FF2B5EF4-FFF2-40B4-BE49-F238E27FC236}">
                  <a16:creationId xmlns="" xmlns:a16="http://schemas.microsoft.com/office/drawing/2014/main" id="{CFE660A9-C372-434F-9178-BF6388E79E74}"/>
                </a:ext>
              </a:extLst>
            </p:cNvPr>
            <p:cNvCxnSpPr/>
            <p:nvPr/>
          </p:nvCxnSpPr>
          <p:spPr>
            <a:xfrm>
              <a:off x="8119649" y="1869362"/>
              <a:ext cx="11526" cy="408701"/>
            </a:xfrm>
            <a:prstGeom prst="straightConnector1">
              <a:avLst/>
            </a:prstGeom>
            <a:ln w="19050" cmpd="dbl">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69" name="矩形 3">
              <a:extLst>
                <a:ext uri="{FF2B5EF4-FFF2-40B4-BE49-F238E27FC236}">
                  <a16:creationId xmlns="" xmlns:a16="http://schemas.microsoft.com/office/drawing/2014/main" id="{3168D080-2EF9-435F-9265-853AA6E305DF}"/>
                </a:ext>
              </a:extLst>
            </p:cNvPr>
            <p:cNvSpPr>
              <a:spLocks noChangeArrowheads="1"/>
            </p:cNvSpPr>
            <p:nvPr/>
          </p:nvSpPr>
          <p:spPr bwMode="auto">
            <a:xfrm>
              <a:off x="179695" y="4660248"/>
              <a:ext cx="8856662" cy="38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宋体" pitchFamily="2" charset="-122"/>
                </a:defRPr>
              </a:lvl1pPr>
              <a:lvl2pPr marL="742950" indent="-285750" eaLnBrk="0" hangingPunct="0">
                <a:spcBef>
                  <a:spcPct val="20000"/>
                </a:spcBef>
                <a:buChar char="–"/>
                <a:defRPr sz="2800">
                  <a:solidFill>
                    <a:schemeClr val="tx1"/>
                  </a:solidFill>
                  <a:latin typeface="Calibri" pitchFamily="34" charset="0"/>
                  <a:ea typeface="宋体" pitchFamily="2" charset="-122"/>
                </a:defRPr>
              </a:lvl2pPr>
              <a:lvl3pPr marL="1143000" indent="-228600" eaLnBrk="0" hangingPunct="0">
                <a:spcBef>
                  <a:spcPct val="20000"/>
                </a:spcBef>
                <a:buChar char="•"/>
                <a:defRPr sz="2400">
                  <a:solidFill>
                    <a:schemeClr val="tx1"/>
                  </a:solidFill>
                  <a:latin typeface="Calibri" pitchFamily="34" charset="0"/>
                  <a:ea typeface="宋体" pitchFamily="2" charset="-122"/>
                </a:defRPr>
              </a:lvl3pPr>
              <a:lvl4pPr marL="1600200" indent="-228600" eaLnBrk="0" hangingPunct="0">
                <a:spcBef>
                  <a:spcPct val="20000"/>
                </a:spcBef>
                <a:buChar char="–"/>
                <a:defRPr sz="2000">
                  <a:solidFill>
                    <a:schemeClr val="tx1"/>
                  </a:solidFill>
                  <a:latin typeface="Calibri" pitchFamily="34" charset="0"/>
                  <a:ea typeface="宋体" pitchFamily="2" charset="-122"/>
                </a:defRPr>
              </a:lvl4pPr>
              <a:lvl5pPr marL="2057400" indent="-228600" eaLnBrk="0" hangingPunct="0">
                <a:spcBef>
                  <a:spcPct val="20000"/>
                </a:spcBef>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 typeface="Arial" charset="0"/>
                <a:buNone/>
                <a:defRPr/>
              </a:pPr>
              <a:r>
                <a:rPr lang="en-US" altLang="zh-CN" sz="2200" b="1" dirty="0">
                  <a:solidFill>
                    <a:srgbClr val="C00000"/>
                  </a:solidFill>
                  <a:latin typeface="微软雅黑" pitchFamily="34" charset="-122"/>
                  <a:ea typeface="微软雅黑" pitchFamily="34" charset="-122"/>
                </a:rPr>
                <a:t>4</a:t>
              </a:r>
              <a:r>
                <a:rPr lang="zh-CN" altLang="en-US" sz="2200" b="1" dirty="0">
                  <a:solidFill>
                    <a:srgbClr val="C00000"/>
                  </a:solidFill>
                  <a:latin typeface="微软雅黑" pitchFamily="34" charset="-122"/>
                  <a:ea typeface="微软雅黑" pitchFamily="34" charset="-122"/>
                </a:rPr>
                <a:t>、教师启发引导，总结评价                              </a:t>
              </a:r>
              <a:r>
                <a:rPr lang="zh-CN" altLang="en-US" sz="2200" b="1" dirty="0">
                  <a:solidFill>
                    <a:schemeClr val="accent3">
                      <a:lumMod val="50000"/>
                    </a:schemeClr>
                  </a:solidFill>
                  <a:latin typeface="微软雅黑" pitchFamily="34" charset="-122"/>
                  <a:ea typeface="微软雅黑" pitchFamily="34" charset="-122"/>
                </a:rPr>
                <a:t>学生概括提炼，形成研究</a:t>
              </a:r>
              <a:r>
                <a:rPr lang="en-US" altLang="zh-CN" sz="2200" b="1" dirty="0">
                  <a:solidFill>
                    <a:schemeClr val="accent3">
                      <a:lumMod val="50000"/>
                    </a:schemeClr>
                  </a:solidFill>
                  <a:latin typeface="微软雅黑" pitchFamily="34" charset="-122"/>
                  <a:ea typeface="微软雅黑" pitchFamily="34" charset="-122"/>
                </a:rPr>
                <a:t>/</a:t>
              </a:r>
              <a:r>
                <a:rPr lang="zh-CN" altLang="en-US" sz="2200" b="1" dirty="0">
                  <a:solidFill>
                    <a:schemeClr val="accent3">
                      <a:lumMod val="50000"/>
                    </a:schemeClr>
                  </a:solidFill>
                  <a:latin typeface="微软雅黑" pitchFamily="34" charset="-122"/>
                  <a:ea typeface="微软雅黑" pitchFamily="34" charset="-122"/>
                </a:rPr>
                <a:t>调研结论</a:t>
              </a:r>
              <a:r>
                <a:rPr lang="en-US" altLang="zh-CN" sz="2200" b="1" dirty="0">
                  <a:solidFill>
                    <a:schemeClr val="accent3">
                      <a:lumMod val="50000"/>
                    </a:schemeClr>
                  </a:solidFill>
                  <a:latin typeface="微软雅黑" pitchFamily="34" charset="-122"/>
                  <a:ea typeface="微软雅黑" pitchFamily="34" charset="-122"/>
                </a:rPr>
                <a:t>/</a:t>
              </a:r>
              <a:r>
                <a:rPr lang="zh-CN" altLang="en-US" sz="2200" b="1" dirty="0">
                  <a:solidFill>
                    <a:schemeClr val="accent3">
                      <a:lumMod val="50000"/>
                    </a:schemeClr>
                  </a:solidFill>
                  <a:latin typeface="微软雅黑" pitchFamily="34" charset="-122"/>
                  <a:ea typeface="微软雅黑" pitchFamily="34" charset="-122"/>
                </a:rPr>
                <a:t>学习成果</a:t>
              </a:r>
              <a:endParaRPr lang="en-US" altLang="zh-CN" sz="2200" b="1" dirty="0">
                <a:solidFill>
                  <a:schemeClr val="accent3">
                    <a:lumMod val="50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681582919"/>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up)">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up)">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wipe(up)">
                                      <p:cBhvr>
                                        <p:cTn id="17" dur="5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wipe(up)">
                                      <p:cBhvr>
                                        <p:cTn id="22" dur="500"/>
                                        <p:tgtEl>
                                          <p:spTgt spid="7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barn(inVertical)">
                                      <p:cBhvr>
                                        <p:cTn id="2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Group 4"/>
          <p:cNvGrpSpPr/>
          <p:nvPr/>
        </p:nvGrpSpPr>
        <p:grpSpPr>
          <a:xfrm>
            <a:off x="5709295" y="2794134"/>
            <a:ext cx="3246967" cy="3147060"/>
            <a:chOff x="4200186" y="2320894"/>
            <a:chExt cx="3791627" cy="3651116"/>
          </a:xfrm>
        </p:grpSpPr>
        <p:sp>
          <p:nvSpPr>
            <p:cNvPr id="15"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Oval 13"/>
            <p:cNvSpPr/>
            <p:nvPr/>
          </p:nvSpPr>
          <p:spPr>
            <a:xfrm>
              <a:off x="5725181" y="2613073"/>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Oval 14"/>
            <p:cNvSpPr/>
            <p:nvPr/>
          </p:nvSpPr>
          <p:spPr>
            <a:xfrm>
              <a:off x="4297730" y="4929404"/>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Oval 15"/>
            <p:cNvSpPr/>
            <p:nvPr/>
          </p:nvSpPr>
          <p:spPr>
            <a:xfrm>
              <a:off x="7164059" y="4930934"/>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Group 23"/>
          <p:cNvGrpSpPr/>
          <p:nvPr/>
        </p:nvGrpSpPr>
        <p:grpSpPr>
          <a:xfrm>
            <a:off x="9190789" y="4871040"/>
            <a:ext cx="3256083" cy="1292197"/>
            <a:chOff x="8512415" y="2327889"/>
            <a:chExt cx="3256083" cy="1292197"/>
          </a:xfrm>
        </p:grpSpPr>
        <p:sp>
          <p:nvSpPr>
            <p:cNvPr id="29" name="TextBox 24"/>
            <p:cNvSpPr txBox="1"/>
            <p:nvPr/>
          </p:nvSpPr>
          <p:spPr>
            <a:xfrm>
              <a:off x="8512415" y="2327889"/>
              <a:ext cx="1467068" cy="477054"/>
            </a:xfrm>
            <a:prstGeom prst="rect">
              <a:avLst/>
            </a:prstGeom>
            <a:noFill/>
          </p:spPr>
          <p:txBody>
            <a:bodyPr wrap="none" rtlCol="0">
              <a:spAutoFit/>
            </a:bodyPr>
            <a:lstStyle/>
            <a:p>
              <a:r>
                <a:rPr lang="zh-CN" altLang="en-US" sz="2500" b="1" dirty="0">
                  <a:solidFill>
                    <a:srgbClr val="0070C0"/>
                  </a:solidFill>
                  <a:latin typeface="微软雅黑" panose="020B0503020204020204" pitchFamily="34" charset="-122"/>
                  <a:ea typeface="微软雅黑" panose="020B0503020204020204" pitchFamily="34" charset="-122"/>
                </a:rPr>
                <a:t>服务中心</a:t>
              </a:r>
              <a:endParaRPr lang="en-GB" sz="25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Rectangle 25"/>
            <p:cNvSpPr/>
            <p:nvPr/>
          </p:nvSpPr>
          <p:spPr>
            <a:xfrm>
              <a:off x="8512415" y="2912200"/>
              <a:ext cx="3256083" cy="707886"/>
            </a:xfrm>
            <a:prstGeom prst="rect">
              <a:avLst/>
            </a:prstGeom>
          </p:spPr>
          <p:txBody>
            <a:bodyPr wrap="square">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提供学习过程中的全面知识服务</a:t>
              </a:r>
            </a:p>
          </p:txBody>
        </p:sp>
      </p:grpSp>
      <p:grpSp>
        <p:nvGrpSpPr>
          <p:cNvPr id="31" name="Group 26"/>
          <p:cNvGrpSpPr/>
          <p:nvPr/>
        </p:nvGrpSpPr>
        <p:grpSpPr>
          <a:xfrm flipH="1">
            <a:off x="3422176" y="2675802"/>
            <a:ext cx="3256083" cy="979629"/>
            <a:chOff x="8512415" y="2327889"/>
            <a:chExt cx="3256083" cy="513889"/>
          </a:xfrm>
        </p:grpSpPr>
        <p:sp>
          <p:nvSpPr>
            <p:cNvPr id="32" name="TextBox 27"/>
            <p:cNvSpPr txBox="1"/>
            <p:nvPr/>
          </p:nvSpPr>
          <p:spPr>
            <a:xfrm>
              <a:off x="8512415" y="2327889"/>
              <a:ext cx="1467068" cy="250251"/>
            </a:xfrm>
            <a:prstGeom prst="rect">
              <a:avLst/>
            </a:prstGeom>
            <a:noFill/>
          </p:spPr>
          <p:txBody>
            <a:bodyPr wrap="none" rtlCol="0">
              <a:spAutoFit/>
            </a:bodyPr>
            <a:lstStyle/>
            <a:p>
              <a:pPr algn="r"/>
              <a:r>
                <a:rPr lang="zh-CN" altLang="en-US" sz="2500" b="1" dirty="0">
                  <a:solidFill>
                    <a:srgbClr val="0070C0"/>
                  </a:solidFill>
                  <a:latin typeface="微软雅黑" panose="020B0503020204020204" pitchFamily="34" charset="-122"/>
                  <a:ea typeface="微软雅黑" panose="020B0503020204020204" pitchFamily="34" charset="-122"/>
                </a:rPr>
                <a:t>知识中心</a:t>
              </a:r>
              <a:endParaRPr lang="en-GB" sz="25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Rectangle 28"/>
            <p:cNvSpPr/>
            <p:nvPr/>
          </p:nvSpPr>
          <p:spPr>
            <a:xfrm>
              <a:off x="8512415" y="2631890"/>
              <a:ext cx="3256083" cy="209888"/>
            </a:xfrm>
            <a:prstGeom prst="rect">
              <a:avLst/>
            </a:prstGeom>
          </p:spPr>
          <p:txBody>
            <a:bodyPr wrap="square">
              <a:spAutoFit/>
            </a:bodyPr>
            <a:lstStyle/>
            <a:p>
              <a:pPr algn="ctr"/>
              <a:r>
                <a:rPr lang="zh-CN" altLang="en-US" sz="2000" dirty="0">
                  <a:solidFill>
                    <a:schemeClr val="tx1">
                      <a:lumMod val="50000"/>
                    </a:schemeClr>
                  </a:solidFill>
                  <a:latin typeface="微软雅黑" panose="020B0503020204020204" pitchFamily="34" charset="-122"/>
                  <a:ea typeface="微软雅黑" panose="020B0503020204020204" pitchFamily="34" charset="-122"/>
                </a:rPr>
                <a:t>提供师生学习需要的知识</a:t>
              </a:r>
            </a:p>
          </p:txBody>
        </p:sp>
      </p:grpSp>
      <p:grpSp>
        <p:nvGrpSpPr>
          <p:cNvPr id="34" name="Group 30"/>
          <p:cNvGrpSpPr/>
          <p:nvPr/>
        </p:nvGrpSpPr>
        <p:grpSpPr>
          <a:xfrm flipH="1">
            <a:off x="2226295" y="4779320"/>
            <a:ext cx="3198732" cy="1226095"/>
            <a:chOff x="8512415" y="2327889"/>
            <a:chExt cx="3256083" cy="1226095"/>
          </a:xfrm>
        </p:grpSpPr>
        <p:sp>
          <p:nvSpPr>
            <p:cNvPr id="35" name="TextBox 31"/>
            <p:cNvSpPr txBox="1"/>
            <p:nvPr/>
          </p:nvSpPr>
          <p:spPr>
            <a:xfrm>
              <a:off x="8512415" y="2327889"/>
              <a:ext cx="1493371" cy="477054"/>
            </a:xfrm>
            <a:prstGeom prst="rect">
              <a:avLst/>
            </a:prstGeom>
            <a:noFill/>
          </p:spPr>
          <p:txBody>
            <a:bodyPr wrap="none" rtlCol="0">
              <a:spAutoFit/>
            </a:bodyPr>
            <a:lstStyle/>
            <a:p>
              <a:pPr algn="r"/>
              <a:r>
                <a:rPr lang="zh-CN" altLang="en-US" sz="2500" b="1" dirty="0">
                  <a:solidFill>
                    <a:srgbClr val="0070C0"/>
                  </a:solidFill>
                  <a:latin typeface="微软雅黑" panose="020B0503020204020204" pitchFamily="34" charset="-122"/>
                  <a:ea typeface="微软雅黑" panose="020B0503020204020204" pitchFamily="34" charset="-122"/>
                </a:rPr>
                <a:t>学习中心</a:t>
              </a:r>
              <a:endParaRPr lang="en-GB" sz="25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ectangle 32"/>
            <p:cNvSpPr/>
            <p:nvPr/>
          </p:nvSpPr>
          <p:spPr>
            <a:xfrm>
              <a:off x="8512415" y="2846098"/>
              <a:ext cx="3256083" cy="707886"/>
            </a:xfrm>
            <a:prstGeom prst="rect">
              <a:avLst/>
            </a:prstGeom>
          </p:spPr>
          <p:txBody>
            <a:bodyPr wrap="square">
              <a:spAutoFit/>
            </a:bodyPr>
            <a:lstStyle/>
            <a:p>
              <a:pPr algn="r"/>
              <a:r>
                <a:rPr lang="zh-CN" altLang="en-US" sz="2000" dirty="0">
                  <a:solidFill>
                    <a:schemeClr val="tx1">
                      <a:lumMod val="50000"/>
                    </a:schemeClr>
                  </a:solidFill>
                  <a:latin typeface="微软雅黑" panose="020B0503020204020204" pitchFamily="34" charset="-122"/>
                  <a:ea typeface="微软雅黑" panose="020B0503020204020204" pitchFamily="34" charset="-122"/>
                </a:rPr>
                <a:t>提供学习的环境，特别是</a:t>
              </a:r>
              <a:r>
                <a:rPr lang="zh-CN" altLang="en-US" sz="2000" dirty="0">
                  <a:solidFill>
                    <a:srgbClr val="0070C0"/>
                  </a:solidFill>
                  <a:latin typeface="微软雅黑" panose="020B0503020204020204" pitchFamily="34" charset="-122"/>
                  <a:ea typeface="微软雅黑" panose="020B0503020204020204" pitchFamily="34" charset="-122"/>
                </a:rPr>
                <a:t>数字化学习环境</a:t>
              </a:r>
            </a:p>
          </p:txBody>
        </p:sp>
      </p:grpSp>
      <p:sp>
        <p:nvSpPr>
          <p:cNvPr id="37" name="TextBox 8">
            <a:extLst>
              <a:ext uri="{FF2B5EF4-FFF2-40B4-BE49-F238E27FC236}">
                <a16:creationId xmlns:a16="http://schemas.microsoft.com/office/drawing/2014/main" xmlns="" id="{20D2FB26-502C-4BE1-9786-51AD1ABEAB24}"/>
              </a:ext>
            </a:extLst>
          </p:cNvPr>
          <p:cNvSpPr txBox="1"/>
          <p:nvPr/>
        </p:nvSpPr>
        <p:spPr>
          <a:xfrm>
            <a:off x="563245" y="351220"/>
            <a:ext cx="11816592" cy="492443"/>
          </a:xfrm>
          <a:prstGeom prst="rect">
            <a:avLst/>
          </a:prstGeom>
          <a:noFill/>
        </p:spPr>
        <p:txBody>
          <a:bodyPr wrap="square" lIns="0" tIns="0" rIns="0" bIns="0" anchor="ctr">
            <a:spAutoFit/>
          </a:bodyPr>
          <a:lstStyle/>
          <a:p>
            <a:pPr>
              <a:defRPr/>
            </a:pPr>
            <a:r>
              <a:rPr lang="en-US" altLang="zh-CN"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1-2 </a:t>
            </a:r>
            <a:r>
              <a:rPr lang="zh-CN" altLang="en-US" sz="3200" b="1"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下一代</a:t>
            </a:r>
            <a:r>
              <a:rPr lang="zh-CN" altLang="en-US" sz="32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数字图书馆的定位：</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extBox 27">
            <a:extLst>
              <a:ext uri="{FF2B5EF4-FFF2-40B4-BE49-F238E27FC236}">
                <a16:creationId xmlns:a16="http://schemas.microsoft.com/office/drawing/2014/main" xmlns="" id="{47CD7B20-537D-4F67-AF6B-CA2D362BACFB}"/>
              </a:ext>
            </a:extLst>
          </p:cNvPr>
          <p:cNvSpPr txBox="1"/>
          <p:nvPr/>
        </p:nvSpPr>
        <p:spPr>
          <a:xfrm flipH="1">
            <a:off x="518142" y="1460995"/>
            <a:ext cx="4695516" cy="1246495"/>
          </a:xfrm>
          <a:prstGeom prst="rect">
            <a:avLst/>
          </a:prstGeom>
          <a:noFill/>
        </p:spPr>
        <p:txBody>
          <a:bodyPr wrap="none" rtlCol="0">
            <a:spAutoFit/>
          </a:bodyPr>
          <a:lstStyle/>
          <a:p>
            <a:r>
              <a:rPr lang="zh-CN" altLang="en-US" sz="2500" b="1" dirty="0">
                <a:latin typeface="微软雅黑" panose="020B0503020204020204" pitchFamily="34" charset="-122"/>
                <a:ea typeface="微软雅黑" panose="020B0503020204020204" pitchFamily="34" charset="-122"/>
              </a:rPr>
              <a:t>一个目标：</a:t>
            </a:r>
            <a:r>
              <a:rPr lang="zh-CN" altLang="en-US" sz="2500" b="1" dirty="0">
                <a:solidFill>
                  <a:srgbClr val="0070C0"/>
                </a:solidFill>
                <a:latin typeface="微软雅黑" panose="020B0503020204020204" pitchFamily="34" charset="-122"/>
                <a:ea typeface="微软雅黑" panose="020B0503020204020204" pitchFamily="34" charset="-122"/>
              </a:rPr>
              <a:t>面向学校的人才培养</a:t>
            </a:r>
            <a:endParaRPr lang="en-US" altLang="zh-CN" sz="2500" b="1" dirty="0">
              <a:solidFill>
                <a:srgbClr val="0070C0"/>
              </a:solidFill>
              <a:latin typeface="微软雅黑" panose="020B0503020204020204" pitchFamily="34" charset="-122"/>
              <a:ea typeface="微软雅黑" panose="020B0503020204020204" pitchFamily="34" charset="-122"/>
            </a:endParaRPr>
          </a:p>
          <a:p>
            <a:r>
              <a:rPr lang="zh-CN" altLang="en-US" sz="2500" b="1" dirty="0">
                <a:latin typeface="微软雅黑" panose="020B0503020204020204" pitchFamily="34" charset="-122"/>
                <a:ea typeface="微软雅黑" panose="020B0503020204020204" pitchFamily="34" charset="-122"/>
              </a:rPr>
              <a:t>两项工作：</a:t>
            </a:r>
            <a:r>
              <a:rPr lang="zh-CN" altLang="en-US" sz="2500" b="1" dirty="0">
                <a:solidFill>
                  <a:srgbClr val="0070C0"/>
                </a:solidFill>
                <a:latin typeface="微软雅黑" panose="020B0503020204020204" pitchFamily="34" charset="-122"/>
                <a:ea typeface="微软雅黑" panose="020B0503020204020204" pitchFamily="34" charset="-122"/>
              </a:rPr>
              <a:t>知识管理，知识服务</a:t>
            </a:r>
            <a:endParaRPr lang="en-US" altLang="zh-CN" sz="2500" b="1" dirty="0">
              <a:solidFill>
                <a:srgbClr val="0070C0"/>
              </a:solidFill>
              <a:latin typeface="微软雅黑" panose="020B0503020204020204" pitchFamily="34" charset="-122"/>
              <a:ea typeface="微软雅黑" panose="020B0503020204020204" pitchFamily="34" charset="-122"/>
            </a:endParaRPr>
          </a:p>
          <a:p>
            <a:r>
              <a:rPr lang="zh-CN" altLang="en-US" sz="2500" b="1" dirty="0">
                <a:latin typeface="微软雅黑" panose="020B0503020204020204" pitchFamily="34" charset="-122"/>
                <a:ea typeface="微软雅黑" panose="020B0503020204020204" pitchFamily="34" charset="-122"/>
                <a:cs typeface="Arial" panose="020B0604020202020204" pitchFamily="34" charset="0"/>
              </a:rPr>
              <a:t>三个中心：</a:t>
            </a:r>
            <a:endParaRPr lang="en-GB" sz="2500" b="1"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6955699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txBox="1">
            <a:spLocks noChangeArrowheads="1"/>
          </p:cNvSpPr>
          <p:nvPr/>
        </p:nvSpPr>
        <p:spPr bwMode="auto">
          <a:xfrm>
            <a:off x="51346" y="-29020"/>
            <a:ext cx="12508259" cy="111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nchor="ct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r>
              <a:rPr lang="zh-CN" altLang="en-US" b="1">
                <a:solidFill>
                  <a:srgbClr val="003399"/>
                </a:solidFill>
                <a:latin typeface="微软雅黑" pitchFamily="34" charset="-122"/>
                <a:ea typeface="微软雅黑" pitchFamily="34" charset="-122"/>
              </a:rPr>
              <a:t>场景二</a:t>
            </a:r>
            <a:r>
              <a:rPr lang="zh-CN" altLang="en-US" b="1">
                <a:solidFill>
                  <a:srgbClr val="0070C0"/>
                </a:solidFill>
                <a:latin typeface="微软雅黑" pitchFamily="34" charset="-122"/>
                <a:ea typeface="微软雅黑" pitchFamily="34" charset="-122"/>
              </a:rPr>
              <a:t> </a:t>
            </a:r>
            <a:r>
              <a:rPr lang="zh-CN" altLang="en-US" b="1">
                <a:solidFill>
                  <a:srgbClr val="FF0000"/>
                </a:solidFill>
                <a:latin typeface="微软雅黑" pitchFamily="34" charset="-122"/>
                <a:ea typeface="微软雅黑" pitchFamily="34" charset="-122"/>
              </a:rPr>
              <a:t>基于课题的深度研究与成果发表</a:t>
            </a:r>
          </a:p>
        </p:txBody>
      </p:sp>
      <p:pic>
        <p:nvPicPr>
          <p:cNvPr id="12" name="Picture 268" descr="Picture2">
            <a:extLst>
              <a:ext uri="{FF2B5EF4-FFF2-40B4-BE49-F238E27FC236}">
                <a16:creationId xmlns="" xmlns:a16="http://schemas.microsoft.com/office/drawing/2014/main" id="{47F65479-8C8F-49D5-9455-E4D026592F4B}"/>
              </a:ext>
            </a:extLst>
          </p:cNvPr>
          <p:cNvPicPr>
            <a:picLocks noChangeAspect="1" noChangeArrowheads="1"/>
          </p:cNvPicPr>
          <p:nvPr/>
        </p:nvPicPr>
        <p:blipFill>
          <a:blip r:embed="rId3"/>
          <a:srcRect/>
          <a:stretch>
            <a:fillRect/>
          </a:stretch>
        </p:blipFill>
        <p:spPr bwMode="auto">
          <a:xfrm>
            <a:off x="1466702" y="2602862"/>
            <a:ext cx="9722197" cy="205818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2532" name="组合 12"/>
          <p:cNvGrpSpPr>
            <a:grpSpLocks/>
          </p:cNvGrpSpPr>
          <p:nvPr/>
        </p:nvGrpSpPr>
        <p:grpSpPr bwMode="auto">
          <a:xfrm>
            <a:off x="1810495" y="2502409"/>
            <a:ext cx="1848445" cy="1942100"/>
            <a:chOff x="683568" y="3960998"/>
            <a:chExt cx="1314450" cy="1381019"/>
          </a:xfrm>
        </p:grpSpPr>
        <p:sp>
          <p:nvSpPr>
            <p:cNvPr id="14" name="Oval 65">
              <a:extLst>
                <a:ext uri="{FF2B5EF4-FFF2-40B4-BE49-F238E27FC236}">
                  <a16:creationId xmlns="" xmlns:a16="http://schemas.microsoft.com/office/drawing/2014/main" id="{87768871-A787-4F08-B7C4-DFF56C0D0C77}"/>
                </a:ext>
              </a:extLst>
            </p:cNvPr>
            <p:cNvSpPr>
              <a:spLocks noChangeArrowheads="1"/>
            </p:cNvSpPr>
            <p:nvPr/>
          </p:nvSpPr>
          <p:spPr bwMode="auto">
            <a:xfrm>
              <a:off x="801043" y="5188041"/>
              <a:ext cx="1079500" cy="15397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pitchFamily="34" charset="0"/>
                <a:ea typeface="宋体"/>
              </a:endParaRPr>
            </a:p>
          </p:txBody>
        </p:sp>
        <p:grpSp>
          <p:nvGrpSpPr>
            <p:cNvPr id="15" name="组合 14">
              <a:extLst>
                <a:ext uri="{FF2B5EF4-FFF2-40B4-BE49-F238E27FC236}">
                  <a16:creationId xmlns="" xmlns:a16="http://schemas.microsoft.com/office/drawing/2014/main" id="{25784697-1185-48E9-87CD-37845F662AB9}"/>
                </a:ext>
              </a:extLst>
            </p:cNvPr>
            <p:cNvGrpSpPr/>
            <p:nvPr/>
          </p:nvGrpSpPr>
          <p:grpSpPr>
            <a:xfrm>
              <a:off x="683568" y="3960998"/>
              <a:ext cx="1314450" cy="1314452"/>
              <a:chOff x="3133055" y="1546405"/>
              <a:chExt cx="1559482" cy="1559485"/>
            </a:xfrm>
            <a:effectLst>
              <a:outerShdw blurRad="50800" dist="38100" dir="5400000" algn="t" rotWithShape="0">
                <a:prstClr val="black">
                  <a:alpha val="40000"/>
                </a:prstClr>
              </a:outerShdw>
            </a:effectLst>
            <a:scene3d>
              <a:camera prst="orthographicFront">
                <a:rot lat="0" lon="0" rev="0"/>
              </a:camera>
              <a:lightRig rig="glow" dir="t">
                <a:rot lat="0" lon="0" rev="14100000"/>
              </a:lightRig>
            </a:scene3d>
          </p:grpSpPr>
          <p:sp>
            <p:nvSpPr>
              <p:cNvPr id="16" name="椭圆 15">
                <a:extLst>
                  <a:ext uri="{FF2B5EF4-FFF2-40B4-BE49-F238E27FC236}">
                    <a16:creationId xmlns="" xmlns:a16="http://schemas.microsoft.com/office/drawing/2014/main" id="{E7449017-55B0-4AEC-8216-66E7AA83D664}"/>
                  </a:ext>
                </a:extLst>
              </p:cNvPr>
              <p:cNvSpPr/>
              <p:nvPr/>
            </p:nvSpPr>
            <p:spPr bwMode="auto">
              <a:xfrm rot="1267204">
                <a:off x="3133055" y="1546405"/>
                <a:ext cx="1559482" cy="1559485"/>
              </a:xfrm>
              <a:prstGeom prst="ellipse">
                <a:avLst/>
              </a:prstGeom>
              <a:gradFill flip="none" rotWithShape="1">
                <a:gsLst>
                  <a:gs pos="0">
                    <a:srgbClr val="95D228"/>
                  </a:gs>
                  <a:gs pos="97000">
                    <a:srgbClr val="69C119"/>
                  </a:gs>
                  <a:gs pos="28000">
                    <a:srgbClr val="FFC000"/>
                  </a:gs>
                </a:gsLst>
                <a:path path="circle">
                  <a:fillToRect r="100000" b="100000"/>
                </a:path>
                <a:tileRect l="-100000" t="-100000"/>
              </a:gradFill>
              <a:ln w="635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7" name="椭圆 16">
                <a:extLst>
                  <a:ext uri="{FF2B5EF4-FFF2-40B4-BE49-F238E27FC236}">
                    <a16:creationId xmlns="" xmlns:a16="http://schemas.microsoft.com/office/drawing/2014/main" id="{6F6EE8DC-B46A-4604-9C4D-A5291D5BF185}"/>
                  </a:ext>
                </a:extLst>
              </p:cNvPr>
              <p:cNvSpPr/>
              <p:nvPr/>
            </p:nvSpPr>
            <p:spPr bwMode="auto">
              <a:xfrm rot="2140418">
                <a:off x="3352291" y="1614365"/>
                <a:ext cx="1284785" cy="1178045"/>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8" name="椭圆 17">
                <a:extLst>
                  <a:ext uri="{FF2B5EF4-FFF2-40B4-BE49-F238E27FC236}">
                    <a16:creationId xmlns="" xmlns:a16="http://schemas.microsoft.com/office/drawing/2014/main" id="{B67748F6-6F8E-4E35-AEC0-0D77D51B6812}"/>
                  </a:ext>
                </a:extLst>
              </p:cNvPr>
              <p:cNvSpPr/>
              <p:nvPr/>
            </p:nvSpPr>
            <p:spPr>
              <a:xfrm>
                <a:off x="3233954" y="1715481"/>
                <a:ext cx="1357682" cy="1357683"/>
              </a:xfrm>
              <a:prstGeom prst="ellipse">
                <a:avLst/>
              </a:prstGeom>
              <a:gradFill flip="none" rotWithShape="1">
                <a:gsLst>
                  <a:gs pos="28000">
                    <a:sysClr val="window" lastClr="FFFFFF">
                      <a:alpha val="0"/>
                    </a:sysClr>
                  </a:gs>
                  <a:gs pos="64000">
                    <a:srgbClr val="B7ECFF">
                      <a:alpha val="0"/>
                    </a:srgbClr>
                  </a:gs>
                  <a:gs pos="100000">
                    <a:srgbClr val="69C119"/>
                  </a:gs>
                </a:gsLst>
                <a:lin ang="54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grpSp>
      </p:grpSp>
      <p:grpSp>
        <p:nvGrpSpPr>
          <p:cNvPr id="22533" name="组合 18"/>
          <p:cNvGrpSpPr>
            <a:grpSpLocks/>
          </p:cNvGrpSpPr>
          <p:nvPr/>
        </p:nvGrpSpPr>
        <p:grpSpPr bwMode="auto">
          <a:xfrm>
            <a:off x="4201418" y="1895224"/>
            <a:ext cx="1848445" cy="1942100"/>
            <a:chOff x="683568" y="3960998"/>
            <a:chExt cx="1314450" cy="1381019"/>
          </a:xfrm>
        </p:grpSpPr>
        <p:sp>
          <p:nvSpPr>
            <p:cNvPr id="20" name="Oval 65">
              <a:extLst>
                <a:ext uri="{FF2B5EF4-FFF2-40B4-BE49-F238E27FC236}">
                  <a16:creationId xmlns="" xmlns:a16="http://schemas.microsoft.com/office/drawing/2014/main" id="{687561DC-FACC-43F1-B704-852E91BF7AA8}"/>
                </a:ext>
              </a:extLst>
            </p:cNvPr>
            <p:cNvSpPr>
              <a:spLocks noChangeArrowheads="1"/>
            </p:cNvSpPr>
            <p:nvPr/>
          </p:nvSpPr>
          <p:spPr bwMode="auto">
            <a:xfrm>
              <a:off x="801043" y="5188041"/>
              <a:ext cx="1079500" cy="15397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pitchFamily="34" charset="0"/>
                <a:ea typeface="宋体"/>
              </a:endParaRPr>
            </a:p>
          </p:txBody>
        </p:sp>
        <p:grpSp>
          <p:nvGrpSpPr>
            <p:cNvPr id="21" name="组合 20">
              <a:extLst>
                <a:ext uri="{FF2B5EF4-FFF2-40B4-BE49-F238E27FC236}">
                  <a16:creationId xmlns="" xmlns:a16="http://schemas.microsoft.com/office/drawing/2014/main" id="{60717DFE-E483-4182-B28B-8D971109199B}"/>
                </a:ext>
              </a:extLst>
            </p:cNvPr>
            <p:cNvGrpSpPr/>
            <p:nvPr/>
          </p:nvGrpSpPr>
          <p:grpSpPr>
            <a:xfrm>
              <a:off x="683568" y="3960998"/>
              <a:ext cx="1314450" cy="1314452"/>
              <a:chOff x="3133055" y="1546405"/>
              <a:chExt cx="1559482" cy="1559485"/>
            </a:xfrm>
            <a:effectLst>
              <a:outerShdw blurRad="50800" dist="38100" dir="5400000" algn="t" rotWithShape="0">
                <a:prstClr val="black">
                  <a:alpha val="40000"/>
                </a:prstClr>
              </a:outerShdw>
            </a:effectLst>
            <a:scene3d>
              <a:camera prst="orthographicFront">
                <a:rot lat="0" lon="0" rev="0"/>
              </a:camera>
              <a:lightRig rig="glow" dir="t">
                <a:rot lat="0" lon="0" rev="14100000"/>
              </a:lightRig>
            </a:scene3d>
          </p:grpSpPr>
          <p:sp>
            <p:nvSpPr>
              <p:cNvPr id="22" name="椭圆 21">
                <a:extLst>
                  <a:ext uri="{FF2B5EF4-FFF2-40B4-BE49-F238E27FC236}">
                    <a16:creationId xmlns="" xmlns:a16="http://schemas.microsoft.com/office/drawing/2014/main" id="{C824153F-672E-4A01-848E-97CB0751A197}"/>
                  </a:ext>
                </a:extLst>
              </p:cNvPr>
              <p:cNvSpPr/>
              <p:nvPr/>
            </p:nvSpPr>
            <p:spPr bwMode="auto">
              <a:xfrm rot="1267204">
                <a:off x="3133055" y="1546405"/>
                <a:ext cx="1559482" cy="1559485"/>
              </a:xfrm>
              <a:prstGeom prst="ellipse">
                <a:avLst/>
              </a:prstGeom>
              <a:gradFill flip="none" rotWithShape="1">
                <a:gsLst>
                  <a:gs pos="0">
                    <a:srgbClr val="95D228"/>
                  </a:gs>
                  <a:gs pos="97000">
                    <a:srgbClr val="69C119"/>
                  </a:gs>
                  <a:gs pos="28000">
                    <a:srgbClr val="FFC000"/>
                  </a:gs>
                </a:gsLst>
                <a:path path="circle">
                  <a:fillToRect r="100000" b="100000"/>
                </a:path>
                <a:tileRect l="-100000" t="-100000"/>
              </a:gradFill>
              <a:ln w="635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3" name="椭圆 22">
                <a:extLst>
                  <a:ext uri="{FF2B5EF4-FFF2-40B4-BE49-F238E27FC236}">
                    <a16:creationId xmlns="" xmlns:a16="http://schemas.microsoft.com/office/drawing/2014/main" id="{3E18EE45-CC02-4824-BC4A-2619B68586BB}"/>
                  </a:ext>
                </a:extLst>
              </p:cNvPr>
              <p:cNvSpPr/>
              <p:nvPr/>
            </p:nvSpPr>
            <p:spPr bwMode="auto">
              <a:xfrm rot="2140418">
                <a:off x="3352291" y="1614365"/>
                <a:ext cx="1284785" cy="1178045"/>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4" name="椭圆 23">
                <a:extLst>
                  <a:ext uri="{FF2B5EF4-FFF2-40B4-BE49-F238E27FC236}">
                    <a16:creationId xmlns="" xmlns:a16="http://schemas.microsoft.com/office/drawing/2014/main" id="{03D45882-B837-479A-9B1F-E4094DFB877D}"/>
                  </a:ext>
                </a:extLst>
              </p:cNvPr>
              <p:cNvSpPr/>
              <p:nvPr/>
            </p:nvSpPr>
            <p:spPr>
              <a:xfrm>
                <a:off x="3233954" y="1715481"/>
                <a:ext cx="1357682" cy="1357683"/>
              </a:xfrm>
              <a:prstGeom prst="ellipse">
                <a:avLst/>
              </a:prstGeom>
              <a:gradFill flip="none" rotWithShape="1">
                <a:gsLst>
                  <a:gs pos="28000">
                    <a:sysClr val="window" lastClr="FFFFFF">
                      <a:alpha val="0"/>
                    </a:sysClr>
                  </a:gs>
                  <a:gs pos="64000">
                    <a:srgbClr val="B7ECFF">
                      <a:alpha val="0"/>
                    </a:srgbClr>
                  </a:gs>
                  <a:gs pos="100000">
                    <a:srgbClr val="69C119"/>
                  </a:gs>
                </a:gsLst>
                <a:lin ang="54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grpSp>
      </p:grpSp>
      <p:grpSp>
        <p:nvGrpSpPr>
          <p:cNvPr id="22534" name="组合 24"/>
          <p:cNvGrpSpPr>
            <a:grpSpLocks/>
          </p:cNvGrpSpPr>
          <p:nvPr/>
        </p:nvGrpSpPr>
        <p:grpSpPr bwMode="auto">
          <a:xfrm>
            <a:off x="6429375" y="1388491"/>
            <a:ext cx="1848445" cy="1942100"/>
            <a:chOff x="683568" y="3960998"/>
            <a:chExt cx="1314450" cy="1381019"/>
          </a:xfrm>
        </p:grpSpPr>
        <p:sp>
          <p:nvSpPr>
            <p:cNvPr id="26" name="Oval 65">
              <a:extLst>
                <a:ext uri="{FF2B5EF4-FFF2-40B4-BE49-F238E27FC236}">
                  <a16:creationId xmlns="" xmlns:a16="http://schemas.microsoft.com/office/drawing/2014/main" id="{6BC863F5-778B-4418-9100-88405D06831D}"/>
                </a:ext>
              </a:extLst>
            </p:cNvPr>
            <p:cNvSpPr>
              <a:spLocks noChangeArrowheads="1"/>
            </p:cNvSpPr>
            <p:nvPr/>
          </p:nvSpPr>
          <p:spPr bwMode="auto">
            <a:xfrm>
              <a:off x="801043" y="5188042"/>
              <a:ext cx="1079500" cy="15397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pitchFamily="34" charset="0"/>
                <a:ea typeface="宋体"/>
              </a:endParaRPr>
            </a:p>
          </p:txBody>
        </p:sp>
        <p:grpSp>
          <p:nvGrpSpPr>
            <p:cNvPr id="27" name="组合 26">
              <a:extLst>
                <a:ext uri="{FF2B5EF4-FFF2-40B4-BE49-F238E27FC236}">
                  <a16:creationId xmlns="" xmlns:a16="http://schemas.microsoft.com/office/drawing/2014/main" id="{87E5CBBD-C75B-4AE6-8CCD-529C7639E5E5}"/>
                </a:ext>
              </a:extLst>
            </p:cNvPr>
            <p:cNvGrpSpPr/>
            <p:nvPr/>
          </p:nvGrpSpPr>
          <p:grpSpPr>
            <a:xfrm>
              <a:off x="683568" y="3960998"/>
              <a:ext cx="1314450" cy="1314452"/>
              <a:chOff x="3133055" y="1546405"/>
              <a:chExt cx="1559482" cy="1559485"/>
            </a:xfrm>
            <a:effectLst>
              <a:outerShdw blurRad="50800" dist="38100" dir="5400000" algn="t" rotWithShape="0">
                <a:prstClr val="black">
                  <a:alpha val="40000"/>
                </a:prstClr>
              </a:outerShdw>
            </a:effectLst>
            <a:scene3d>
              <a:camera prst="orthographicFront">
                <a:rot lat="0" lon="0" rev="0"/>
              </a:camera>
              <a:lightRig rig="glow" dir="t">
                <a:rot lat="0" lon="0" rev="14100000"/>
              </a:lightRig>
            </a:scene3d>
          </p:grpSpPr>
          <p:sp>
            <p:nvSpPr>
              <p:cNvPr id="28" name="椭圆 27">
                <a:extLst>
                  <a:ext uri="{FF2B5EF4-FFF2-40B4-BE49-F238E27FC236}">
                    <a16:creationId xmlns="" xmlns:a16="http://schemas.microsoft.com/office/drawing/2014/main" id="{D813B151-E299-45B1-B74D-D10772FCFDB5}"/>
                  </a:ext>
                </a:extLst>
              </p:cNvPr>
              <p:cNvSpPr/>
              <p:nvPr/>
            </p:nvSpPr>
            <p:spPr bwMode="auto">
              <a:xfrm rot="1267204">
                <a:off x="3133055" y="1546405"/>
                <a:ext cx="1559482" cy="1559485"/>
              </a:xfrm>
              <a:prstGeom prst="ellipse">
                <a:avLst/>
              </a:prstGeom>
              <a:gradFill flip="none" rotWithShape="1">
                <a:gsLst>
                  <a:gs pos="0">
                    <a:srgbClr val="95D228"/>
                  </a:gs>
                  <a:gs pos="97000">
                    <a:srgbClr val="69C119"/>
                  </a:gs>
                  <a:gs pos="28000">
                    <a:srgbClr val="FFC000"/>
                  </a:gs>
                </a:gsLst>
                <a:path path="circle">
                  <a:fillToRect r="100000" b="100000"/>
                </a:path>
                <a:tileRect l="-100000" t="-100000"/>
              </a:gradFill>
              <a:ln w="635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9" name="椭圆 28">
                <a:extLst>
                  <a:ext uri="{FF2B5EF4-FFF2-40B4-BE49-F238E27FC236}">
                    <a16:creationId xmlns="" xmlns:a16="http://schemas.microsoft.com/office/drawing/2014/main" id="{7E8ECF0A-D458-4310-B569-243E03AAEAFA}"/>
                  </a:ext>
                </a:extLst>
              </p:cNvPr>
              <p:cNvSpPr/>
              <p:nvPr/>
            </p:nvSpPr>
            <p:spPr bwMode="auto">
              <a:xfrm rot="2140418">
                <a:off x="3352291" y="1614365"/>
                <a:ext cx="1284785" cy="1178045"/>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0" name="椭圆 29">
                <a:extLst>
                  <a:ext uri="{FF2B5EF4-FFF2-40B4-BE49-F238E27FC236}">
                    <a16:creationId xmlns="" xmlns:a16="http://schemas.microsoft.com/office/drawing/2014/main" id="{05510B63-6F26-4FC4-AE5B-8B06593F4205}"/>
                  </a:ext>
                </a:extLst>
              </p:cNvPr>
              <p:cNvSpPr/>
              <p:nvPr/>
            </p:nvSpPr>
            <p:spPr>
              <a:xfrm>
                <a:off x="3233954" y="1715481"/>
                <a:ext cx="1357682" cy="1357683"/>
              </a:xfrm>
              <a:prstGeom prst="ellipse">
                <a:avLst/>
              </a:prstGeom>
              <a:gradFill flip="none" rotWithShape="1">
                <a:gsLst>
                  <a:gs pos="28000">
                    <a:sysClr val="window" lastClr="FFFFFF">
                      <a:alpha val="0"/>
                    </a:sysClr>
                  </a:gs>
                  <a:gs pos="64000">
                    <a:srgbClr val="B7ECFF">
                      <a:alpha val="0"/>
                    </a:srgbClr>
                  </a:gs>
                  <a:gs pos="100000">
                    <a:srgbClr val="69C119"/>
                  </a:gs>
                </a:gsLst>
                <a:lin ang="54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grpSp>
      </p:grpSp>
      <p:grpSp>
        <p:nvGrpSpPr>
          <p:cNvPr id="22535" name="组合 30"/>
          <p:cNvGrpSpPr>
            <a:grpSpLocks/>
          </p:cNvGrpSpPr>
          <p:nvPr/>
        </p:nvGrpSpPr>
        <p:grpSpPr bwMode="auto">
          <a:xfrm>
            <a:off x="8902899" y="966587"/>
            <a:ext cx="1848445" cy="1939867"/>
            <a:chOff x="683568" y="3960998"/>
            <a:chExt cx="1314450" cy="1381019"/>
          </a:xfrm>
        </p:grpSpPr>
        <p:sp>
          <p:nvSpPr>
            <p:cNvPr id="32" name="Oval 65">
              <a:extLst>
                <a:ext uri="{FF2B5EF4-FFF2-40B4-BE49-F238E27FC236}">
                  <a16:creationId xmlns="" xmlns:a16="http://schemas.microsoft.com/office/drawing/2014/main" id="{6435CC3E-CFB1-4D1F-A3F2-6B459B2D3569}"/>
                </a:ext>
              </a:extLst>
            </p:cNvPr>
            <p:cNvSpPr>
              <a:spLocks noChangeArrowheads="1"/>
            </p:cNvSpPr>
            <p:nvPr/>
          </p:nvSpPr>
          <p:spPr bwMode="auto">
            <a:xfrm>
              <a:off x="801043" y="5187865"/>
              <a:ext cx="1079500" cy="154152"/>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pitchFamily="34" charset="0"/>
                <a:ea typeface="宋体"/>
              </a:endParaRPr>
            </a:p>
          </p:txBody>
        </p:sp>
        <p:grpSp>
          <p:nvGrpSpPr>
            <p:cNvPr id="33" name="组合 32">
              <a:extLst>
                <a:ext uri="{FF2B5EF4-FFF2-40B4-BE49-F238E27FC236}">
                  <a16:creationId xmlns="" xmlns:a16="http://schemas.microsoft.com/office/drawing/2014/main" id="{31272FE0-C5D2-444D-9E2E-303F2FFCEF51}"/>
                </a:ext>
              </a:extLst>
            </p:cNvPr>
            <p:cNvGrpSpPr/>
            <p:nvPr/>
          </p:nvGrpSpPr>
          <p:grpSpPr>
            <a:xfrm>
              <a:off x="683568" y="3960998"/>
              <a:ext cx="1314450" cy="1314452"/>
              <a:chOff x="3133055" y="1546405"/>
              <a:chExt cx="1559482" cy="1559485"/>
            </a:xfrm>
            <a:effectLst>
              <a:outerShdw blurRad="50800" dist="38100" dir="5400000" algn="t" rotWithShape="0">
                <a:prstClr val="black">
                  <a:alpha val="40000"/>
                </a:prstClr>
              </a:outerShdw>
            </a:effectLst>
            <a:scene3d>
              <a:camera prst="orthographicFront">
                <a:rot lat="0" lon="0" rev="0"/>
              </a:camera>
              <a:lightRig rig="glow" dir="t">
                <a:rot lat="0" lon="0" rev="14100000"/>
              </a:lightRig>
            </a:scene3d>
          </p:grpSpPr>
          <p:sp>
            <p:nvSpPr>
              <p:cNvPr id="34" name="椭圆 33">
                <a:extLst>
                  <a:ext uri="{FF2B5EF4-FFF2-40B4-BE49-F238E27FC236}">
                    <a16:creationId xmlns="" xmlns:a16="http://schemas.microsoft.com/office/drawing/2014/main" id="{1A40E811-059A-410E-BB72-9FEDBAAA1E26}"/>
                  </a:ext>
                </a:extLst>
              </p:cNvPr>
              <p:cNvSpPr/>
              <p:nvPr/>
            </p:nvSpPr>
            <p:spPr bwMode="auto">
              <a:xfrm rot="1267204">
                <a:off x="3133055" y="1546405"/>
                <a:ext cx="1559482" cy="1559485"/>
              </a:xfrm>
              <a:prstGeom prst="ellipse">
                <a:avLst/>
              </a:prstGeom>
              <a:gradFill flip="none" rotWithShape="1">
                <a:gsLst>
                  <a:gs pos="0">
                    <a:srgbClr val="95D228"/>
                  </a:gs>
                  <a:gs pos="97000">
                    <a:srgbClr val="69C119"/>
                  </a:gs>
                  <a:gs pos="28000">
                    <a:srgbClr val="FFC000"/>
                  </a:gs>
                </a:gsLst>
                <a:path path="circle">
                  <a:fillToRect r="100000" b="100000"/>
                </a:path>
                <a:tileRect l="-100000" t="-100000"/>
              </a:gradFill>
              <a:ln w="635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5" name="椭圆 34">
                <a:extLst>
                  <a:ext uri="{FF2B5EF4-FFF2-40B4-BE49-F238E27FC236}">
                    <a16:creationId xmlns="" xmlns:a16="http://schemas.microsoft.com/office/drawing/2014/main" id="{FF658DB9-8D84-4DFE-A8AF-5F132911AE69}"/>
                  </a:ext>
                </a:extLst>
              </p:cNvPr>
              <p:cNvSpPr/>
              <p:nvPr/>
            </p:nvSpPr>
            <p:spPr bwMode="auto">
              <a:xfrm rot="2140418">
                <a:off x="3352291" y="1614365"/>
                <a:ext cx="1284785" cy="1178045"/>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6" name="椭圆 35">
                <a:extLst>
                  <a:ext uri="{FF2B5EF4-FFF2-40B4-BE49-F238E27FC236}">
                    <a16:creationId xmlns="" xmlns:a16="http://schemas.microsoft.com/office/drawing/2014/main" id="{37427609-734B-41F9-A644-B7EA01603CDD}"/>
                  </a:ext>
                </a:extLst>
              </p:cNvPr>
              <p:cNvSpPr/>
              <p:nvPr/>
            </p:nvSpPr>
            <p:spPr>
              <a:xfrm>
                <a:off x="3275910" y="1715481"/>
                <a:ext cx="1357682" cy="1357683"/>
              </a:xfrm>
              <a:prstGeom prst="ellipse">
                <a:avLst/>
              </a:prstGeom>
              <a:gradFill flip="none" rotWithShape="1">
                <a:gsLst>
                  <a:gs pos="28000">
                    <a:sysClr val="window" lastClr="FFFFFF">
                      <a:alpha val="0"/>
                    </a:sysClr>
                  </a:gs>
                  <a:gs pos="64000">
                    <a:srgbClr val="B7ECFF">
                      <a:alpha val="0"/>
                    </a:srgbClr>
                  </a:gs>
                  <a:gs pos="100000">
                    <a:srgbClr val="69C119"/>
                  </a:gs>
                </a:gsLst>
                <a:lin ang="5400000" scaled="1"/>
                <a:tileRect/>
              </a:gradFill>
              <a:ln w="25400" cap="flat" cmpd="sng" algn="ctr">
                <a:noFill/>
                <a:prstDash val="solid"/>
              </a:ln>
              <a:effectLst/>
              <a:sp3d prstMaterial="softEdge">
                <a:bevelT w="127000" prst="artDeco"/>
              </a:sp3d>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grpSp>
      </p:grpSp>
      <p:sp>
        <p:nvSpPr>
          <p:cNvPr id="37" name="TextBox 36">
            <a:extLst>
              <a:ext uri="{FF2B5EF4-FFF2-40B4-BE49-F238E27FC236}">
                <a16:creationId xmlns="" xmlns:a16="http://schemas.microsoft.com/office/drawing/2014/main" id="{E7074A21-4D1C-48FA-99F4-142A07679DD9}"/>
              </a:ext>
            </a:extLst>
          </p:cNvPr>
          <p:cNvSpPr txBox="1"/>
          <p:nvPr/>
        </p:nvSpPr>
        <p:spPr>
          <a:xfrm>
            <a:off x="1669851" y="2906454"/>
            <a:ext cx="2011413" cy="1082666"/>
          </a:xfrm>
          <a:prstGeom prst="rect">
            <a:avLst/>
          </a:prstGeom>
          <a:noFill/>
        </p:spPr>
        <p:txBody>
          <a:bodyPr lIns="128583" tIns="64291" rIns="128583" bIns="64291">
            <a:spAutoFit/>
          </a:bodyPr>
          <a:lstStyle/>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收集管理</a:t>
            </a:r>
            <a:endParaRPr lang="en-US" altLang="zh-CN" sz="3100" b="1" kern="0" dirty="0">
              <a:solidFill>
                <a:srgbClr val="0000CC"/>
              </a:solidFill>
              <a:latin typeface="微软雅黑" pitchFamily="34" charset="-122"/>
              <a:ea typeface="微软雅黑" pitchFamily="34" charset="-122"/>
            </a:endParaRPr>
          </a:p>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资料</a:t>
            </a:r>
          </a:p>
        </p:txBody>
      </p:sp>
      <p:sp>
        <p:nvSpPr>
          <p:cNvPr id="38" name="TextBox 37">
            <a:extLst>
              <a:ext uri="{FF2B5EF4-FFF2-40B4-BE49-F238E27FC236}">
                <a16:creationId xmlns="" xmlns:a16="http://schemas.microsoft.com/office/drawing/2014/main" id="{4231BA43-CDBE-4D71-8CD3-BC44C0156168}"/>
              </a:ext>
            </a:extLst>
          </p:cNvPr>
          <p:cNvSpPr txBox="1"/>
          <p:nvPr/>
        </p:nvSpPr>
        <p:spPr>
          <a:xfrm>
            <a:off x="4250531" y="2299268"/>
            <a:ext cx="1750219" cy="1082666"/>
          </a:xfrm>
          <a:prstGeom prst="rect">
            <a:avLst/>
          </a:prstGeom>
          <a:noFill/>
        </p:spPr>
        <p:txBody>
          <a:bodyPr lIns="128583" tIns="64291" rIns="128583" bIns="64291">
            <a:spAutoFit/>
          </a:bodyPr>
          <a:lstStyle/>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研读</a:t>
            </a:r>
            <a:endParaRPr lang="en-US" altLang="zh-CN" sz="3100" b="1" kern="0" dirty="0">
              <a:solidFill>
                <a:srgbClr val="0000CC"/>
              </a:solidFill>
              <a:latin typeface="微软雅黑" pitchFamily="34" charset="-122"/>
              <a:ea typeface="微软雅黑" pitchFamily="34" charset="-122"/>
            </a:endParaRPr>
          </a:p>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资料</a:t>
            </a:r>
          </a:p>
        </p:txBody>
      </p:sp>
      <p:sp>
        <p:nvSpPr>
          <p:cNvPr id="42" name="TextBox 41">
            <a:extLst>
              <a:ext uri="{FF2B5EF4-FFF2-40B4-BE49-F238E27FC236}">
                <a16:creationId xmlns="" xmlns:a16="http://schemas.microsoft.com/office/drawing/2014/main" id="{6BEAED1B-3EB6-4FDB-ACDC-E80FA99E1FB0}"/>
              </a:ext>
            </a:extLst>
          </p:cNvPr>
          <p:cNvSpPr txBox="1"/>
          <p:nvPr/>
        </p:nvSpPr>
        <p:spPr>
          <a:xfrm>
            <a:off x="6503047" y="1794769"/>
            <a:ext cx="1752450" cy="1080433"/>
          </a:xfrm>
          <a:prstGeom prst="rect">
            <a:avLst/>
          </a:prstGeom>
          <a:noFill/>
        </p:spPr>
        <p:txBody>
          <a:bodyPr lIns="128583" tIns="64291" rIns="128583" bIns="64291">
            <a:spAutoFit/>
          </a:bodyPr>
          <a:lstStyle/>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专题</a:t>
            </a:r>
            <a:endParaRPr lang="en-US" altLang="zh-CN" sz="3100" b="1" kern="0" dirty="0">
              <a:solidFill>
                <a:srgbClr val="0000CC"/>
              </a:solidFill>
              <a:latin typeface="微软雅黑" pitchFamily="34" charset="-122"/>
              <a:ea typeface="微软雅黑" pitchFamily="34" charset="-122"/>
            </a:endParaRPr>
          </a:p>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创作</a:t>
            </a:r>
          </a:p>
        </p:txBody>
      </p:sp>
      <p:sp>
        <p:nvSpPr>
          <p:cNvPr id="43" name="TextBox 42">
            <a:extLst>
              <a:ext uri="{FF2B5EF4-FFF2-40B4-BE49-F238E27FC236}">
                <a16:creationId xmlns="" xmlns:a16="http://schemas.microsoft.com/office/drawing/2014/main" id="{570E4DE7-8BC2-4DC5-8B3F-98CA83677FD4}"/>
              </a:ext>
            </a:extLst>
          </p:cNvPr>
          <p:cNvSpPr txBox="1"/>
          <p:nvPr/>
        </p:nvSpPr>
        <p:spPr>
          <a:xfrm>
            <a:off x="9030148" y="1288037"/>
            <a:ext cx="1752450" cy="1080433"/>
          </a:xfrm>
          <a:prstGeom prst="rect">
            <a:avLst/>
          </a:prstGeom>
          <a:noFill/>
        </p:spPr>
        <p:txBody>
          <a:bodyPr lIns="128583" tIns="64291" rIns="128583" bIns="64291">
            <a:spAutoFit/>
          </a:bodyPr>
          <a:lstStyle/>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投稿</a:t>
            </a:r>
            <a:endParaRPr lang="en-US" altLang="zh-CN" sz="3100" b="1" kern="0" dirty="0">
              <a:solidFill>
                <a:srgbClr val="0000CC"/>
              </a:solidFill>
              <a:latin typeface="微软雅黑" pitchFamily="34" charset="-122"/>
              <a:ea typeface="微软雅黑" pitchFamily="34" charset="-122"/>
            </a:endParaRPr>
          </a:p>
          <a:p>
            <a:pPr algn="ctr" fontAlgn="auto">
              <a:spcBef>
                <a:spcPts val="0"/>
              </a:spcBef>
              <a:spcAft>
                <a:spcPts val="0"/>
              </a:spcAft>
              <a:defRPr/>
            </a:pPr>
            <a:r>
              <a:rPr lang="zh-CN" altLang="en-US" sz="3100" b="1" kern="0" dirty="0">
                <a:solidFill>
                  <a:srgbClr val="0000CC"/>
                </a:solidFill>
                <a:latin typeface="微软雅黑" pitchFamily="34" charset="-122"/>
                <a:ea typeface="微软雅黑" pitchFamily="34" charset="-122"/>
              </a:rPr>
              <a:t>发表</a:t>
            </a:r>
          </a:p>
        </p:txBody>
      </p:sp>
      <p:sp>
        <p:nvSpPr>
          <p:cNvPr id="22540" name="TextBox 43"/>
          <p:cNvSpPr txBox="1">
            <a:spLocks noChangeArrowheads="1"/>
          </p:cNvSpPr>
          <p:nvPr/>
        </p:nvSpPr>
        <p:spPr bwMode="auto">
          <a:xfrm>
            <a:off x="1062633" y="4629790"/>
            <a:ext cx="2904382" cy="17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学术领域或研究方向最新研究进展、经典文献、综述性文章、研究机构和研究专家</a:t>
            </a:r>
            <a:endParaRPr lang="en-US" altLang="zh-CN" sz="2000" b="1">
              <a:solidFill>
                <a:srgbClr val="0000CC"/>
              </a:solidFill>
              <a:latin typeface="微软雅黑" pitchFamily="34" charset="-122"/>
              <a:ea typeface="微软雅黑" pitchFamily="34" charset="-122"/>
            </a:endParaRPr>
          </a:p>
        </p:txBody>
      </p:sp>
      <p:sp>
        <p:nvSpPr>
          <p:cNvPr id="22541" name="TextBox 44"/>
          <p:cNvSpPr txBox="1">
            <a:spLocks noChangeArrowheads="1"/>
          </p:cNvSpPr>
          <p:nvPr/>
        </p:nvSpPr>
        <p:spPr bwMode="auto">
          <a:xfrm>
            <a:off x="4196954" y="4020373"/>
            <a:ext cx="2051596" cy="213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在线学习</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做笔记、做文摘</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引证线索</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发现新问题</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学术交流</a:t>
            </a:r>
            <a:endParaRPr lang="en-US" altLang="zh-CN" sz="2000" b="1">
              <a:solidFill>
                <a:srgbClr val="0000CC"/>
              </a:solidFill>
              <a:latin typeface="微软雅黑" pitchFamily="34" charset="-122"/>
              <a:ea typeface="微软雅黑" pitchFamily="34" charset="-122"/>
            </a:endParaRPr>
          </a:p>
        </p:txBody>
      </p:sp>
      <p:sp>
        <p:nvSpPr>
          <p:cNvPr id="22542" name="TextBox 45"/>
          <p:cNvSpPr txBox="1">
            <a:spLocks noChangeArrowheads="1"/>
          </p:cNvSpPr>
          <p:nvPr/>
        </p:nvSpPr>
        <p:spPr bwMode="auto">
          <a:xfrm>
            <a:off x="6503046" y="3413187"/>
            <a:ext cx="2044898" cy="253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基于以往学习笔记、文摘等在线专题创作撰写、</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形成调研报告、文献综述、</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系统综述等</a:t>
            </a:r>
            <a:endParaRPr lang="en-US" altLang="zh-CN" sz="2000" b="1">
              <a:solidFill>
                <a:srgbClr val="0000CC"/>
              </a:solidFill>
              <a:latin typeface="微软雅黑" pitchFamily="34" charset="-122"/>
              <a:ea typeface="微软雅黑" pitchFamily="34" charset="-122"/>
            </a:endParaRPr>
          </a:p>
        </p:txBody>
      </p:sp>
      <p:sp>
        <p:nvSpPr>
          <p:cNvPr id="22543" name="TextBox 46"/>
          <p:cNvSpPr txBox="1">
            <a:spLocks noChangeArrowheads="1"/>
          </p:cNvSpPr>
          <p:nvPr/>
        </p:nvSpPr>
        <p:spPr bwMode="auto">
          <a:xfrm>
            <a:off x="9164093" y="2906454"/>
            <a:ext cx="2227957" cy="213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在线投稿</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采编平台对接</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zh-CN" altLang="en-US" sz="2000" b="1">
                <a:solidFill>
                  <a:srgbClr val="0000CC"/>
                </a:solidFill>
                <a:latin typeface="微软雅黑" pitchFamily="34" charset="-122"/>
                <a:ea typeface="微软雅黑" pitchFamily="34" charset="-122"/>
              </a:rPr>
              <a:t>编辑部在线审核</a:t>
            </a:r>
            <a:endParaRPr lang="en-US" altLang="zh-CN" sz="2000" b="1">
              <a:solidFill>
                <a:srgbClr val="0000CC"/>
              </a:solidFill>
              <a:latin typeface="微软雅黑" pitchFamily="34" charset="-122"/>
              <a:ea typeface="微软雅黑" pitchFamily="34" charset="-122"/>
            </a:endParaRPr>
          </a:p>
          <a:p>
            <a:pPr eaLnBrk="1" hangingPunct="1">
              <a:lnSpc>
                <a:spcPct val="130000"/>
              </a:lnSpc>
              <a:spcBef>
                <a:spcPct val="0"/>
              </a:spcBef>
              <a:buFontTx/>
              <a:buNone/>
            </a:pPr>
            <a:r>
              <a:rPr lang="en-US" altLang="zh-CN" sz="2000" b="1">
                <a:solidFill>
                  <a:srgbClr val="0000CC"/>
                </a:solidFill>
                <a:latin typeface="微软雅黑" pitchFamily="34" charset="-122"/>
                <a:ea typeface="微软雅黑" pitchFamily="34" charset="-122"/>
              </a:rPr>
              <a:t>CNKI</a:t>
            </a:r>
            <a:r>
              <a:rPr lang="zh-CN" altLang="en-US" sz="2000" b="1">
                <a:solidFill>
                  <a:srgbClr val="0000CC"/>
                </a:solidFill>
                <a:latin typeface="微软雅黑" pitchFamily="34" charset="-122"/>
                <a:ea typeface="微软雅黑" pitchFamily="34" charset="-122"/>
              </a:rPr>
              <a:t>网络实时优先出版</a:t>
            </a:r>
            <a:endParaRPr lang="en-US" altLang="zh-CN" sz="2000" b="1">
              <a:solidFill>
                <a:srgbClr val="0000CC"/>
              </a:solidFill>
              <a:latin typeface="微软雅黑" pitchFamily="34" charset="-122"/>
              <a:ea typeface="微软雅黑" pitchFamily="34" charset="-122"/>
            </a:endParaRPr>
          </a:p>
        </p:txBody>
      </p:sp>
    </p:spTree>
    <p:extLst>
      <p:ext uri="{BB962C8B-B14F-4D97-AF65-F5344CB8AC3E}">
        <p14:creationId xmlns:p14="http://schemas.microsoft.com/office/powerpoint/2010/main" val="2283607997"/>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380703" y="351220"/>
            <a:ext cx="12025336"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5-3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针对学习内容：深度阅读、笔记、交流、个人知识内化管理</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FD54A612-B163-45DE-9900-4B03E6EDEE73}"/>
              </a:ext>
            </a:extLst>
          </p:cNvPr>
          <p:cNvPicPr>
            <a:picLocks noChangeAspect="1"/>
          </p:cNvPicPr>
          <p:nvPr/>
        </p:nvPicPr>
        <p:blipFill>
          <a:blip r:embed="rId3"/>
          <a:stretch>
            <a:fillRect/>
          </a:stretch>
        </p:blipFill>
        <p:spPr>
          <a:xfrm>
            <a:off x="92671" y="1071414"/>
            <a:ext cx="12673408" cy="6161236"/>
          </a:xfrm>
          <a:prstGeom prst="rect">
            <a:avLst/>
          </a:prstGeom>
        </p:spPr>
      </p:pic>
    </p:spTree>
    <p:extLst>
      <p:ext uri="{BB962C8B-B14F-4D97-AF65-F5344CB8AC3E}">
        <p14:creationId xmlns:p14="http://schemas.microsoft.com/office/powerpoint/2010/main" val="51274570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6"/>
          <p:cNvSpPr txBox="1">
            <a:spLocks noChangeArrowheads="1"/>
          </p:cNvSpPr>
          <p:nvPr/>
        </p:nvSpPr>
        <p:spPr bwMode="auto">
          <a:xfrm>
            <a:off x="962175" y="2424278"/>
            <a:ext cx="11130855" cy="736659"/>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defTabSz="522288">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defTabSz="522288">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defTabSz="522288">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defTabSz="522288">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defTabSz="522288">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lang="en-US" altLang="zh-CN" sz="3900" b="1">
                <a:solidFill>
                  <a:srgbClr val="FFC000"/>
                </a:solidFill>
                <a:latin typeface="微软雅黑" pitchFamily="34" charset="-122"/>
                <a:ea typeface="微软雅黑" pitchFamily="34" charset="-122"/>
                <a:cs typeface="Arial" pitchFamily="34" charset="0"/>
              </a:rPr>
              <a:t>1</a:t>
            </a:r>
            <a:r>
              <a:rPr lang="zh-CN" altLang="en-US" sz="3900" b="1">
                <a:solidFill>
                  <a:srgbClr val="FFC000"/>
                </a:solidFill>
                <a:latin typeface="微软雅黑" pitchFamily="34" charset="-122"/>
                <a:ea typeface="微软雅黑" pitchFamily="34" charset="-122"/>
                <a:cs typeface="Arial" pitchFamily="34" charset="0"/>
              </a:rPr>
              <a:t>、升级阅读方式</a:t>
            </a:r>
            <a:r>
              <a:rPr lang="zh-CN" altLang="en-US" sz="3400" b="1">
                <a:solidFill>
                  <a:srgbClr val="FFC000"/>
                </a:solidFill>
                <a:latin typeface="微软雅黑" pitchFamily="34" charset="-122"/>
                <a:ea typeface="微软雅黑" pitchFamily="34" charset="-122"/>
                <a:cs typeface="Arial" pitchFamily="34" charset="0"/>
              </a:rPr>
              <a:t>：</a:t>
            </a:r>
            <a:r>
              <a:rPr lang="zh-CN" altLang="en-US" sz="3400" b="1">
                <a:solidFill>
                  <a:srgbClr val="FFFF00"/>
                </a:solidFill>
                <a:latin typeface="微软雅黑" pitchFamily="34" charset="-122"/>
                <a:ea typeface="微软雅黑" pitchFamily="34" charset="-122"/>
                <a:cs typeface="Arial" pitchFamily="34" charset="0"/>
              </a:rPr>
              <a:t>基于增强出版的全新文献阅读体验</a:t>
            </a:r>
            <a:endParaRPr lang="en-US" altLang="zh-CN" sz="3400" b="1">
              <a:solidFill>
                <a:srgbClr val="FFFF00"/>
              </a:solidFill>
              <a:latin typeface="微软雅黑" pitchFamily="34" charset="-122"/>
              <a:ea typeface="微软雅黑" pitchFamily="34" charset="-122"/>
              <a:cs typeface="Arial" pitchFamily="34" charset="0"/>
            </a:endParaRPr>
          </a:p>
        </p:txBody>
      </p:sp>
      <p:sp>
        <p:nvSpPr>
          <p:cNvPr id="14" name="TextBox 46"/>
          <p:cNvSpPr txBox="1">
            <a:spLocks noChangeArrowheads="1"/>
          </p:cNvSpPr>
          <p:nvPr/>
        </p:nvSpPr>
        <p:spPr bwMode="auto">
          <a:xfrm>
            <a:off x="962175" y="3835091"/>
            <a:ext cx="11130855" cy="736659"/>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defTabSz="522288">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defTabSz="522288">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defTabSz="522288">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defTabSz="522288">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defTabSz="522288">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lang="en-US" altLang="zh-CN" sz="3900" b="1">
                <a:solidFill>
                  <a:srgbClr val="FFC000"/>
                </a:solidFill>
                <a:latin typeface="微软雅黑" pitchFamily="34" charset="-122"/>
                <a:ea typeface="微软雅黑" pitchFamily="34" charset="-122"/>
                <a:cs typeface="Arial" pitchFamily="34" charset="0"/>
              </a:rPr>
              <a:t>2</a:t>
            </a:r>
            <a:r>
              <a:rPr lang="zh-CN" altLang="en-US" sz="3900" b="1">
                <a:solidFill>
                  <a:srgbClr val="FFC000"/>
                </a:solidFill>
                <a:latin typeface="微软雅黑" pitchFamily="34" charset="-122"/>
                <a:ea typeface="微软雅黑" pitchFamily="34" charset="-122"/>
                <a:cs typeface="Arial" pitchFamily="34" charset="0"/>
              </a:rPr>
              <a:t>、创新学习模式：</a:t>
            </a:r>
            <a:r>
              <a:rPr lang="zh-CN" altLang="en-US" sz="3400" b="1">
                <a:solidFill>
                  <a:srgbClr val="FFFF00"/>
                </a:solidFill>
                <a:latin typeface="微软雅黑" pitchFamily="34" charset="-122"/>
                <a:ea typeface="微软雅黑" pitchFamily="34" charset="-122"/>
                <a:cs typeface="Arial" pitchFamily="34" charset="0"/>
              </a:rPr>
              <a:t>支持探索式、启发式的深度学习</a:t>
            </a:r>
            <a:endParaRPr lang="en-US" altLang="zh-CN" sz="3400" b="1">
              <a:solidFill>
                <a:srgbClr val="FFFF00"/>
              </a:solidFill>
              <a:latin typeface="微软雅黑" pitchFamily="34" charset="-122"/>
              <a:ea typeface="微软雅黑" pitchFamily="34" charset="-122"/>
              <a:cs typeface="Arial" pitchFamily="34" charset="0"/>
            </a:endParaRPr>
          </a:p>
        </p:txBody>
      </p:sp>
      <p:sp>
        <p:nvSpPr>
          <p:cNvPr id="18" name="TextBox 46"/>
          <p:cNvSpPr txBox="1">
            <a:spLocks noChangeArrowheads="1"/>
          </p:cNvSpPr>
          <p:nvPr/>
        </p:nvSpPr>
        <p:spPr bwMode="auto">
          <a:xfrm>
            <a:off x="962175" y="5107502"/>
            <a:ext cx="11130855" cy="736659"/>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defTabSz="522288">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defTabSz="522288">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defTabSz="522288">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defTabSz="522288">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defTabSz="522288">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522288"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lang="en-US" altLang="zh-CN" sz="3900" b="1">
                <a:solidFill>
                  <a:srgbClr val="FFC000"/>
                </a:solidFill>
                <a:latin typeface="微软雅黑" pitchFamily="34" charset="-122"/>
                <a:ea typeface="微软雅黑" pitchFamily="34" charset="-122"/>
                <a:cs typeface="Arial" pitchFamily="34" charset="0"/>
              </a:rPr>
              <a:t>3</a:t>
            </a:r>
            <a:r>
              <a:rPr lang="zh-CN" altLang="en-US" sz="3900" b="1">
                <a:solidFill>
                  <a:srgbClr val="FFC000"/>
                </a:solidFill>
                <a:latin typeface="微软雅黑" pitchFamily="34" charset="-122"/>
                <a:ea typeface="微软雅黑" pitchFamily="34" charset="-122"/>
                <a:cs typeface="Arial" pitchFamily="34" charset="0"/>
              </a:rPr>
              <a:t>、全流程服务：</a:t>
            </a:r>
            <a:r>
              <a:rPr lang="zh-CN" altLang="en-US" sz="3400" b="1">
                <a:solidFill>
                  <a:srgbClr val="FFFF00"/>
                </a:solidFill>
                <a:latin typeface="微软雅黑" pitchFamily="34" charset="-122"/>
                <a:ea typeface="微软雅黑" pitchFamily="34" charset="-122"/>
                <a:cs typeface="Arial" pitchFamily="34" charset="0"/>
              </a:rPr>
              <a:t>打通上下游的全生态知识服务</a:t>
            </a:r>
            <a:endParaRPr lang="en-US" altLang="zh-CN" sz="3400" b="1">
              <a:solidFill>
                <a:srgbClr val="FFFF00"/>
              </a:solidFill>
              <a:latin typeface="微软雅黑" pitchFamily="34" charset="-122"/>
              <a:ea typeface="微软雅黑" pitchFamily="34" charset="-122"/>
              <a:cs typeface="Arial" pitchFamily="34" charset="0"/>
            </a:endParaRPr>
          </a:p>
        </p:txBody>
      </p:sp>
      <p:sp>
        <p:nvSpPr>
          <p:cNvPr id="29701" name="标题 1"/>
          <p:cNvSpPr txBox="1">
            <a:spLocks noChangeArrowheads="1"/>
          </p:cNvSpPr>
          <p:nvPr/>
        </p:nvSpPr>
        <p:spPr bwMode="auto">
          <a:xfrm>
            <a:off x="1" y="680852"/>
            <a:ext cx="12508260" cy="11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nchor="ct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50000"/>
              </a:lnSpc>
              <a:spcBef>
                <a:spcPct val="0"/>
              </a:spcBef>
              <a:buFont typeface="Arial" pitchFamily="34" charset="0"/>
              <a:buNone/>
            </a:pPr>
            <a:r>
              <a:rPr lang="zh-CN" altLang="en-US" sz="7600" b="1">
                <a:solidFill>
                  <a:srgbClr val="FF0000"/>
                </a:solidFill>
                <a:latin typeface="微软雅黑" pitchFamily="34" charset="-122"/>
                <a:ea typeface="微软雅黑" pitchFamily="34" charset="-122"/>
              </a:rPr>
              <a:t>三大亮点</a:t>
            </a:r>
          </a:p>
        </p:txBody>
      </p:sp>
      <p:sp>
        <p:nvSpPr>
          <p:cNvPr id="29702" name="矩形 1"/>
          <p:cNvSpPr>
            <a:spLocks noChangeArrowheads="1"/>
          </p:cNvSpPr>
          <p:nvPr/>
        </p:nvSpPr>
        <p:spPr bwMode="auto">
          <a:xfrm>
            <a:off x="4942583" y="26788"/>
            <a:ext cx="2623096" cy="77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583" tIns="64291" rIns="128583" bIns="64291">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50000"/>
              </a:lnSpc>
              <a:spcBef>
                <a:spcPct val="0"/>
              </a:spcBef>
              <a:buFont typeface="Arial" pitchFamily="34" charset="0"/>
              <a:buNone/>
            </a:pPr>
            <a:r>
              <a:rPr lang="en-US" altLang="zh-CN" sz="2800" b="1">
                <a:solidFill>
                  <a:srgbClr val="003399"/>
                </a:solidFill>
                <a:latin typeface="微软雅黑" pitchFamily="34" charset="-122"/>
                <a:ea typeface="微软雅黑" pitchFamily="34" charset="-122"/>
              </a:rPr>
              <a:t>CNKI</a:t>
            </a:r>
            <a:r>
              <a:rPr lang="zh-CN" altLang="en-US" sz="2800" b="1">
                <a:solidFill>
                  <a:srgbClr val="003399"/>
                </a:solidFill>
                <a:latin typeface="微软雅黑" pitchFamily="34" charset="-122"/>
                <a:ea typeface="微软雅黑" pitchFamily="34" charset="-122"/>
              </a:rPr>
              <a:t>研学平台</a:t>
            </a:r>
            <a:endParaRPr lang="en-US" altLang="zh-CN" sz="2800" b="1">
              <a:solidFill>
                <a:srgbClr val="003399"/>
              </a:solidFill>
              <a:latin typeface="微软雅黑" pitchFamily="34" charset="-122"/>
              <a:ea typeface="微软雅黑" pitchFamily="34" charset="-122"/>
            </a:endParaRPr>
          </a:p>
        </p:txBody>
      </p:sp>
    </p:spTree>
    <p:extLst>
      <p:ext uri="{BB962C8B-B14F-4D97-AF65-F5344CB8AC3E}">
        <p14:creationId xmlns:p14="http://schemas.microsoft.com/office/powerpoint/2010/main" val="3797460274"/>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5-4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校企协同知识管理平台</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5014"/>
            <a:ext cx="9488773" cy="5846617"/>
          </a:xfrm>
          <a:prstGeom prst="rect">
            <a:avLst/>
          </a:prstGeom>
          <a:noFill/>
          <a:ln>
            <a:noFill/>
          </a:ln>
          <a:effectLst>
            <a:outerShdw blurRad="50800" dist="38100" dir="5400000" algn="t" rotWithShape="0">
              <a:prstClr val="black">
                <a:alpha val="40000"/>
              </a:prstClr>
            </a:outerShdw>
          </a:effectLst>
          <a:scene3d>
            <a:camera prst="orthographicFront"/>
            <a:lightRig rig="threePt" dir="t"/>
          </a:scene3d>
          <a:sp3d contourW="12700">
            <a:contourClr>
              <a:schemeClr val="tx1">
                <a:lumMod val="75000"/>
                <a:lumOff val="25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7"/>
          <p:cNvSpPr txBox="1">
            <a:spLocks noChangeArrowheads="1"/>
          </p:cNvSpPr>
          <p:nvPr/>
        </p:nvSpPr>
        <p:spPr bwMode="auto">
          <a:xfrm>
            <a:off x="9761030" y="2725749"/>
            <a:ext cx="2630721" cy="1327375"/>
          </a:xfrm>
          <a:prstGeom prst="rect">
            <a:avLst/>
          </a:prstGeom>
          <a:solidFill>
            <a:schemeClr val="accent6">
              <a:lumMod val="40000"/>
              <a:lumOff val="60000"/>
            </a:schemeClr>
          </a:solidFill>
          <a:ln w="12700">
            <a:noFill/>
            <a:miter lim="800000"/>
            <a:headEnd/>
            <a:tailEnd/>
          </a:ln>
          <a:extLst/>
        </p:spPr>
        <p:txBody>
          <a:bodyPr/>
          <a:lstStyle>
            <a:defPPr>
              <a:defRPr lang="zh-CN"/>
            </a:defPPr>
            <a:lvl1pPr algn="ctr">
              <a:defRPr sz="2000" b="1">
                <a:solidFill>
                  <a:srgbClr val="FF0000"/>
                </a:solidFill>
                <a:latin typeface="微软雅黑" panose="020B0503020204020204" pitchFamily="34" charset="-122"/>
                <a:ea typeface="微软雅黑" panose="020B0503020204020204" pitchFamily="34" charset="-122"/>
              </a:defRPr>
            </a:lvl1pPr>
            <a:lvl2pPr>
              <a:defRPr sz="2800">
                <a:latin typeface="Arial Narrow" panose="020B0606020202030204" pitchFamily="34" charset="0"/>
                <a:ea typeface="微软雅黑" panose="020B0503020204020204" pitchFamily="34" charset="-122"/>
              </a:defRPr>
            </a:lvl2pPr>
            <a:lvl3pPr>
              <a:defRPr sz="2400">
                <a:latin typeface="Arial Narrow" panose="020B0606020202030204" pitchFamily="34" charset="0"/>
                <a:ea typeface="微软雅黑" panose="020B0503020204020204" pitchFamily="34" charset="-122"/>
              </a:defRPr>
            </a:lvl3pPr>
            <a:lvl4pPr>
              <a:defRPr sz="2000">
                <a:latin typeface="Arial Narrow" panose="020B0606020202030204" pitchFamily="34" charset="0"/>
                <a:ea typeface="微软雅黑" panose="020B0503020204020204" pitchFamily="34" charset="-122"/>
              </a:defRPr>
            </a:lvl4pPr>
            <a:lvl5pPr>
              <a:defRPr sz="2000">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r>
              <a:rPr lang="en-US" altLang="zh-CN" dirty="0"/>
              <a:t>2.</a:t>
            </a:r>
            <a:r>
              <a:rPr lang="zh-CN" altLang="en-US" dirty="0"/>
              <a:t>协同课程建设</a:t>
            </a:r>
            <a:endParaRPr lang="en-US" altLang="zh-CN" dirty="0"/>
          </a:p>
          <a:p>
            <a:pPr algn="l"/>
            <a:endParaRPr lang="zh-CN" altLang="en-US" sz="1400" b="0" dirty="0">
              <a:solidFill>
                <a:schemeClr val="tx1"/>
              </a:solidFill>
            </a:endParaRPr>
          </a:p>
          <a:p>
            <a:pPr algn="l"/>
            <a:r>
              <a:rPr lang="zh-CN" altLang="en-US" sz="1400" b="0" dirty="0">
                <a:solidFill>
                  <a:schemeClr val="tx1"/>
                </a:solidFill>
              </a:rPr>
              <a:t>包括协同研讨课程标准，依据标准组织课程资源，协同建设课程内容，并实时更新和发布</a:t>
            </a:r>
          </a:p>
        </p:txBody>
      </p:sp>
      <p:sp>
        <p:nvSpPr>
          <p:cNvPr id="7" name="文本框 7"/>
          <p:cNvSpPr txBox="1">
            <a:spLocks noChangeArrowheads="1"/>
          </p:cNvSpPr>
          <p:nvPr/>
        </p:nvSpPr>
        <p:spPr bwMode="auto">
          <a:xfrm>
            <a:off x="9761030" y="1281785"/>
            <a:ext cx="2624352" cy="1281191"/>
          </a:xfrm>
          <a:prstGeom prst="rect">
            <a:avLst/>
          </a:prstGeom>
          <a:solidFill>
            <a:schemeClr val="accent6">
              <a:lumMod val="40000"/>
              <a:lumOff val="60000"/>
            </a:schemeClr>
          </a:solidFill>
          <a:ln w="12700">
            <a:noFill/>
            <a:miter lim="800000"/>
            <a:headEnd/>
            <a:tailEnd/>
          </a:ln>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en-US" altLang="zh-CN" sz="2000" b="1" dirty="0">
                <a:solidFill>
                  <a:srgbClr val="FF0000"/>
                </a:solidFill>
                <a:latin typeface="微软雅黑" panose="020B0503020204020204" pitchFamily="34" charset="-122"/>
              </a:rPr>
              <a:t>1.</a:t>
            </a:r>
            <a:r>
              <a:rPr lang="zh-CN" altLang="en-US" sz="2000" b="1" dirty="0">
                <a:solidFill>
                  <a:srgbClr val="FF0000"/>
                </a:solidFill>
                <a:latin typeface="微软雅黑" panose="020B0503020204020204" pitchFamily="34" charset="-122"/>
              </a:rPr>
              <a:t>协同专业研究</a:t>
            </a:r>
            <a:endParaRPr lang="en-US" altLang="zh-CN" sz="2000" b="1" dirty="0">
              <a:solidFill>
                <a:srgbClr val="FF0000"/>
              </a:solidFill>
              <a:latin typeface="微软雅黑" panose="020B0503020204020204" pitchFamily="34" charset="-122"/>
            </a:endParaRPr>
          </a:p>
          <a:p>
            <a:pPr eaLnBrk="1" hangingPunct="1"/>
            <a:r>
              <a:rPr lang="zh-CN" altLang="en-US" sz="1400" dirty="0">
                <a:solidFill>
                  <a:schemeClr val="tx1">
                    <a:lumMod val="85000"/>
                    <a:lumOff val="15000"/>
                  </a:schemeClr>
                </a:solidFill>
                <a:latin typeface="微软雅黑" panose="020B0503020204020204" pitchFamily="34" charset="-122"/>
              </a:rPr>
              <a:t>根据行业产业发展，协同研究专业目标，专业标准，</a:t>
            </a:r>
            <a:r>
              <a:rPr lang="zh-CN" altLang="en-US" sz="1400" dirty="0"/>
              <a:t>人才培养方案，师资队伍建设、实验实训基地等</a:t>
            </a:r>
            <a:endParaRPr lang="zh-CN" altLang="en-US" sz="1400" dirty="0">
              <a:solidFill>
                <a:schemeClr val="tx1">
                  <a:lumMod val="85000"/>
                  <a:lumOff val="15000"/>
                </a:schemeClr>
              </a:solidFill>
              <a:latin typeface="微软雅黑" panose="020B0503020204020204" pitchFamily="34" charset="-122"/>
            </a:endParaRPr>
          </a:p>
        </p:txBody>
      </p:sp>
      <p:sp>
        <p:nvSpPr>
          <p:cNvPr id="8" name="文本框 7"/>
          <p:cNvSpPr txBox="1">
            <a:spLocks noChangeArrowheads="1"/>
          </p:cNvSpPr>
          <p:nvPr/>
        </p:nvSpPr>
        <p:spPr bwMode="auto">
          <a:xfrm>
            <a:off x="9827493" y="4221471"/>
            <a:ext cx="2557889" cy="1403302"/>
          </a:xfrm>
          <a:prstGeom prst="rect">
            <a:avLst/>
          </a:prstGeom>
          <a:solidFill>
            <a:schemeClr val="accent6">
              <a:lumMod val="40000"/>
              <a:lumOff val="60000"/>
            </a:schemeClr>
          </a:solidFill>
          <a:ln w="12700">
            <a:noFill/>
            <a:miter lim="800000"/>
            <a:headEnd/>
            <a:tailEnd/>
          </a:ln>
          <a:extLst/>
        </p:spPr>
        <p:txBody>
          <a:bodyPr/>
          <a:lstStyle>
            <a:defPPr>
              <a:defRPr lang="zh-CN"/>
            </a:defPPr>
            <a:lvl1pPr algn="ctr">
              <a:defRPr sz="2000" b="1">
                <a:solidFill>
                  <a:srgbClr val="FF0000"/>
                </a:solidFill>
                <a:latin typeface="微软雅黑" panose="020B0503020204020204" pitchFamily="34" charset="-122"/>
                <a:ea typeface="微软雅黑" panose="020B0503020204020204" pitchFamily="34" charset="-122"/>
              </a:defRPr>
            </a:lvl1pPr>
            <a:lvl2pPr>
              <a:defRPr sz="2800">
                <a:latin typeface="Arial Narrow" panose="020B0606020202030204" pitchFamily="34" charset="0"/>
                <a:ea typeface="微软雅黑" panose="020B0503020204020204" pitchFamily="34" charset="-122"/>
              </a:defRPr>
            </a:lvl2pPr>
            <a:lvl3pPr>
              <a:defRPr sz="2400">
                <a:latin typeface="Arial Narrow" panose="020B0606020202030204" pitchFamily="34" charset="0"/>
                <a:ea typeface="微软雅黑" panose="020B0503020204020204" pitchFamily="34" charset="-122"/>
              </a:defRPr>
            </a:lvl3pPr>
            <a:lvl4pPr>
              <a:defRPr sz="2000">
                <a:latin typeface="Arial Narrow" panose="020B0606020202030204" pitchFamily="34" charset="0"/>
                <a:ea typeface="微软雅黑" panose="020B0503020204020204" pitchFamily="34" charset="-122"/>
              </a:defRPr>
            </a:lvl4pPr>
            <a:lvl5pPr>
              <a:defRPr sz="2000">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r>
              <a:rPr lang="en-US" altLang="zh-CN" dirty="0"/>
              <a:t>3.</a:t>
            </a:r>
            <a:r>
              <a:rPr lang="zh-CN" altLang="en-US" dirty="0"/>
              <a:t>协同课题研究</a:t>
            </a:r>
            <a:endParaRPr lang="en-US" altLang="zh-CN" dirty="0"/>
          </a:p>
          <a:p>
            <a:pPr algn="l"/>
            <a:endParaRPr lang="zh-CN" altLang="en-US" sz="1400" dirty="0">
              <a:solidFill>
                <a:schemeClr val="tx1"/>
              </a:solidFill>
            </a:endParaRPr>
          </a:p>
          <a:p>
            <a:pPr algn="l"/>
            <a:r>
              <a:rPr lang="zh-CN" altLang="en-US" sz="1400" b="0" dirty="0">
                <a:solidFill>
                  <a:schemeClr val="tx1"/>
                </a:solidFill>
              </a:rPr>
              <a:t>针对项目课题，参与人员收集资料，在线研讨、协同创作、成果发表和管理。</a:t>
            </a:r>
          </a:p>
          <a:p>
            <a:endParaRPr lang="zh-CN" altLang="en-US" dirty="0"/>
          </a:p>
        </p:txBody>
      </p:sp>
      <p:sp>
        <p:nvSpPr>
          <p:cNvPr id="9" name="文本框 7"/>
          <p:cNvSpPr txBox="1">
            <a:spLocks noChangeArrowheads="1"/>
          </p:cNvSpPr>
          <p:nvPr/>
        </p:nvSpPr>
        <p:spPr bwMode="auto">
          <a:xfrm>
            <a:off x="9813751" y="5877655"/>
            <a:ext cx="2578000" cy="1110526"/>
          </a:xfrm>
          <a:prstGeom prst="rect">
            <a:avLst/>
          </a:prstGeom>
          <a:solidFill>
            <a:schemeClr val="accent6">
              <a:lumMod val="40000"/>
              <a:lumOff val="60000"/>
            </a:schemeClr>
          </a:solidFill>
          <a:ln w="12700">
            <a:noFill/>
            <a:miter lim="800000"/>
            <a:headEnd/>
            <a:tailEnd/>
          </a:ln>
          <a:extLst/>
        </p:spPr>
        <p:txBody>
          <a:bodyPr/>
          <a:lstStyle>
            <a:defPPr>
              <a:defRPr lang="zh-CN"/>
            </a:defPPr>
            <a:lvl1pPr algn="ctr">
              <a:defRPr sz="2000" b="1">
                <a:solidFill>
                  <a:srgbClr val="FF0000"/>
                </a:solidFill>
                <a:latin typeface="微软雅黑" panose="020B0503020204020204" pitchFamily="34" charset="-122"/>
                <a:ea typeface="微软雅黑" panose="020B0503020204020204" pitchFamily="34" charset="-122"/>
              </a:defRPr>
            </a:lvl1pPr>
            <a:lvl2pPr>
              <a:defRPr sz="2800">
                <a:latin typeface="Arial Narrow" panose="020B0606020202030204" pitchFamily="34" charset="0"/>
                <a:ea typeface="微软雅黑" panose="020B0503020204020204" pitchFamily="34" charset="-122"/>
              </a:defRPr>
            </a:lvl2pPr>
            <a:lvl3pPr>
              <a:defRPr sz="2400">
                <a:latin typeface="Arial Narrow" panose="020B0606020202030204" pitchFamily="34" charset="0"/>
                <a:ea typeface="微软雅黑" panose="020B0503020204020204" pitchFamily="34" charset="-122"/>
              </a:defRPr>
            </a:lvl3pPr>
            <a:lvl4pPr>
              <a:defRPr sz="2000">
                <a:latin typeface="Arial Narrow" panose="020B0606020202030204" pitchFamily="34" charset="0"/>
                <a:ea typeface="微软雅黑" panose="020B0503020204020204" pitchFamily="34" charset="-122"/>
              </a:defRPr>
            </a:lvl4pPr>
            <a:lvl5pPr>
              <a:defRPr sz="2000">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r>
              <a:rPr lang="en-US" altLang="zh-CN" dirty="0"/>
              <a:t>4.</a:t>
            </a:r>
            <a:r>
              <a:rPr lang="zh-CN" altLang="en-US" dirty="0"/>
              <a:t>合作成果管理</a:t>
            </a:r>
            <a:endParaRPr lang="en-US" altLang="zh-CN" dirty="0"/>
          </a:p>
          <a:p>
            <a:pPr algn="l"/>
            <a:endParaRPr lang="zh-CN" altLang="en-US" sz="1400" b="0" dirty="0"/>
          </a:p>
          <a:p>
            <a:pPr algn="l"/>
            <a:r>
              <a:rPr lang="zh-CN" altLang="en-US" sz="1400" b="0" dirty="0">
                <a:solidFill>
                  <a:schemeClr val="tx1"/>
                </a:solidFill>
              </a:rPr>
              <a:t>校企合作成果展示、可视化管理与统计、成果推广和应用。</a:t>
            </a:r>
          </a:p>
        </p:txBody>
      </p:sp>
    </p:spTree>
    <p:extLst>
      <p:ext uri="{BB962C8B-B14F-4D97-AF65-F5344CB8AC3E}">
        <p14:creationId xmlns:p14="http://schemas.microsoft.com/office/powerpoint/2010/main" val="341406207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5-5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科研选题分析系统</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a:grpSpLocks noChangeAspect="1"/>
          </p:cNvGrpSpPr>
          <p:nvPr/>
        </p:nvGrpSpPr>
        <p:grpSpPr>
          <a:xfrm>
            <a:off x="4850022" y="0"/>
            <a:ext cx="8008728" cy="7039616"/>
            <a:chOff x="0" y="0"/>
            <a:chExt cx="14400" cy="9492"/>
          </a:xfrm>
        </p:grpSpPr>
        <p:pic>
          <p:nvPicPr>
            <p:cNvPr id="5" name="图片 4"/>
            <p:cNvPicPr>
              <a:picLocks noChangeAspect="1"/>
            </p:cNvPicPr>
            <p:nvPr/>
          </p:nvPicPr>
          <p:blipFill>
            <a:blip r:embed="rId3"/>
            <a:stretch>
              <a:fillRect/>
            </a:stretch>
          </p:blipFill>
          <p:spPr>
            <a:xfrm>
              <a:off x="0" y="0"/>
              <a:ext cx="14400" cy="9492"/>
            </a:xfrm>
            <a:prstGeom prst="rect">
              <a:avLst/>
            </a:prstGeom>
            <a:noFill/>
            <a:ln w="9525">
              <a:noFill/>
            </a:ln>
          </p:spPr>
        </p:pic>
        <p:pic>
          <p:nvPicPr>
            <p:cNvPr id="6" name="图片 5"/>
            <p:cNvPicPr>
              <a:picLocks noChangeAspect="1"/>
            </p:cNvPicPr>
            <p:nvPr/>
          </p:nvPicPr>
          <p:blipFill>
            <a:blip r:embed="rId4"/>
            <a:stretch>
              <a:fillRect/>
            </a:stretch>
          </p:blipFill>
          <p:spPr>
            <a:xfrm>
              <a:off x="2021" y="423"/>
              <a:ext cx="1593" cy="265"/>
            </a:xfrm>
            <a:prstGeom prst="rect">
              <a:avLst/>
            </a:prstGeom>
            <a:noFill/>
            <a:ln w="9525">
              <a:noFill/>
            </a:ln>
          </p:spPr>
        </p:pic>
      </p:grpSp>
      <p:sp>
        <p:nvSpPr>
          <p:cNvPr id="2" name="矩形 1"/>
          <p:cNvSpPr/>
          <p:nvPr/>
        </p:nvSpPr>
        <p:spPr>
          <a:xfrm>
            <a:off x="452711" y="1894845"/>
            <a:ext cx="4233589" cy="4413516"/>
          </a:xfrm>
          <a:prstGeom prst="rect">
            <a:avLst/>
          </a:prstGeom>
        </p:spPr>
        <p:txBody>
          <a:bodyPr wrap="square">
            <a:spAutoFit/>
          </a:bodyPr>
          <a:lstStyle/>
          <a:p>
            <a:pPr marL="0" lvl="2" indent="0">
              <a:lnSpc>
                <a:spcPct val="130000"/>
              </a:lnSpc>
              <a:spcBef>
                <a:spcPts val="0"/>
              </a:spcBef>
              <a:spcAft>
                <a:spcPts val="0"/>
              </a:spcAft>
              <a:tabLst>
                <a:tab pos="457200" algn="l"/>
                <a:tab pos="450215" algn="l"/>
                <a:tab pos="457200" algn="l"/>
              </a:tabLst>
            </a:pPr>
            <a:r>
              <a:rPr lang="en-US"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1</a:t>
            </a:r>
            <a:r>
              <a:rPr lang="en-US" altLang="zh-CN"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对</a:t>
            </a:r>
            <a:r>
              <a:rPr lang="zh-CN"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研究方向</a:t>
            </a:r>
            <a:r>
              <a:rPr lang="zh-CN" altLang="en-US"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自动进行</a:t>
            </a:r>
            <a:r>
              <a:rPr lang="zh-CN"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结构</a:t>
            </a:r>
            <a:r>
              <a:rPr lang="zh-CN" altLang="en-US"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化处理：</a:t>
            </a:r>
            <a:endParaRPr lang="en-US" altLang="zh-CN" sz="2800" b="1" kern="100" dirty="0">
              <a:solidFill>
                <a:srgbClr val="166CA3"/>
              </a:solidFill>
              <a:latin typeface="微软雅黑" panose="020B0503020204020204" pitchFamily="34" charset="-122"/>
              <a:ea typeface="微软雅黑" panose="020B0503020204020204" pitchFamily="34" charset="-122"/>
            </a:endParaRPr>
          </a:p>
          <a:p>
            <a:pPr marL="0" lvl="2" indent="0">
              <a:lnSpc>
                <a:spcPct val="130000"/>
              </a:lnSpc>
              <a:spcBef>
                <a:spcPts val="0"/>
              </a:spcBef>
              <a:spcAft>
                <a:spcPts val="0"/>
              </a:spcAft>
              <a:tabLst>
                <a:tab pos="457200" algn="l"/>
                <a:tab pos="450215" algn="l"/>
                <a:tab pos="457200" algn="l"/>
              </a:tabLst>
            </a:pPr>
            <a:r>
              <a:rPr lang="zh-CN" altLang="en-US" sz="2400" b="1" kern="1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400" kern="100" dirty="0">
                <a:latin typeface="微软雅黑" panose="020B0503020204020204" pitchFamily="34" charset="-122"/>
                <a:ea typeface="微软雅黑" panose="020B0503020204020204" pitchFamily="34" charset="-122"/>
                <a:cs typeface="宋体" panose="02010600030101010101" pitchFamily="2" charset="-122"/>
              </a:rPr>
              <a:t>研究对象，对象属性，  </a:t>
            </a:r>
            <a:endParaRPr lang="en-US" altLang="zh-CN" sz="2400" kern="100" dirty="0">
              <a:latin typeface="微软雅黑" panose="020B0503020204020204" pitchFamily="34" charset="-122"/>
              <a:ea typeface="微软雅黑" panose="020B0503020204020204" pitchFamily="34" charset="-122"/>
              <a:cs typeface="宋体" panose="02010600030101010101" pitchFamily="2" charset="-122"/>
            </a:endParaRPr>
          </a:p>
          <a:p>
            <a:pPr marL="0" lvl="2" indent="0">
              <a:lnSpc>
                <a:spcPct val="130000"/>
              </a:lnSpc>
              <a:spcBef>
                <a:spcPts val="0"/>
              </a:spcBef>
              <a:spcAft>
                <a:spcPts val="0"/>
              </a:spcAft>
              <a:tabLst>
                <a:tab pos="457200" algn="l"/>
                <a:tab pos="450215" algn="l"/>
                <a:tab pos="457200" algn="l"/>
              </a:tabLst>
            </a:pPr>
            <a:r>
              <a:rPr lang="en-US" altLang="zh-CN" sz="2400" kern="1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400" kern="100" dirty="0">
                <a:latin typeface="微软雅黑" panose="020B0503020204020204" pitchFamily="34" charset="-122"/>
                <a:ea typeface="微软雅黑" panose="020B0503020204020204" pitchFamily="34" charset="-122"/>
                <a:cs typeface="宋体" panose="02010600030101010101" pitchFamily="2" charset="-122"/>
              </a:rPr>
              <a:t>研究类型，关联因素等</a:t>
            </a:r>
            <a:endParaRPr lang="en-US" altLang="zh-CN" sz="2400" kern="100" dirty="0">
              <a:latin typeface="微软雅黑" panose="020B0503020204020204" pitchFamily="34" charset="-122"/>
              <a:ea typeface="微软雅黑" panose="020B0503020204020204" pitchFamily="34" charset="-122"/>
              <a:cs typeface="宋体" panose="02010600030101010101" pitchFamily="2" charset="-122"/>
            </a:endParaRPr>
          </a:p>
          <a:p>
            <a:pPr marL="0" lvl="2" indent="0">
              <a:lnSpc>
                <a:spcPct val="130000"/>
              </a:lnSpc>
              <a:spcBef>
                <a:spcPts val="0"/>
              </a:spcBef>
              <a:spcAft>
                <a:spcPts val="0"/>
              </a:spcAft>
              <a:tabLst>
                <a:tab pos="457200" algn="l"/>
                <a:tab pos="450215" algn="l"/>
                <a:tab pos="457200" algn="l"/>
              </a:tabLst>
            </a:pPr>
            <a:r>
              <a:rPr lang="en-US"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2</a:t>
            </a:r>
            <a:r>
              <a:rPr lang="en-US" altLang="zh-CN"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多维</a:t>
            </a:r>
            <a:r>
              <a:rPr lang="zh-CN" altLang="en-US"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度</a:t>
            </a:r>
            <a:r>
              <a:rPr lang="zh-CN"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分析研究现状</a:t>
            </a:r>
            <a:r>
              <a:rPr lang="zh-CN" altLang="en-US"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，发现潜在的研究问题</a:t>
            </a:r>
            <a:endParaRPr lang="zh-CN"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endParaRPr>
          </a:p>
          <a:p>
            <a:pPr marL="0" lvl="2" indent="0">
              <a:lnSpc>
                <a:spcPct val="130000"/>
              </a:lnSpc>
              <a:spcBef>
                <a:spcPts val="0"/>
              </a:spcBef>
              <a:spcAft>
                <a:spcPts val="0"/>
              </a:spcAft>
              <a:tabLst>
                <a:tab pos="457200" algn="l"/>
                <a:tab pos="450215" algn="l"/>
                <a:tab pos="457200" algn="l"/>
              </a:tabLst>
            </a:pPr>
            <a:r>
              <a:rPr lang="en-US"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3</a:t>
            </a:r>
            <a:r>
              <a:rPr lang="en-US" altLang="zh-CN"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进行</a:t>
            </a:r>
            <a:r>
              <a:rPr lang="zh-CN"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科研选题</a:t>
            </a:r>
            <a:r>
              <a:rPr lang="zh-CN" altLang="en-US"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论证</a:t>
            </a:r>
            <a:endParaRPr lang="zh-CN"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endParaRPr>
          </a:p>
          <a:p>
            <a:pPr marL="0" lvl="2" indent="0">
              <a:lnSpc>
                <a:spcPct val="130000"/>
              </a:lnSpc>
              <a:spcBef>
                <a:spcPts val="0"/>
              </a:spcBef>
              <a:spcAft>
                <a:spcPts val="0"/>
              </a:spcAft>
              <a:tabLst>
                <a:tab pos="457200" algn="l"/>
                <a:tab pos="450215" algn="l"/>
                <a:tab pos="457200" algn="l"/>
              </a:tabLst>
            </a:pPr>
            <a:r>
              <a:rPr lang="en-US"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4</a:t>
            </a:r>
            <a:r>
              <a:rPr lang="en-US" altLang="zh-CN"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800" b="1" kern="100" dirty="0" smtClean="0">
                <a:solidFill>
                  <a:srgbClr val="166CA3"/>
                </a:solidFill>
                <a:latin typeface="微软雅黑" panose="020B0503020204020204" pitchFamily="34" charset="-122"/>
                <a:ea typeface="微软雅黑" panose="020B0503020204020204" pitchFamily="34" charset="-122"/>
                <a:cs typeface="宋体" panose="02010600030101010101" pitchFamily="2" charset="-122"/>
              </a:rPr>
              <a:t>自动</a:t>
            </a:r>
            <a:r>
              <a:rPr lang="zh-CN" altLang="zh-CN" sz="2800" b="1" kern="100" dirty="0">
                <a:solidFill>
                  <a:srgbClr val="166CA3"/>
                </a:solidFill>
                <a:latin typeface="微软雅黑" panose="020B0503020204020204" pitchFamily="34" charset="-122"/>
                <a:ea typeface="微软雅黑" panose="020B0503020204020204" pitchFamily="34" charset="-122"/>
                <a:cs typeface="宋体" panose="02010600030101010101" pitchFamily="2" charset="-122"/>
              </a:rPr>
              <a:t>生成选题调研报告</a:t>
            </a:r>
          </a:p>
        </p:txBody>
      </p:sp>
      <p:sp>
        <p:nvSpPr>
          <p:cNvPr id="3" name="文本框 2">
            <a:extLst>
              <a:ext uri="{FF2B5EF4-FFF2-40B4-BE49-F238E27FC236}">
                <a16:creationId xmlns:a16="http://schemas.microsoft.com/office/drawing/2014/main" xmlns="" id="{49F128FF-2FFA-4A67-9BCF-B7D28CC27BA8}"/>
              </a:ext>
            </a:extLst>
          </p:cNvPr>
          <p:cNvSpPr txBox="1"/>
          <p:nvPr/>
        </p:nvSpPr>
        <p:spPr>
          <a:xfrm>
            <a:off x="452711" y="1330842"/>
            <a:ext cx="1467068" cy="477054"/>
          </a:xfrm>
          <a:prstGeom prst="rect">
            <a:avLst/>
          </a:prstGeom>
          <a:noFill/>
        </p:spPr>
        <p:txBody>
          <a:bodyPr wrap="none" rtlCol="0">
            <a:spAutoFit/>
          </a:bodyPr>
          <a:lstStyle/>
          <a:p>
            <a:r>
              <a:rPr lang="zh-CN" altLang="en-US" sz="2500" b="1" dirty="0">
                <a:latin typeface="微软雅黑" panose="020B0503020204020204" pitchFamily="34" charset="-122"/>
                <a:ea typeface="微软雅黑" panose="020B0503020204020204" pitchFamily="34" charset="-122"/>
              </a:rPr>
              <a:t>四步骤：</a:t>
            </a:r>
          </a:p>
        </p:txBody>
      </p:sp>
    </p:spTree>
    <p:extLst>
      <p:ext uri="{BB962C8B-B14F-4D97-AF65-F5344CB8AC3E}">
        <p14:creationId xmlns:p14="http://schemas.microsoft.com/office/powerpoint/2010/main" val="307852417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561116" y="186564"/>
            <a:ext cx="9539502" cy="622280"/>
          </a:xfrm>
          <a:prstGeom prst="rect">
            <a:avLst/>
          </a:prstGeom>
        </p:spPr>
        <p:txBody>
          <a:bodyPr wrap="square" lIns="128583" tIns="64291" rIns="128583" bIns="64291">
            <a:spAutoFit/>
          </a:bodyPr>
          <a:lstStyle/>
          <a:p>
            <a:r>
              <a:rPr lang="en-US" altLang="zh-CN" sz="3200" b="1" dirty="0" smtClean="0">
                <a:solidFill>
                  <a:srgbClr val="333F50"/>
                </a:solidFill>
                <a:latin typeface="微软雅黑" panose="020B0503020204020204" pitchFamily="34" charset="-122"/>
                <a:ea typeface="微软雅黑" panose="020B0503020204020204" pitchFamily="34" charset="-122"/>
              </a:rPr>
              <a:t>5-6  </a:t>
            </a:r>
            <a:r>
              <a:rPr lang="zh-CN" altLang="en-US" sz="3200" b="1" dirty="0" smtClean="0">
                <a:solidFill>
                  <a:srgbClr val="333F50"/>
                </a:solidFill>
                <a:latin typeface="微软雅黑" panose="020B0503020204020204" pitchFamily="34" charset="-122"/>
                <a:ea typeface="微软雅黑" panose="020B0503020204020204" pitchFamily="34" charset="-122"/>
              </a:rPr>
              <a:t>嵌入</a:t>
            </a:r>
            <a:r>
              <a:rPr lang="zh-CN" altLang="en-US" sz="3200" b="1" dirty="0">
                <a:solidFill>
                  <a:srgbClr val="333F50"/>
                </a:solidFill>
                <a:latin typeface="微软雅黑" panose="020B0503020204020204" pitchFamily="34" charset="-122"/>
                <a:ea typeface="微软雅黑" panose="020B0503020204020204" pitchFamily="34" charset="-122"/>
              </a:rPr>
              <a:t>科研支撑服务</a:t>
            </a:r>
            <a:r>
              <a:rPr lang="en-US" altLang="zh-CN" sz="3200" b="1" dirty="0">
                <a:solidFill>
                  <a:srgbClr val="333F50"/>
                </a:solidFill>
                <a:latin typeface="微软雅黑" panose="020B0503020204020204" pitchFamily="34" charset="-122"/>
                <a:ea typeface="微软雅黑" panose="020B0503020204020204" pitchFamily="34" charset="-122"/>
              </a:rPr>
              <a:t>—</a:t>
            </a:r>
            <a:r>
              <a:rPr lang="zh-CN" altLang="en-US" sz="3200" b="1" dirty="0">
                <a:solidFill>
                  <a:srgbClr val="333F50"/>
                </a:solidFill>
                <a:latin typeface="微软雅黑" panose="020B0503020204020204" pitchFamily="34" charset="-122"/>
                <a:ea typeface="微软雅黑" panose="020B0503020204020204" pitchFamily="34" charset="-122"/>
              </a:rPr>
              <a:t>机构知识库</a:t>
            </a:r>
          </a:p>
        </p:txBody>
      </p:sp>
      <p:sp>
        <p:nvSpPr>
          <p:cNvPr id="48" name="TextBox 21"/>
          <p:cNvSpPr txBox="1">
            <a:spLocks noChangeArrowheads="1"/>
          </p:cNvSpPr>
          <p:nvPr/>
        </p:nvSpPr>
        <p:spPr bwMode="auto">
          <a:xfrm>
            <a:off x="84365" y="925824"/>
            <a:ext cx="12251531" cy="10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a:lnSpc>
                <a:spcPct val="120000"/>
              </a:lnSpc>
              <a:spcBef>
                <a:spcPct val="0"/>
              </a:spcBef>
              <a:buNone/>
            </a:pPr>
            <a:r>
              <a:rPr lang="zh-CN" altLang="en-US" sz="2500" b="1" dirty="0">
                <a:solidFill>
                  <a:srgbClr val="0383A3"/>
                </a:solidFill>
                <a:latin typeface="微软雅黑" pitchFamily="34" charset="-122"/>
                <a:ea typeface="微软雅黑" pitchFamily="34" charset="-122"/>
              </a:rPr>
              <a:t>软件：</a:t>
            </a:r>
            <a:r>
              <a:rPr lang="en-US" altLang="zh-CN" sz="2500" b="1" dirty="0">
                <a:solidFill>
                  <a:srgbClr val="0383A3"/>
                </a:solidFill>
                <a:latin typeface="微软雅黑" pitchFamily="34" charset="-122"/>
                <a:ea typeface="微软雅黑" pitchFamily="34" charset="-122"/>
              </a:rPr>
              <a:t>CNKI</a:t>
            </a:r>
            <a:r>
              <a:rPr lang="zh-CN" altLang="en-US" sz="2500" b="1" dirty="0">
                <a:solidFill>
                  <a:srgbClr val="0383A3"/>
                </a:solidFill>
                <a:latin typeface="微软雅黑" pitchFamily="34" charset="-122"/>
                <a:ea typeface="微软雅黑" pitchFamily="34" charset="-122"/>
              </a:rPr>
              <a:t>机构知识库</a:t>
            </a:r>
            <a:r>
              <a:rPr lang="zh-CN" altLang="zh-CN" sz="2500" b="1" dirty="0">
                <a:solidFill>
                  <a:srgbClr val="0383A3"/>
                </a:solidFill>
                <a:latin typeface="微软雅黑" pitchFamily="34" charset="-122"/>
                <a:ea typeface="微软雅黑" pitchFamily="34" charset="-122"/>
              </a:rPr>
              <a:t>触摸屏系统（机构版</a:t>
            </a:r>
            <a:r>
              <a:rPr lang="en-US" altLang="zh-CN" sz="2500" b="1" dirty="0">
                <a:solidFill>
                  <a:srgbClr val="0383A3"/>
                </a:solidFill>
                <a:latin typeface="微软雅黑" pitchFamily="34" charset="-122"/>
                <a:ea typeface="微软雅黑" pitchFamily="34" charset="-122"/>
              </a:rPr>
              <a:t>+</a:t>
            </a:r>
            <a:r>
              <a:rPr lang="zh-CN" altLang="en-US" sz="2500" b="1" dirty="0">
                <a:solidFill>
                  <a:srgbClr val="0383A3"/>
                </a:solidFill>
                <a:latin typeface="微软雅黑" pitchFamily="34" charset="-122"/>
                <a:ea typeface="微软雅黑" pitchFamily="34" charset="-122"/>
              </a:rPr>
              <a:t>院系版</a:t>
            </a:r>
            <a:r>
              <a:rPr lang="zh-CN" altLang="zh-CN" sz="2500" b="1" dirty="0">
                <a:solidFill>
                  <a:srgbClr val="0383A3"/>
                </a:solidFill>
                <a:latin typeface="微软雅黑" pitchFamily="34" charset="-122"/>
                <a:ea typeface="微软雅黑" pitchFamily="34" charset="-122"/>
              </a:rPr>
              <a:t>）</a:t>
            </a:r>
          </a:p>
          <a:p>
            <a:pPr algn="ctr">
              <a:lnSpc>
                <a:spcPct val="120000"/>
              </a:lnSpc>
              <a:spcBef>
                <a:spcPct val="0"/>
              </a:spcBef>
              <a:buNone/>
            </a:pPr>
            <a:r>
              <a:rPr lang="zh-CN" altLang="en-US" sz="2500" b="1" dirty="0">
                <a:latin typeface="微软雅黑" pitchFamily="34" charset="-122"/>
                <a:ea typeface="微软雅黑" pitchFamily="34" charset="-122"/>
              </a:rPr>
              <a:t>硬件：金</a:t>
            </a:r>
            <a:r>
              <a:rPr lang="zh-CN" altLang="en-US" sz="2500" b="1" dirty="0">
                <a:latin typeface="微软雅黑" pitchFamily="34" charset="-122"/>
                <a:ea typeface="微软雅黑" pitchFamily="34" charset="-122"/>
              </a:rPr>
              <a:t>雀触</a:t>
            </a:r>
            <a:r>
              <a:rPr lang="zh-CN" altLang="en-US" sz="2500" b="1" dirty="0">
                <a:latin typeface="微软雅黑" pitchFamily="34" charset="-122"/>
                <a:ea typeface="微软雅黑" pitchFamily="34" charset="-122"/>
              </a:rPr>
              <a:t>控</a:t>
            </a:r>
            <a:endParaRPr lang="zh-CN" altLang="en-US" sz="2500" b="1" dirty="0">
              <a:latin typeface="微软雅黑" pitchFamily="34" charset="-122"/>
              <a:ea typeface="微软雅黑" pitchFamily="34" charset="-122"/>
            </a:endParaRPr>
          </a:p>
        </p:txBody>
      </p:sp>
      <p:pic>
        <p:nvPicPr>
          <p:cNvPr id="49" name="图片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44" y="2109027"/>
            <a:ext cx="6427087" cy="394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1" descr="20150120590527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501" y="2109026"/>
            <a:ext cx="5227228" cy="43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1"/>
          <p:cNvSpPr txBox="1">
            <a:spLocks noChangeArrowheads="1"/>
          </p:cNvSpPr>
          <p:nvPr/>
        </p:nvSpPr>
        <p:spPr bwMode="auto">
          <a:xfrm>
            <a:off x="303610" y="6024397"/>
            <a:ext cx="12251531" cy="94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83" tIns="64291" rIns="128583" bIns="64291">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a:lnSpc>
                <a:spcPct val="120000"/>
              </a:lnSpc>
              <a:spcBef>
                <a:spcPct val="0"/>
              </a:spcBef>
              <a:buNone/>
            </a:pPr>
            <a:r>
              <a:rPr lang="zh-CN" altLang="en-US" sz="2200" b="1" dirty="0">
                <a:latin typeface="微软雅黑" pitchFamily="34" charset="-122"/>
                <a:ea typeface="微软雅黑" pitchFamily="34" charset="-122"/>
              </a:rPr>
              <a:t>将机构内科研成果收集完整并按子机构和个人对应管理起来，</a:t>
            </a:r>
            <a:endParaRPr lang="en-US" altLang="zh-CN" sz="2200" b="1" dirty="0">
              <a:latin typeface="微软雅黑" pitchFamily="34" charset="-122"/>
              <a:ea typeface="微软雅黑" pitchFamily="34" charset="-122"/>
            </a:endParaRPr>
          </a:p>
          <a:p>
            <a:pPr algn="ctr">
              <a:lnSpc>
                <a:spcPct val="120000"/>
              </a:lnSpc>
              <a:spcBef>
                <a:spcPct val="0"/>
              </a:spcBef>
              <a:buNone/>
            </a:pPr>
            <a:r>
              <a:rPr lang="zh-CN" altLang="en-US" sz="2200" b="1" dirty="0">
                <a:latin typeface="微软雅黑" pitchFamily="34" charset="-122"/>
                <a:ea typeface="微软雅黑" pitchFamily="34" charset="-122"/>
              </a:rPr>
              <a:t>用于成果的梳理、检索、展示、统计、学者科研风采等。</a:t>
            </a:r>
            <a:endParaRPr lang="zh-CN" altLang="en-US" sz="2200" b="1" dirty="0">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6411087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513310" y="210948"/>
            <a:ext cx="9539502" cy="622280"/>
          </a:xfrm>
          <a:prstGeom prst="rect">
            <a:avLst/>
          </a:prstGeom>
        </p:spPr>
        <p:txBody>
          <a:bodyPr wrap="square" lIns="128583" tIns="64291" rIns="128583" bIns="64291">
            <a:spAutoFit/>
          </a:bodyPr>
          <a:lstStyle/>
          <a:p>
            <a:r>
              <a:rPr lang="en-US" altLang="zh-CN" sz="3200" b="1" dirty="0" smtClean="0">
                <a:solidFill>
                  <a:srgbClr val="333F50"/>
                </a:solidFill>
                <a:latin typeface="微软雅黑" panose="020B0503020204020204" pitchFamily="34" charset="-122"/>
                <a:ea typeface="微软雅黑" panose="020B0503020204020204" pitchFamily="34" charset="-122"/>
              </a:rPr>
              <a:t>5-6  </a:t>
            </a:r>
            <a:r>
              <a:rPr lang="zh-CN" altLang="en-US" sz="3200" b="1" dirty="0">
                <a:solidFill>
                  <a:srgbClr val="333F50"/>
                </a:solidFill>
                <a:latin typeface="微软雅黑" panose="020B0503020204020204" pitchFamily="34" charset="-122"/>
                <a:ea typeface="微软雅黑" panose="020B0503020204020204" pitchFamily="34" charset="-122"/>
              </a:rPr>
              <a:t>嵌入科研支撑服务</a:t>
            </a:r>
            <a:r>
              <a:rPr lang="en-US" altLang="zh-CN" sz="3200" b="1" dirty="0">
                <a:solidFill>
                  <a:srgbClr val="333F50"/>
                </a:solidFill>
                <a:latin typeface="微软雅黑" panose="020B0503020204020204" pitchFamily="34" charset="-122"/>
                <a:ea typeface="微软雅黑" panose="020B0503020204020204" pitchFamily="34" charset="-122"/>
              </a:rPr>
              <a:t>—</a:t>
            </a:r>
            <a:r>
              <a:rPr lang="zh-CN" altLang="en-US" sz="3200" b="1" dirty="0">
                <a:solidFill>
                  <a:srgbClr val="333F50"/>
                </a:solidFill>
                <a:latin typeface="微软雅黑" panose="020B0503020204020204" pitchFamily="34" charset="-122"/>
                <a:ea typeface="微软雅黑" panose="020B0503020204020204" pitchFamily="34" charset="-122"/>
              </a:rPr>
              <a:t>机构知识库建设价值</a:t>
            </a:r>
          </a:p>
        </p:txBody>
      </p:sp>
      <p:grpSp>
        <p:nvGrpSpPr>
          <p:cNvPr id="13" name="组合 12"/>
          <p:cNvGrpSpPr/>
          <p:nvPr/>
        </p:nvGrpSpPr>
        <p:grpSpPr>
          <a:xfrm>
            <a:off x="735992" y="1492113"/>
            <a:ext cx="2909207" cy="1043407"/>
            <a:chOff x="199882" y="1647840"/>
            <a:chExt cx="2468626" cy="989358"/>
          </a:xfrm>
        </p:grpSpPr>
        <p:grpSp>
          <p:nvGrpSpPr>
            <p:cNvPr id="14" name="组合 13"/>
            <p:cNvGrpSpPr/>
            <p:nvPr/>
          </p:nvGrpSpPr>
          <p:grpSpPr>
            <a:xfrm>
              <a:off x="227478" y="1647840"/>
              <a:ext cx="2441030" cy="989358"/>
              <a:chOff x="-329383" y="673100"/>
              <a:chExt cx="5349157" cy="4000500"/>
            </a:xfrm>
            <a:effectLst>
              <a:outerShdw blurRad="444500" dist="254000" dir="8100000" algn="tr" rotWithShape="0">
                <a:prstClr val="black">
                  <a:alpha val="50000"/>
                </a:prstClr>
              </a:outerShdw>
            </a:effectLst>
          </p:grpSpPr>
          <p:sp>
            <p:nvSpPr>
              <p:cNvPr id="16"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sp>
            <p:nvSpPr>
              <p:cNvPr id="17" name="椭圆 517"/>
              <p:cNvSpPr/>
              <p:nvPr/>
            </p:nvSpPr>
            <p:spPr>
              <a:xfrm>
                <a:off x="-329383" y="760413"/>
                <a:ext cx="5349157" cy="3825873"/>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199882" y="1894345"/>
              <a:ext cx="2459582" cy="408567"/>
            </a:xfrm>
            <a:prstGeom prst="rect">
              <a:avLst/>
            </a:prstGeom>
          </p:spPr>
          <p:txBody>
            <a:bodyPr wrap="none">
              <a:spAutoFit/>
            </a:bodyPr>
            <a:lstStyle/>
            <a:p>
              <a:pPr algn="ctr">
                <a:defRPr/>
              </a:pPr>
              <a:r>
                <a:rPr lang="en-US" altLang="zh-CN" sz="2200" b="1" dirty="0">
                  <a:solidFill>
                    <a:srgbClr val="C00000"/>
                  </a:solidFill>
                  <a:latin typeface="微软雅黑" panose="020B0503020204020204" pitchFamily="34" charset="-122"/>
                  <a:ea typeface="微软雅黑" panose="020B0503020204020204" pitchFamily="34" charset="-122"/>
                </a:rPr>
                <a:t>1</a:t>
              </a:r>
              <a:r>
                <a:rPr lang="zh-CN" altLang="en-US" sz="2200" b="1" dirty="0">
                  <a:solidFill>
                    <a:srgbClr val="C00000"/>
                  </a:solidFill>
                  <a:latin typeface="微软雅黑" panose="020B0503020204020204" pitchFamily="34" charset="-122"/>
                  <a:ea typeface="微软雅黑" panose="020B0503020204020204" pitchFamily="34" charset="-122"/>
                </a:rPr>
                <a:t>、机构知识资产管理</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grpSp>
      <p:sp>
        <p:nvSpPr>
          <p:cNvPr id="18" name="MH_Other_7"/>
          <p:cNvSpPr/>
          <p:nvPr>
            <p:custDataLst>
              <p:tags r:id="rId2"/>
            </p:custDataLst>
          </p:nvPr>
        </p:nvSpPr>
        <p:spPr>
          <a:xfrm rot="5400000">
            <a:off x="845890" y="2521580"/>
            <a:ext cx="719232" cy="704462"/>
          </a:xfrm>
          <a:prstGeom prst="bentUp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anchor="ctr"/>
          <a:lstStyle/>
          <a:p>
            <a:pPr algn="ctr"/>
            <a:endParaRPr lang="zh-CN" altLang="en-US" sz="1700">
              <a:ea typeface="微软雅黑" panose="020B0503020204020204" pitchFamily="34" charset="-122"/>
            </a:endParaRPr>
          </a:p>
        </p:txBody>
      </p:sp>
      <p:sp>
        <p:nvSpPr>
          <p:cNvPr id="19" name="MH_Other_7"/>
          <p:cNvSpPr/>
          <p:nvPr>
            <p:custDataLst>
              <p:tags r:id="rId3"/>
            </p:custDataLst>
          </p:nvPr>
        </p:nvSpPr>
        <p:spPr>
          <a:xfrm rot="5400000">
            <a:off x="1825649" y="3716685"/>
            <a:ext cx="719232" cy="704462"/>
          </a:xfrm>
          <a:prstGeom prst="bentUp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anchor="ctr"/>
          <a:lstStyle/>
          <a:p>
            <a:pPr algn="ctr"/>
            <a:endParaRPr lang="zh-CN" altLang="en-US" sz="1700">
              <a:ea typeface="微软雅黑" panose="020B0503020204020204" pitchFamily="34" charset="-122"/>
            </a:endParaRPr>
          </a:p>
        </p:txBody>
      </p:sp>
      <p:sp>
        <p:nvSpPr>
          <p:cNvPr id="20" name="MH_Other_7"/>
          <p:cNvSpPr/>
          <p:nvPr>
            <p:custDataLst>
              <p:tags r:id="rId4"/>
            </p:custDataLst>
          </p:nvPr>
        </p:nvSpPr>
        <p:spPr>
          <a:xfrm rot="5400000">
            <a:off x="3189879" y="5054907"/>
            <a:ext cx="719232" cy="704462"/>
          </a:xfrm>
          <a:prstGeom prst="bentUp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anchor="ctr"/>
          <a:lstStyle/>
          <a:p>
            <a:pPr algn="ctr"/>
            <a:endParaRPr lang="zh-CN" altLang="en-US" sz="1700">
              <a:ea typeface="微软雅黑" panose="020B0503020204020204" pitchFamily="34" charset="-122"/>
            </a:endParaRPr>
          </a:p>
        </p:txBody>
      </p:sp>
      <p:grpSp>
        <p:nvGrpSpPr>
          <p:cNvPr id="21" name="组合 20"/>
          <p:cNvGrpSpPr/>
          <p:nvPr/>
        </p:nvGrpSpPr>
        <p:grpSpPr>
          <a:xfrm>
            <a:off x="1499449" y="2690310"/>
            <a:ext cx="2844064" cy="1043407"/>
            <a:chOff x="1181981" y="2847470"/>
            <a:chExt cx="2222748" cy="989358"/>
          </a:xfrm>
        </p:grpSpPr>
        <p:grpSp>
          <p:nvGrpSpPr>
            <p:cNvPr id="22" name="组合 21"/>
            <p:cNvGrpSpPr/>
            <p:nvPr/>
          </p:nvGrpSpPr>
          <p:grpSpPr>
            <a:xfrm>
              <a:off x="1181981" y="2847470"/>
              <a:ext cx="2113120" cy="989358"/>
              <a:chOff x="-325290" y="673100"/>
              <a:chExt cx="4630590" cy="4000500"/>
            </a:xfrm>
            <a:effectLst>
              <a:outerShdw blurRad="444500" dist="254000" dir="8100000" algn="tr" rotWithShape="0">
                <a:prstClr val="black">
                  <a:alpha val="50000"/>
                </a:prstClr>
              </a:outerShdw>
            </a:effectLst>
          </p:grpSpPr>
          <p:sp>
            <p:nvSpPr>
              <p:cNvPr id="25"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sp>
            <p:nvSpPr>
              <p:cNvPr id="28" name="椭圆 517"/>
              <p:cNvSpPr/>
              <p:nvPr/>
            </p:nvSpPr>
            <p:spPr>
              <a:xfrm>
                <a:off x="-325290" y="709060"/>
                <a:ext cx="4543274" cy="3825873"/>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1359892" y="2995285"/>
              <a:ext cx="2044837" cy="729584"/>
            </a:xfrm>
            <a:prstGeom prst="rect">
              <a:avLst/>
            </a:prstGeom>
          </p:spPr>
          <p:txBody>
            <a:bodyPr wrap="none">
              <a:spAutoFit/>
            </a:bodyPr>
            <a:lstStyle/>
            <a:p>
              <a:pPr algn="ctr">
                <a:defRPr/>
              </a:pPr>
              <a:r>
                <a:rPr lang="en-US" altLang="zh-CN" sz="2200" b="1" dirty="0">
                  <a:solidFill>
                    <a:srgbClr val="C00000"/>
                  </a:solidFill>
                  <a:latin typeface="微软雅黑" panose="020B0503020204020204" pitchFamily="34" charset="-122"/>
                  <a:ea typeface="微软雅黑" panose="020B0503020204020204" pitchFamily="34" charset="-122"/>
                </a:rPr>
                <a:t>2</a:t>
              </a:r>
              <a:r>
                <a:rPr lang="zh-CN" altLang="en-US" sz="2200" b="1" dirty="0">
                  <a:solidFill>
                    <a:srgbClr val="C00000"/>
                  </a:solidFill>
                  <a:latin typeface="微软雅黑" panose="020B0503020204020204" pitchFamily="34" charset="-122"/>
                  <a:ea typeface="微软雅黑" panose="020B0503020204020204" pitchFamily="34" charset="-122"/>
                </a:rPr>
                <a:t>、科研管理与评价</a:t>
              </a:r>
              <a:endParaRPr lang="en-US" altLang="zh-CN" sz="2200" b="1" dirty="0">
                <a:solidFill>
                  <a:srgbClr val="C00000"/>
                </a:solidFill>
                <a:latin typeface="微软雅黑" panose="020B0503020204020204" pitchFamily="34" charset="-122"/>
                <a:ea typeface="微软雅黑" panose="020B0503020204020204" pitchFamily="34" charset="-122"/>
              </a:endParaRPr>
            </a:p>
            <a:p>
              <a:pPr algn="ctr">
                <a:defRPr/>
              </a:pPr>
              <a:r>
                <a:rPr lang="zh-CN" altLang="en-US" sz="2200" b="1" dirty="0">
                  <a:solidFill>
                    <a:srgbClr val="C00000"/>
                  </a:solidFill>
                  <a:latin typeface="微软雅黑" panose="020B0503020204020204" pitchFamily="34" charset="-122"/>
                  <a:ea typeface="微软雅黑" panose="020B0503020204020204" pitchFamily="34" charset="-122"/>
                </a:rPr>
                <a:t>的决策支撑</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537497" y="4022444"/>
            <a:ext cx="2903640" cy="1043407"/>
            <a:chOff x="2513319" y="4047100"/>
            <a:chExt cx="2052682" cy="989358"/>
          </a:xfrm>
        </p:grpSpPr>
        <p:grpSp>
          <p:nvGrpSpPr>
            <p:cNvPr id="30" name="组合 29"/>
            <p:cNvGrpSpPr/>
            <p:nvPr/>
          </p:nvGrpSpPr>
          <p:grpSpPr>
            <a:xfrm>
              <a:off x="2513319" y="4047100"/>
              <a:ext cx="1940933" cy="989358"/>
              <a:chOff x="52031" y="673100"/>
              <a:chExt cx="4253269" cy="4000500"/>
            </a:xfrm>
            <a:effectLst>
              <a:outerShdw blurRad="444500" dist="254000" dir="8100000" algn="tr" rotWithShape="0">
                <a:prstClr val="black">
                  <a:alpha val="50000"/>
                </a:prstClr>
              </a:outerShdw>
            </a:effectLst>
          </p:grpSpPr>
          <p:sp>
            <p:nvSpPr>
              <p:cNvPr id="32"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sp>
            <p:nvSpPr>
              <p:cNvPr id="33" name="椭圆 517"/>
              <p:cNvSpPr/>
              <p:nvPr/>
            </p:nvSpPr>
            <p:spPr>
              <a:xfrm>
                <a:off x="52031" y="760413"/>
                <a:ext cx="4165956" cy="3825873"/>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2516918" y="4149305"/>
              <a:ext cx="2049083" cy="729584"/>
            </a:xfrm>
            <a:prstGeom prst="rect">
              <a:avLst/>
            </a:prstGeom>
          </p:spPr>
          <p:txBody>
            <a:bodyPr wrap="none">
              <a:spAutoFit/>
            </a:bodyPr>
            <a:lstStyle/>
            <a:p>
              <a:pPr algn="ctr">
                <a:defRPr/>
              </a:pPr>
              <a:r>
                <a:rPr lang="en-US" altLang="zh-CN" sz="2200" b="1" dirty="0">
                  <a:solidFill>
                    <a:srgbClr val="C00000"/>
                  </a:solidFill>
                  <a:latin typeface="微软雅黑" panose="020B0503020204020204" pitchFamily="34" charset="-122"/>
                  <a:ea typeface="微软雅黑" panose="020B0503020204020204" pitchFamily="34" charset="-122"/>
                </a:rPr>
                <a:t>3</a:t>
              </a:r>
              <a:r>
                <a:rPr lang="zh-CN" altLang="en-US" sz="2200" b="1" dirty="0">
                  <a:solidFill>
                    <a:srgbClr val="C00000"/>
                  </a:solidFill>
                  <a:latin typeface="微软雅黑" panose="020B0503020204020204" pitchFamily="34" charset="-122"/>
                  <a:ea typeface="微软雅黑" panose="020B0503020204020204" pitchFamily="34" charset="-122"/>
                </a:rPr>
                <a:t>、为科研处、教务处</a:t>
              </a:r>
              <a:endParaRPr lang="en-US" altLang="zh-CN" sz="2200" b="1" dirty="0">
                <a:solidFill>
                  <a:srgbClr val="C00000"/>
                </a:solidFill>
                <a:latin typeface="微软雅黑" panose="020B0503020204020204" pitchFamily="34" charset="-122"/>
                <a:ea typeface="微软雅黑" panose="020B0503020204020204" pitchFamily="34" charset="-122"/>
              </a:endParaRPr>
            </a:p>
            <a:p>
              <a:pPr algn="ctr">
                <a:defRPr/>
              </a:pPr>
              <a:r>
                <a:rPr lang="zh-CN" altLang="en-US" sz="2200" b="1" dirty="0">
                  <a:solidFill>
                    <a:srgbClr val="C00000"/>
                  </a:solidFill>
                  <a:latin typeface="微软雅黑" panose="020B0503020204020204" pitchFamily="34" charset="-122"/>
                  <a:ea typeface="微软雅黑" panose="020B0503020204020204" pitchFamily="34" charset="-122"/>
                </a:rPr>
                <a:t>提供数据支撑</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901727" y="5287609"/>
            <a:ext cx="2993266" cy="1043407"/>
            <a:chOff x="3796366" y="5246731"/>
            <a:chExt cx="1825585" cy="989358"/>
          </a:xfrm>
        </p:grpSpPr>
        <p:grpSp>
          <p:nvGrpSpPr>
            <p:cNvPr id="37" name="组合 36"/>
            <p:cNvGrpSpPr/>
            <p:nvPr/>
          </p:nvGrpSpPr>
          <p:grpSpPr>
            <a:xfrm>
              <a:off x="3796366" y="5246731"/>
              <a:ext cx="1825585" cy="989358"/>
              <a:chOff x="304800" y="673100"/>
              <a:chExt cx="4000500" cy="4000500"/>
            </a:xfrm>
            <a:effectLst>
              <a:outerShdw blurRad="444500" dist="254000" dir="8100000" algn="tr" rotWithShape="0">
                <a:prstClr val="black">
                  <a:alpha val="50000"/>
                </a:prstClr>
              </a:outerShdw>
            </a:effectLst>
          </p:grpSpPr>
          <p:sp>
            <p:nvSpPr>
              <p:cNvPr id="39"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sp>
            <p:nvSpPr>
              <p:cNvPr id="40"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prstClr val="black"/>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911287" y="5345478"/>
              <a:ext cx="1595749" cy="729584"/>
            </a:xfrm>
            <a:prstGeom prst="rect">
              <a:avLst/>
            </a:prstGeom>
          </p:spPr>
          <p:txBody>
            <a:bodyPr wrap="none">
              <a:spAutoFit/>
            </a:bodyPr>
            <a:lstStyle/>
            <a:p>
              <a:pPr algn="ctr">
                <a:defRPr/>
              </a:pPr>
              <a:r>
                <a:rPr lang="en-US" altLang="zh-CN" sz="2200" b="1" dirty="0">
                  <a:solidFill>
                    <a:srgbClr val="C00000"/>
                  </a:solidFill>
                  <a:latin typeface="微软雅黑" panose="020B0503020204020204" pitchFamily="34" charset="-122"/>
                  <a:ea typeface="微软雅黑" panose="020B0503020204020204" pitchFamily="34" charset="-122"/>
                </a:rPr>
                <a:t>4</a:t>
              </a:r>
              <a:r>
                <a:rPr lang="zh-CN" altLang="en-US" sz="2200" b="1" dirty="0">
                  <a:solidFill>
                    <a:srgbClr val="C00000"/>
                  </a:solidFill>
                  <a:latin typeface="微软雅黑" panose="020B0503020204020204" pitchFamily="34" charset="-122"/>
                  <a:ea typeface="微软雅黑" panose="020B0503020204020204" pitchFamily="34" charset="-122"/>
                </a:rPr>
                <a:t>、为机构学者提供</a:t>
              </a:r>
              <a:endParaRPr lang="en-US" altLang="zh-CN" sz="2200" b="1" dirty="0">
                <a:solidFill>
                  <a:srgbClr val="C00000"/>
                </a:solidFill>
                <a:latin typeface="微软雅黑" panose="020B0503020204020204" pitchFamily="34" charset="-122"/>
                <a:ea typeface="微软雅黑" panose="020B0503020204020204" pitchFamily="34" charset="-122"/>
              </a:endParaRPr>
            </a:p>
            <a:p>
              <a:pPr algn="ctr">
                <a:defRPr/>
              </a:pPr>
              <a:r>
                <a:rPr lang="zh-CN" altLang="en-US" sz="2200" b="1" dirty="0">
                  <a:solidFill>
                    <a:srgbClr val="C00000"/>
                  </a:solidFill>
                  <a:latin typeface="微软雅黑" panose="020B0503020204020204" pitchFamily="34" charset="-122"/>
                  <a:ea typeface="微软雅黑" panose="020B0503020204020204" pitchFamily="34" charset="-122"/>
                </a:rPr>
                <a:t>成果管理工具</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grpSp>
      <p:sp>
        <p:nvSpPr>
          <p:cNvPr id="43" name="文本框 88"/>
          <p:cNvSpPr txBox="1"/>
          <p:nvPr/>
        </p:nvSpPr>
        <p:spPr>
          <a:xfrm>
            <a:off x="3939952" y="1532328"/>
            <a:ext cx="6373837" cy="868501"/>
          </a:xfrm>
          <a:prstGeom prst="rect">
            <a:avLst/>
          </a:prstGeom>
          <a:noFill/>
        </p:spPr>
        <p:txBody>
          <a:bodyPr wrap="square" lIns="128583" tIns="64291" rIns="128583" bIns="64291"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实现对机构知识资产管理、展示，促进机构知识</a:t>
            </a:r>
          </a:p>
          <a:p>
            <a:pPr>
              <a:lnSpc>
                <a:spcPct val="120000"/>
              </a:lnSpc>
            </a:pP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传播与影响力提升，推动知识共享与创新</a:t>
            </a: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a:t>
            </a:r>
            <a:endParaRPr lang="zh-CN" altLang="en-US" sz="2000" dirty="0">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5" name="文本框 89"/>
          <p:cNvSpPr txBox="1"/>
          <p:nvPr/>
        </p:nvSpPr>
        <p:spPr>
          <a:xfrm>
            <a:off x="4374761" y="2744586"/>
            <a:ext cx="7854446" cy="1717965"/>
          </a:xfrm>
          <a:prstGeom prst="rect">
            <a:avLst/>
          </a:prstGeom>
          <a:noFill/>
        </p:spPr>
        <p:txBody>
          <a:bodyPr wrap="square" lIns="128583" tIns="64291" rIns="128583" bIns="64291"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对学科、专业以及科研机构和人员的学术影响力进行统计和分析，为校院领导和科研管理部门决策提供及时而全面的科研成果评价信息。</a:t>
            </a:r>
          </a:p>
          <a:p>
            <a:pPr>
              <a:lnSpc>
                <a:spcPct val="120000"/>
              </a:lnSpc>
            </a:pPr>
            <a:endParaRPr lang="zh-CN" altLang="en-US" sz="1300" dirty="0">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300" dirty="0">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6" name="文本框 90"/>
          <p:cNvSpPr txBox="1"/>
          <p:nvPr/>
        </p:nvSpPr>
        <p:spPr>
          <a:xfrm>
            <a:off x="5580589" y="4050916"/>
            <a:ext cx="6327149" cy="1717965"/>
          </a:xfrm>
          <a:prstGeom prst="rect">
            <a:avLst/>
          </a:prstGeom>
          <a:noFill/>
        </p:spPr>
        <p:txBody>
          <a:bodyPr wrap="square" lIns="128583" tIns="64291" rIns="128583" bIns="64291"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整理机构成果，提供准确、全面、统一的底层</a:t>
            </a: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基础</a:t>
            </a: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成果数据，进行有效地数据互补。</a:t>
            </a:r>
          </a:p>
          <a:p>
            <a:pPr>
              <a:lnSpc>
                <a:spcPct val="120000"/>
              </a:lnSpc>
            </a:pPr>
            <a:endParaRPr lang="zh-CN" altLang="en-US" sz="2000" dirty="0">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300" dirty="0">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300" dirty="0">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7" name="文本框 91"/>
          <p:cNvSpPr txBox="1"/>
          <p:nvPr/>
        </p:nvSpPr>
        <p:spPr>
          <a:xfrm>
            <a:off x="7126871" y="5196632"/>
            <a:ext cx="5477385" cy="1237833"/>
          </a:xfrm>
          <a:prstGeom prst="rect">
            <a:avLst/>
          </a:prstGeom>
          <a:noFill/>
        </p:spPr>
        <p:txBody>
          <a:bodyPr wrap="square" lIns="128583" tIns="64291" rIns="128583" bIns="64291"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梳理展示学者全部个人成果，进行多层次统计分析并提供统计报表，支持学者成果评价、科研考评等，提升学者学术</a:t>
            </a:r>
            <a:r>
              <a:rPr lang="zh-CN" altLang="en-US" sz="2000" dirty="0">
                <a:latin typeface="微软雅黑" panose="020B0503020204020204" pitchFamily="34" charset="-122"/>
                <a:ea typeface="微软雅黑" panose="020B0503020204020204" pitchFamily="34" charset="-122"/>
                <a:cs typeface="Leelawadee" panose="020B0502040204020203" pitchFamily="34" charset="-34"/>
              </a:rPr>
              <a:t>影响力</a:t>
            </a:r>
            <a:endParaRPr lang="zh-CN" altLang="en-US" sz="2000" dirty="0">
              <a:latin typeface="微软雅黑" panose="020B0503020204020204" pitchFamily="34" charset="-122"/>
              <a:ea typeface="微软雅黑" panose="020B0503020204020204" pitchFamily="34" charset="-122"/>
              <a:cs typeface="Leelawadee" panose="020B0502040204020203" pitchFamily="34" charset="-34"/>
            </a:endParaRPr>
          </a:p>
        </p:txBody>
      </p:sp>
    </p:spTree>
    <p:custDataLst>
      <p:tags r:id="rId1"/>
    </p:custDataLst>
    <p:extLst>
      <p:ext uri="{BB962C8B-B14F-4D97-AF65-F5344CB8AC3E}">
        <p14:creationId xmlns:p14="http://schemas.microsoft.com/office/powerpoint/2010/main" val="35447724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5333">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5333">
                                          <p:cBhvr additive="base">
                                            <p:cTn id="7" dur="750" fill="hold"/>
                                            <p:tgtEl>
                                              <p:spTgt spid="13"/>
                                            </p:tgtEl>
                                            <p:attrNameLst>
                                              <p:attrName>ppt_x</p:attrName>
                                            </p:attrNameLst>
                                          </p:cBhvr>
                                          <p:tavLst>
                                            <p:tav tm="0">
                                              <p:val>
                                                <p:strVal val="0-#ppt_w/2"/>
                                              </p:val>
                                            </p:tav>
                                            <p:tav tm="100000">
                                              <p:val>
                                                <p:strVal val="#ppt_x"/>
                                              </p:val>
                                            </p:tav>
                                          </p:tavLst>
                                        </p:anim>
                                        <p:anim calcmode="lin" valueType="num" p14:bounceEnd="45333">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45333">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14:bounceEnd="45333">
                                          <p:cBhvr additive="base">
                                            <p:cTn id="11" dur="750" fill="hold"/>
                                            <p:tgtEl>
                                              <p:spTgt spid="21"/>
                                            </p:tgtEl>
                                            <p:attrNameLst>
                                              <p:attrName>ppt_x</p:attrName>
                                            </p:attrNameLst>
                                          </p:cBhvr>
                                          <p:tavLst>
                                            <p:tav tm="0">
                                              <p:val>
                                                <p:strVal val="0-#ppt_w/2"/>
                                              </p:val>
                                            </p:tav>
                                            <p:tav tm="100000">
                                              <p:val>
                                                <p:strVal val="#ppt_x"/>
                                              </p:val>
                                            </p:tav>
                                          </p:tavLst>
                                        </p:anim>
                                        <p:anim calcmode="lin" valueType="num" p14:bounceEnd="45333">
                                          <p:cBhvr additive="base">
                                            <p:cTn id="12" dur="75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5333">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14:bounceEnd="45333">
                                          <p:cBhvr additive="base">
                                            <p:cTn id="15" dur="750" fill="hold"/>
                                            <p:tgtEl>
                                              <p:spTgt spid="29"/>
                                            </p:tgtEl>
                                            <p:attrNameLst>
                                              <p:attrName>ppt_x</p:attrName>
                                            </p:attrNameLst>
                                          </p:cBhvr>
                                          <p:tavLst>
                                            <p:tav tm="0">
                                              <p:val>
                                                <p:strVal val="0-#ppt_w/2"/>
                                              </p:val>
                                            </p:tav>
                                            <p:tav tm="100000">
                                              <p:val>
                                                <p:strVal val="#ppt_x"/>
                                              </p:val>
                                            </p:tav>
                                          </p:tavLst>
                                        </p:anim>
                                        <p:anim calcmode="lin" valueType="num" p14:bounceEnd="45333">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45333">
                                      <p:stCondLst>
                                        <p:cond delay="750"/>
                                      </p:stCondLst>
                                      <p:childTnLst>
                                        <p:set>
                                          <p:cBhvr>
                                            <p:cTn id="18" dur="1" fill="hold">
                                              <p:stCondLst>
                                                <p:cond delay="0"/>
                                              </p:stCondLst>
                                            </p:cTn>
                                            <p:tgtEl>
                                              <p:spTgt spid="34"/>
                                            </p:tgtEl>
                                            <p:attrNameLst>
                                              <p:attrName>style.visibility</p:attrName>
                                            </p:attrNameLst>
                                          </p:cBhvr>
                                          <p:to>
                                            <p:strVal val="visible"/>
                                          </p:to>
                                        </p:set>
                                        <p:anim calcmode="lin" valueType="num" p14:bounceEnd="45333">
                                          <p:cBhvr additive="base">
                                            <p:cTn id="19" dur="750" fill="hold"/>
                                            <p:tgtEl>
                                              <p:spTgt spid="34"/>
                                            </p:tgtEl>
                                            <p:attrNameLst>
                                              <p:attrName>ppt_x</p:attrName>
                                            </p:attrNameLst>
                                          </p:cBhvr>
                                          <p:tavLst>
                                            <p:tav tm="0">
                                              <p:val>
                                                <p:strVal val="0-#ppt_w/2"/>
                                              </p:val>
                                            </p:tav>
                                            <p:tav tm="100000">
                                              <p:val>
                                                <p:strVal val="#ppt_x"/>
                                              </p:val>
                                            </p:tav>
                                          </p:tavLst>
                                        </p:anim>
                                        <p:anim calcmode="lin" valueType="num" p14:bounceEnd="45333">
                                          <p:cBhvr additive="base">
                                            <p:cTn id="20" dur="750" fill="hold"/>
                                            <p:tgtEl>
                                              <p:spTgt spid="3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randombar(horizontal)">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randombar(horizontal)">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43"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0-#ppt_w/2"/>
                                              </p:val>
                                            </p:tav>
                                            <p:tav tm="100000">
                                              <p:val>
                                                <p:strVal val="#ppt_x"/>
                                              </p:val>
                                            </p:tav>
                                          </p:tavLst>
                                        </p:anim>
                                        <p:anim calcmode="lin" valueType="num">
                                          <p:cBhvr additive="base">
                                            <p:cTn id="12" dur="75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0-#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randombar(horizontal)">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randombar(horizontal)">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43" grpId="0"/>
          <p:bldP spid="45" grpId="0"/>
          <p:bldP spid="46" grpId="0"/>
          <p:bldP spid="47"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8"/>
          <p:cNvSpPr txBox="1">
            <a:spLocks noChangeArrowheads="1"/>
          </p:cNvSpPr>
          <p:nvPr/>
        </p:nvSpPr>
        <p:spPr bwMode="auto">
          <a:xfrm>
            <a:off x="807243" y="1667527"/>
            <a:ext cx="3170932" cy="85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7" tIns="48219" rIns="96437" bIns="48219" anchor="ctr"/>
          <a:lstStyle>
            <a:lvl1pPr marL="285750" indent="-285750"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just" eaLnBrk="1" hangingPunct="1">
              <a:lnSpc>
                <a:spcPct val="120000"/>
              </a:lnSpc>
              <a:buFont typeface="Arial" pitchFamily="34" charset="0"/>
              <a:buChar char="•"/>
            </a:pPr>
            <a:r>
              <a:rPr lang="zh-CN" altLang="en-US" sz="3400" b="1">
                <a:latin typeface="微软雅黑" pitchFamily="34" charset="-122"/>
                <a:ea typeface="微软雅黑" pitchFamily="34" charset="-122"/>
              </a:rPr>
              <a:t>院系机构</a:t>
            </a:r>
          </a:p>
        </p:txBody>
      </p:sp>
      <p:pic>
        <p:nvPicPr>
          <p:cNvPr id="32" name="图片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981" y="1292502"/>
            <a:ext cx="7733668" cy="46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38"/>
          <p:cNvSpPr txBox="1">
            <a:spLocks noChangeArrowheads="1"/>
          </p:cNvSpPr>
          <p:nvPr/>
        </p:nvSpPr>
        <p:spPr bwMode="auto">
          <a:xfrm>
            <a:off x="807243" y="2312104"/>
            <a:ext cx="3170932" cy="85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7" tIns="48219" rIns="96437" bIns="48219" anchor="ctr"/>
          <a:lstStyle>
            <a:lvl1pPr marL="285750" indent="-285750"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just" eaLnBrk="1" hangingPunct="1">
              <a:lnSpc>
                <a:spcPct val="120000"/>
              </a:lnSpc>
              <a:buFont typeface="Arial" pitchFamily="34" charset="0"/>
              <a:buChar char="•"/>
            </a:pPr>
            <a:r>
              <a:rPr lang="zh-CN" altLang="en-US" sz="3400" b="1">
                <a:latin typeface="微软雅黑" pitchFamily="34" charset="-122"/>
                <a:ea typeface="微软雅黑" pitchFamily="34" charset="-122"/>
              </a:rPr>
              <a:t>学者风采</a:t>
            </a:r>
          </a:p>
        </p:txBody>
      </p:sp>
      <p:pic>
        <p:nvPicPr>
          <p:cNvPr id="44" name="图片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985" y="1292502"/>
            <a:ext cx="7824081" cy="46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8"/>
          <p:cNvSpPr txBox="1">
            <a:spLocks noChangeArrowheads="1"/>
          </p:cNvSpPr>
          <p:nvPr/>
        </p:nvSpPr>
        <p:spPr bwMode="auto">
          <a:xfrm>
            <a:off x="808917" y="2903106"/>
            <a:ext cx="3168527" cy="85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7" tIns="48219" rIns="96437" bIns="48219" anchor="ctr"/>
          <a:lstStyle>
            <a:lvl1pPr marL="285750" indent="-285750"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just" eaLnBrk="1" hangingPunct="1">
              <a:lnSpc>
                <a:spcPct val="120000"/>
              </a:lnSpc>
              <a:buFont typeface="Arial" pitchFamily="34" charset="0"/>
              <a:buChar char="•"/>
            </a:pPr>
            <a:r>
              <a:rPr lang="zh-CN" altLang="en-US" sz="3400" b="1">
                <a:latin typeface="微软雅黑" pitchFamily="34" charset="-122"/>
                <a:ea typeface="微软雅黑" pitchFamily="34" charset="-122"/>
              </a:rPr>
              <a:t>重要成果</a:t>
            </a:r>
          </a:p>
        </p:txBody>
      </p:sp>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884" y="1292502"/>
            <a:ext cx="7824081" cy="46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9073" y="1173632"/>
            <a:ext cx="6454489" cy="584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8889" y="1046391"/>
            <a:ext cx="7549493" cy="560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596727" y="303957"/>
            <a:ext cx="11235117" cy="622280"/>
          </a:xfrm>
          <a:prstGeom prst="rect">
            <a:avLst/>
          </a:prstGeom>
        </p:spPr>
        <p:txBody>
          <a:bodyPr wrap="square" lIns="128583" tIns="64291" rIns="128583" bIns="64291">
            <a:spAutoFit/>
          </a:bodyPr>
          <a:lstStyle/>
          <a:p>
            <a:r>
              <a:rPr lang="en-US" altLang="zh-CN" sz="3200" b="1" dirty="0" smtClean="0">
                <a:solidFill>
                  <a:srgbClr val="333F50"/>
                </a:solidFill>
                <a:latin typeface="微软雅黑" panose="020B0503020204020204" pitchFamily="34" charset="-122"/>
                <a:ea typeface="微软雅黑" panose="020B0503020204020204" pitchFamily="34" charset="-122"/>
              </a:rPr>
              <a:t>5-6 </a:t>
            </a:r>
            <a:r>
              <a:rPr lang="zh-CN" altLang="en-US" sz="3200" b="1" dirty="0" smtClean="0">
                <a:solidFill>
                  <a:srgbClr val="333F50"/>
                </a:solidFill>
                <a:latin typeface="微软雅黑" panose="020B0503020204020204" pitchFamily="34" charset="-122"/>
                <a:ea typeface="微软雅黑" panose="020B0503020204020204" pitchFamily="34" charset="-122"/>
              </a:rPr>
              <a:t>机构</a:t>
            </a:r>
            <a:r>
              <a:rPr lang="zh-CN" altLang="en-US" sz="3200" b="1" dirty="0">
                <a:solidFill>
                  <a:srgbClr val="333F50"/>
                </a:solidFill>
                <a:latin typeface="微软雅黑" panose="020B0503020204020204" pitchFamily="34" charset="-122"/>
                <a:ea typeface="微软雅黑" panose="020B0503020204020204" pitchFamily="34" charset="-122"/>
              </a:rPr>
              <a:t>知识库多层面成果展示</a:t>
            </a:r>
          </a:p>
        </p:txBody>
      </p:sp>
    </p:spTree>
    <p:custDataLst>
      <p:tags r:id="rId1"/>
    </p:custDataLst>
    <p:extLst>
      <p:ext uri="{BB962C8B-B14F-4D97-AF65-F5344CB8AC3E}">
        <p14:creationId xmlns:p14="http://schemas.microsoft.com/office/powerpoint/2010/main" val="752717213"/>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1+#ppt_w/2"/>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ppt_x</p:attrName>
                                        </p:attrNameLst>
                                      </p:cBhvr>
                                      <p:tavLst>
                                        <p:tav tm="0">
                                          <p:val>
                                            <p:strVal val="1+#ppt_w/2"/>
                                          </p:val>
                                        </p:tav>
                                        <p:tav tm="100000">
                                          <p:val>
                                            <p:strVal val="#ppt_x"/>
                                          </p:val>
                                        </p:tav>
                                      </p:tavLst>
                                    </p:anim>
                                    <p:anim calcmode="lin" valueType="num">
                                      <p:cBhvr>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5-7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全球学术快报</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28775" y="1240061"/>
            <a:ext cx="66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p>
            <a:pPr>
              <a:buFont typeface="Arial" panose="020B0604020202020204" pitchFamily="34" charset="0"/>
              <a:buNone/>
              <a:defRPr/>
            </a:pPr>
            <a:r>
              <a:rPr lang="zh-CN" altLang="en-US" sz="3200" b="1" dirty="0">
                <a:solidFill>
                  <a:srgbClr val="1B539D"/>
                </a:solidFill>
                <a:latin typeface="微软雅黑" panose="020B0503020204020204" pitchFamily="34" charset="-122"/>
                <a:ea typeface="微软雅黑" panose="020B0503020204020204" pitchFamily="34" charset="-122"/>
                <a:cs typeface="+mj-cs"/>
              </a:rPr>
              <a:t>         移动版中外文内容发现平台</a:t>
            </a:r>
          </a:p>
        </p:txBody>
      </p:sp>
      <p:pic>
        <p:nvPicPr>
          <p:cNvPr id="5" name="图片 4" descr="无标题"/>
          <p:cNvPicPr>
            <a:picLocks noChangeAspect="1"/>
          </p:cNvPicPr>
          <p:nvPr/>
        </p:nvPicPr>
        <p:blipFill>
          <a:blip r:embed="rId6"/>
          <a:stretch>
            <a:fillRect/>
          </a:stretch>
        </p:blipFill>
        <p:spPr>
          <a:xfrm>
            <a:off x="8595923" y="231949"/>
            <a:ext cx="3476678" cy="6882110"/>
          </a:xfrm>
          <a:prstGeom prst="rect">
            <a:avLst/>
          </a:prstGeom>
        </p:spPr>
      </p:pic>
      <p:sp>
        <p:nvSpPr>
          <p:cNvPr id="6" name="标题 11"/>
          <p:cNvSpPr txBox="1">
            <a:spLocks/>
          </p:cNvSpPr>
          <p:nvPr/>
        </p:nvSpPr>
        <p:spPr>
          <a:xfrm>
            <a:off x="2631108" y="2133853"/>
            <a:ext cx="3999816" cy="617069"/>
          </a:xfrm>
        </p:spPr>
        <p:txBody>
          <a:bodyPr>
            <a:normAutofit/>
            <a:scene3d>
              <a:camera prst="orthographicFront"/>
              <a:lightRig rig="threePt" dir="t"/>
            </a:scene3d>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zh-CN" altLang="en-US" sz="36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《全球学术快报》</a:t>
            </a:r>
            <a:endParaRPr lang="zh-CN" altLang="en-US" sz="24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7" name="MH_SubTitle_3"/>
          <p:cNvSpPr/>
          <p:nvPr>
            <p:custDataLst>
              <p:tags r:id="rId1"/>
            </p:custDataLst>
          </p:nvPr>
        </p:nvSpPr>
        <p:spPr>
          <a:xfrm>
            <a:off x="1413815" y="4020106"/>
            <a:ext cx="1918001" cy="951028"/>
          </a:xfrm>
          <a:prstGeom prst="rect">
            <a:avLst/>
          </a:prstGeom>
          <a:solidFill>
            <a:srgbClr val="FD8B0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整合全球资源</a:t>
            </a:r>
          </a:p>
        </p:txBody>
      </p:sp>
      <p:sp>
        <p:nvSpPr>
          <p:cNvPr id="8" name="MH_SubTitle_3"/>
          <p:cNvSpPr/>
          <p:nvPr>
            <p:custDataLst>
              <p:tags r:id="rId2"/>
            </p:custDataLst>
          </p:nvPr>
        </p:nvSpPr>
        <p:spPr>
          <a:xfrm>
            <a:off x="3621064" y="4020106"/>
            <a:ext cx="2065082" cy="951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主题个性化定制</a:t>
            </a:r>
          </a:p>
        </p:txBody>
      </p:sp>
      <p:sp>
        <p:nvSpPr>
          <p:cNvPr id="9" name="MH_SubTitle_3"/>
          <p:cNvSpPr/>
          <p:nvPr>
            <p:custDataLst>
              <p:tags r:id="rId3"/>
            </p:custDataLst>
          </p:nvPr>
        </p:nvSpPr>
        <p:spPr>
          <a:xfrm>
            <a:off x="5879526" y="4020106"/>
            <a:ext cx="1918001" cy="951028"/>
          </a:xfrm>
          <a:prstGeom prst="rect">
            <a:avLst/>
          </a:prstGeom>
          <a:solidFill>
            <a:srgbClr val="89B62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norm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rPr>
              <a:t>内容移动推送</a:t>
            </a:r>
          </a:p>
        </p:txBody>
      </p:sp>
      <p:cxnSp>
        <p:nvCxnSpPr>
          <p:cNvPr id="10" name="直接箭头连接符 9"/>
          <p:cNvCxnSpPr/>
          <p:nvPr/>
        </p:nvCxnSpPr>
        <p:spPr>
          <a:xfrm flipH="1">
            <a:off x="2631108" y="3013634"/>
            <a:ext cx="700708" cy="8656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p:nvPr/>
        </p:nvCxnSpPr>
        <p:spPr>
          <a:xfrm>
            <a:off x="4629175" y="3013634"/>
            <a:ext cx="0" cy="8656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直接箭头连接符 11"/>
          <p:cNvCxnSpPr/>
          <p:nvPr/>
        </p:nvCxnSpPr>
        <p:spPr>
          <a:xfrm>
            <a:off x="5700410" y="3013634"/>
            <a:ext cx="579129" cy="8656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5318018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7" name="组合 17"/>
          <p:cNvGrpSpPr/>
          <p:nvPr/>
        </p:nvGrpSpPr>
        <p:grpSpPr bwMode="auto">
          <a:xfrm>
            <a:off x="953135" y="1049338"/>
            <a:ext cx="11087100" cy="0"/>
            <a:chOff x="1028775" y="591989"/>
            <a:chExt cx="11086097" cy="0"/>
          </a:xfrm>
        </p:grpSpPr>
        <p:cxnSp>
          <p:nvCxnSpPr>
            <p:cNvPr id="19" name="直接连接符 18"/>
            <p:cNvCxnSpPr/>
            <p:nvPr/>
          </p:nvCxnSpPr>
          <p:spPr>
            <a:xfrm>
              <a:off x="1028775" y="591989"/>
              <a:ext cx="35048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09989" y="591989"/>
              <a:ext cx="35048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8"/>
          <p:cNvSpPr txBox="1"/>
          <p:nvPr/>
        </p:nvSpPr>
        <p:spPr>
          <a:xfrm>
            <a:off x="3354070" y="665738"/>
            <a:ext cx="5739601" cy="677108"/>
          </a:xfrm>
          <a:prstGeom prst="rect">
            <a:avLst/>
          </a:prstGeom>
          <a:noFill/>
        </p:spPr>
        <p:txBody>
          <a:bodyPr wrap="square" lIns="0" tIns="0" rIns="0" bIns="0" anchor="ctr">
            <a:spAutoFit/>
          </a:bodyPr>
          <a:lstStyle/>
          <a:p>
            <a:pPr algn="ctr">
              <a:defRPr/>
            </a:pPr>
            <a:r>
              <a:rPr lang="zh-CN" altLang="en-US" sz="4400" b="1" dirty="0">
                <a:solidFill>
                  <a:srgbClr val="166CA3"/>
                </a:solidFill>
                <a:latin typeface="微软雅黑" panose="020B0503020204020204" pitchFamily="34" charset="-122"/>
                <a:ea typeface="微软雅黑" panose="020B0503020204020204" pitchFamily="34" charset="-122"/>
                <a:sym typeface="+mn-ea"/>
              </a:rPr>
              <a:t>下一代数字图书馆</a:t>
            </a:r>
          </a:p>
        </p:txBody>
      </p:sp>
      <p:sp>
        <p:nvSpPr>
          <p:cNvPr id="2" name="椭圆 1"/>
          <p:cNvSpPr/>
          <p:nvPr/>
        </p:nvSpPr>
        <p:spPr>
          <a:xfrm>
            <a:off x="160020" y="2232660"/>
            <a:ext cx="2884979" cy="24479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知识中心</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学习中心</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服务中心</a:t>
            </a:r>
          </a:p>
        </p:txBody>
      </p:sp>
      <p:sp>
        <p:nvSpPr>
          <p:cNvPr id="3" name="椭圆 2"/>
          <p:cNvSpPr/>
          <p:nvPr/>
        </p:nvSpPr>
        <p:spPr>
          <a:xfrm>
            <a:off x="3354070" y="2177415"/>
            <a:ext cx="2859281" cy="24479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为</a:t>
            </a:r>
            <a:r>
              <a:rPr lang="zh-CN" altLang="en-US" sz="2800" b="1" dirty="0">
                <a:solidFill>
                  <a:srgbClr val="050280"/>
                </a:solidFill>
                <a:latin typeface="微软雅黑" panose="020B0503020204020204" pitchFamily="34" charset="-122"/>
                <a:ea typeface="微软雅黑" panose="020B0503020204020204" pitchFamily="34" charset="-122"/>
              </a:rPr>
              <a:t>学习、教学、科研全过程</a:t>
            </a:r>
            <a:r>
              <a:rPr lang="zh-CN" altLang="en-US" sz="2800" b="1" dirty="0">
                <a:latin typeface="微软雅黑" panose="020B0503020204020204" pitchFamily="34" charset="-122"/>
                <a:ea typeface="微软雅黑" panose="020B0503020204020204" pitchFamily="34" charset="-122"/>
              </a:rPr>
              <a:t>提供知识服务</a:t>
            </a:r>
          </a:p>
        </p:txBody>
      </p:sp>
      <p:sp>
        <p:nvSpPr>
          <p:cNvPr id="6" name="椭圆 5"/>
          <p:cNvSpPr/>
          <p:nvPr/>
        </p:nvSpPr>
        <p:spPr>
          <a:xfrm>
            <a:off x="6474003" y="2232660"/>
            <a:ext cx="2979707" cy="24479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支持研究型学习，个人知识</a:t>
            </a:r>
            <a:r>
              <a:rPr lang="zh-CN" altLang="en-US" sz="2800" b="1" dirty="0" smtClean="0">
                <a:latin typeface="微软雅黑" panose="020B0503020204020204" pitchFamily="34" charset="-122"/>
                <a:ea typeface="微软雅黑" panose="020B0503020204020204" pitchFamily="34" charset="-122"/>
              </a:rPr>
              <a:t>内化</a:t>
            </a:r>
            <a:endParaRPr lang="en-US" altLang="zh-CN" sz="2800" b="1" dirty="0" smtClean="0">
              <a:latin typeface="微软雅黑" panose="020B0503020204020204" pitchFamily="34" charset="-122"/>
              <a:ea typeface="微软雅黑" panose="020B0503020204020204" pitchFamily="34" charset="-122"/>
            </a:endParaRPr>
          </a:p>
          <a:p>
            <a:pPr algn="ctr"/>
            <a:r>
              <a:rPr lang="zh-CN" altLang="en-US" sz="2800" b="1" dirty="0" smtClean="0">
                <a:latin typeface="微软雅黑" panose="020B0503020204020204" pitchFamily="34" charset="-122"/>
                <a:ea typeface="微软雅黑" panose="020B0503020204020204" pitchFamily="34" charset="-122"/>
              </a:rPr>
              <a:t>管理</a:t>
            </a:r>
            <a:endParaRPr lang="zh-CN" altLang="en-US" sz="2800" b="1" dirty="0">
              <a:latin typeface="微软雅黑" panose="020B0503020204020204" pitchFamily="34" charset="-122"/>
              <a:ea typeface="微软雅黑" panose="020B0503020204020204" pitchFamily="34" charset="-122"/>
            </a:endParaRPr>
          </a:p>
        </p:txBody>
      </p:sp>
      <p:sp>
        <p:nvSpPr>
          <p:cNvPr id="7" name="椭圆 6"/>
          <p:cNvSpPr/>
          <p:nvPr/>
        </p:nvSpPr>
        <p:spPr>
          <a:xfrm>
            <a:off x="9744075" y="2177415"/>
            <a:ext cx="2877988" cy="24479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支持选题创作投稿传播一站式服务</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66609"/>
            <a:ext cx="6948053" cy="461665"/>
          </a:xfrm>
          <a:prstGeom prst="rect">
            <a:avLst/>
          </a:prstGeom>
          <a:noFill/>
        </p:spPr>
        <p:txBody>
          <a:bodyPr wrap="square" lIns="0" tIns="0" rIns="0" bIns="0" anchor="ctr">
            <a:spAutoFit/>
          </a:bodyPr>
          <a:lstStyle/>
          <a:p>
            <a:pPr>
              <a:defRPr/>
            </a:pPr>
            <a:r>
              <a:rPr lang="en-US" altLang="zh-CN" sz="30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1-3 </a:t>
            </a:r>
            <a:r>
              <a:rPr lang="zh-CN" altLang="en-US" sz="30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下一代</a:t>
            </a:r>
            <a:r>
              <a:rPr lang="zh-CN" altLang="en-US" sz="3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数字图书馆架构</a:t>
            </a:r>
            <a:endParaRPr lang="en-US" altLang="zh-CN" sz="30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27"/>
          <p:cNvSpPr txBox="1"/>
          <p:nvPr/>
        </p:nvSpPr>
        <p:spPr>
          <a:xfrm flipH="1">
            <a:off x="695101" y="1960141"/>
            <a:ext cx="3728906" cy="2785378"/>
          </a:xfrm>
          <a:prstGeom prst="rect">
            <a:avLst/>
          </a:prstGeom>
          <a:noFill/>
        </p:spPr>
        <p:txBody>
          <a:bodyPr wrap="none" rtlCol="0">
            <a:spAutoFit/>
          </a:bodyPr>
          <a:lstStyle/>
          <a:p>
            <a:r>
              <a:rPr lang="zh-CN" altLang="en-US" sz="2500" b="1" dirty="0">
                <a:latin typeface="微软雅黑" panose="020B0503020204020204" pitchFamily="34" charset="-122"/>
                <a:ea typeface="微软雅黑" panose="020B0503020204020204" pitchFamily="34" charset="-122"/>
              </a:rPr>
              <a:t>全面、系统的资源库体系</a:t>
            </a:r>
            <a:endParaRPr lang="en-US" altLang="zh-CN" sz="2500" b="1" dirty="0">
              <a:latin typeface="微软雅黑" panose="020B0503020204020204" pitchFamily="34" charset="-122"/>
              <a:ea typeface="微软雅黑" panose="020B0503020204020204" pitchFamily="34" charset="-122"/>
            </a:endParaRPr>
          </a:p>
          <a:p>
            <a:endParaRPr lang="en-US" altLang="zh-CN" sz="2500" b="1" dirty="0">
              <a:latin typeface="微软雅黑" panose="020B0503020204020204" pitchFamily="34" charset="-122"/>
              <a:ea typeface="微软雅黑" panose="020B0503020204020204" pitchFamily="34" charset="-122"/>
            </a:endParaRPr>
          </a:p>
          <a:p>
            <a:r>
              <a:rPr lang="zh-CN" altLang="en-US" sz="2500" b="1" dirty="0">
                <a:latin typeface="微软雅黑" panose="020B0503020204020204" pitchFamily="34" charset="-122"/>
                <a:ea typeface="微软雅黑" panose="020B0503020204020204" pitchFamily="34" charset="-122"/>
                <a:cs typeface="Arial" panose="020B0604020202020204" pitchFamily="34" charset="0"/>
              </a:rPr>
              <a:t>知识加工及大数据技术</a:t>
            </a:r>
            <a:endParaRPr lang="en-US" altLang="zh-CN" sz="2500" b="1" dirty="0">
              <a:latin typeface="微软雅黑" panose="020B0503020204020204" pitchFamily="34" charset="-122"/>
              <a:ea typeface="微软雅黑" panose="020B0503020204020204" pitchFamily="34" charset="-122"/>
              <a:cs typeface="Arial" panose="020B0604020202020204" pitchFamily="34" charset="0"/>
            </a:endParaRPr>
          </a:p>
          <a:p>
            <a:endParaRPr lang="en-US" altLang="zh-CN" sz="25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500" b="1" dirty="0">
                <a:latin typeface="微软雅黑" panose="020B0503020204020204" pitchFamily="34" charset="-122"/>
                <a:ea typeface="微软雅黑" panose="020B0503020204020204" pitchFamily="34" charset="-122"/>
                <a:cs typeface="Arial" panose="020B0604020202020204" pitchFamily="34" charset="0"/>
              </a:rPr>
              <a:t>知识库及知识网络</a:t>
            </a:r>
            <a:endParaRPr lang="en-US" altLang="zh-CN" sz="2500" b="1" dirty="0">
              <a:latin typeface="微软雅黑" panose="020B0503020204020204" pitchFamily="34" charset="-122"/>
              <a:ea typeface="微软雅黑" panose="020B0503020204020204" pitchFamily="34" charset="-122"/>
              <a:cs typeface="Arial" panose="020B0604020202020204" pitchFamily="34" charset="0"/>
            </a:endParaRPr>
          </a:p>
          <a:p>
            <a:endParaRPr lang="en-US" altLang="zh-CN" sz="25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500" b="1" dirty="0">
                <a:latin typeface="微软雅黑" panose="020B0503020204020204" pitchFamily="34" charset="-122"/>
                <a:ea typeface="微软雅黑" panose="020B0503020204020204" pitchFamily="34" charset="-122"/>
                <a:cs typeface="Arial" panose="020B0604020202020204" pitchFamily="34" charset="0"/>
              </a:rPr>
              <a:t>学习中心及知识服务</a:t>
            </a:r>
            <a:endParaRPr lang="en-GB" sz="25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图片 1">
            <a:extLst>
              <a:ext uri="{FF2B5EF4-FFF2-40B4-BE49-F238E27FC236}">
                <a16:creationId xmlns:a16="http://schemas.microsoft.com/office/drawing/2014/main" xmlns="" id="{ECA4771B-38CD-40BC-955A-B8CAAD9EFE44}"/>
              </a:ext>
            </a:extLst>
          </p:cNvPr>
          <p:cNvPicPr>
            <a:picLocks noChangeAspect="1"/>
          </p:cNvPicPr>
          <p:nvPr/>
        </p:nvPicPr>
        <p:blipFill>
          <a:blip r:embed="rId3"/>
          <a:stretch>
            <a:fillRect/>
          </a:stretch>
        </p:blipFill>
        <p:spPr>
          <a:xfrm>
            <a:off x="5349255" y="0"/>
            <a:ext cx="7272808" cy="7105234"/>
          </a:xfrm>
          <a:prstGeom prst="rect">
            <a:avLst/>
          </a:prstGeom>
        </p:spPr>
      </p:pic>
    </p:spTree>
    <p:extLst>
      <p:ext uri="{BB962C8B-B14F-4D97-AF65-F5344CB8AC3E}">
        <p14:creationId xmlns:p14="http://schemas.microsoft.com/office/powerpoint/2010/main" val="1280097733"/>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e7d195523061f1c0cef09ac28eaae964ec9988a5cce77c8b8C1E4685C6E6B40CD7615480512384A61EE159C6FE0045D14B61E85D0A95589D558B81FFC809322ACC20DC2254D928200A3EA0841B8B1814961BE795024DFDEF45878460D5EEC04B3DB4C246007153409DEDE37CA726A66AF19B77CE744E11CADCFB09B3408DEC1F688348922E38CCEE">
            <a:extLst>
              <a:ext uri="{FF2B5EF4-FFF2-40B4-BE49-F238E27FC236}">
                <a16:creationId xmlns:a16="http://schemas.microsoft.com/office/drawing/2014/main" xmlns="" id="{5ABCC1B3-D37A-4166-953E-F585D62BA0D2}"/>
              </a:ext>
            </a:extLst>
          </p:cNvPr>
          <p:cNvSpPr txBox="1"/>
          <p:nvPr/>
        </p:nvSpPr>
        <p:spPr>
          <a:xfrm>
            <a:off x="2684959" y="3222626"/>
            <a:ext cx="7652882" cy="3236699"/>
          </a:xfrm>
          <a:prstGeom prst="rect">
            <a:avLst/>
          </a:prstGeom>
          <a:noFill/>
        </p:spPr>
        <p:txBody>
          <a:bodyPr wrap="square" lIns="96435" tIns="48218" rIns="96435" bIns="48218" rtlCol="0">
            <a:spAutoFit/>
          </a:bodyPr>
          <a:lstStyle/>
          <a:p>
            <a:pPr algn="ctr"/>
            <a:r>
              <a:rPr lang="zh-CN" altLang="en-US" sz="5400" b="1" spc="633" dirty="0">
                <a:solidFill>
                  <a:schemeClr val="tx1">
                    <a:lumMod val="75000"/>
                    <a:lumOff val="25000"/>
                  </a:schemeClr>
                </a:solidFill>
                <a:latin typeface="微软雅黑" panose="020B0503020204020204" pitchFamily="34" charset="-122"/>
                <a:ea typeface="微软雅黑" panose="020B0503020204020204" pitchFamily="34" charset="-122"/>
                <a:cs typeface="Lato Black" panose="020F0502020204030203" pitchFamily="34" charset="0"/>
              </a:rPr>
              <a:t>清华科技 荟萃同方</a:t>
            </a:r>
          </a:p>
          <a:p>
            <a:pPr algn="ctr"/>
            <a:r>
              <a:rPr lang="zh-CN" altLang="en-US" sz="5400" b="1" spc="633" dirty="0">
                <a:solidFill>
                  <a:schemeClr val="tx1">
                    <a:lumMod val="75000"/>
                    <a:lumOff val="25000"/>
                  </a:schemeClr>
                </a:solidFill>
                <a:latin typeface="微软雅黑" panose="020B0503020204020204" pitchFamily="34" charset="-122"/>
                <a:ea typeface="微软雅黑" panose="020B0503020204020204" pitchFamily="34" charset="-122"/>
                <a:cs typeface="Lato Black" panose="020F0502020204030203" pitchFamily="34" charset="0"/>
              </a:rPr>
              <a:t>聚焦知网 共赢未来</a:t>
            </a:r>
            <a:endParaRPr lang="en-US" altLang="zh-CN" sz="5400" b="1" spc="633" dirty="0">
              <a:solidFill>
                <a:schemeClr val="tx1">
                  <a:lumMod val="75000"/>
                  <a:lumOff val="25000"/>
                </a:schemeClr>
              </a:solidFill>
              <a:latin typeface="微软雅黑" panose="020B0503020204020204" pitchFamily="34" charset="-122"/>
              <a:ea typeface="微软雅黑" panose="020B0503020204020204" pitchFamily="34" charset="-122"/>
              <a:cs typeface="Lato Black" panose="020F0502020204030203" pitchFamily="34" charset="0"/>
            </a:endParaRPr>
          </a:p>
          <a:p>
            <a:pPr algn="ctr"/>
            <a:endParaRPr lang="en-US" altLang="zh-CN" sz="4800" b="1" spc="633" dirty="0">
              <a:solidFill>
                <a:schemeClr val="tx1">
                  <a:lumMod val="75000"/>
                  <a:lumOff val="25000"/>
                </a:schemeClr>
              </a:solidFill>
              <a:latin typeface="微软雅黑" panose="020B0503020204020204" pitchFamily="34" charset="-122"/>
              <a:ea typeface="微软雅黑" panose="020B0503020204020204" pitchFamily="34" charset="-122"/>
              <a:cs typeface="Lato Black" panose="020F0502020204030203" pitchFamily="34" charset="0"/>
            </a:endParaRPr>
          </a:p>
          <a:p>
            <a:pPr algn="ctr"/>
            <a:r>
              <a:rPr lang="en-US" altLang="zh-CN" sz="4800" b="1" spc="633" dirty="0" smtClean="0">
                <a:solidFill>
                  <a:schemeClr val="tx1">
                    <a:lumMod val="75000"/>
                    <a:lumOff val="25000"/>
                  </a:schemeClr>
                </a:solidFill>
                <a:latin typeface="微软雅黑" panose="020B0503020204020204" pitchFamily="34" charset="-122"/>
                <a:ea typeface="微软雅黑" panose="020B0503020204020204" pitchFamily="34" charset="-122"/>
                <a:cs typeface="Lato Black" panose="020F0502020204030203" pitchFamily="34" charset="0"/>
              </a:rPr>
              <a:t>www.cnki.net</a:t>
            </a:r>
            <a:endParaRPr lang="zh-CN" altLang="en-US" sz="4800" b="1" spc="633" dirty="0">
              <a:solidFill>
                <a:schemeClr val="tx1">
                  <a:lumMod val="75000"/>
                  <a:lumOff val="25000"/>
                </a:schemeClr>
              </a:solidFill>
              <a:latin typeface="微软雅黑" panose="020B0503020204020204" pitchFamily="34" charset="-122"/>
              <a:ea typeface="微软雅黑" panose="020B0503020204020204" pitchFamily="34" charset="-122"/>
              <a:cs typeface="Lato Black" panose="020F0502020204030203" pitchFamily="34" charset="0"/>
            </a:endParaRPr>
          </a:p>
        </p:txBody>
      </p:sp>
      <p:pic>
        <p:nvPicPr>
          <p:cNvPr id="3" name="Picture 4">
            <a:extLst>
              <a:ext uri="{FF2B5EF4-FFF2-40B4-BE49-F238E27FC236}">
                <a16:creationId xmlns:a16="http://schemas.microsoft.com/office/drawing/2014/main" xmlns="" id="{F0C0F100-BE46-4DD0-A23D-A68AF818E73A}"/>
              </a:ext>
            </a:extLst>
          </p:cNvPr>
          <p:cNvPicPr>
            <a:picLocks noChangeAspect="1" noChangeArrowheads="1"/>
          </p:cNvPicPr>
          <p:nvPr/>
        </p:nvPicPr>
        <p:blipFill>
          <a:blip r:embed="rId2" cstate="print"/>
          <a:srcRect/>
          <a:stretch>
            <a:fillRect/>
          </a:stretch>
        </p:blipFill>
        <p:spPr bwMode="auto">
          <a:xfrm>
            <a:off x="0" y="0"/>
            <a:ext cx="12858750" cy="3184277"/>
          </a:xfrm>
          <a:prstGeom prst="rect">
            <a:avLst/>
          </a:prstGeom>
          <a:noFill/>
          <a:ln w="9525">
            <a:noFill/>
            <a:miter lim="800000"/>
            <a:headEnd/>
            <a:tailEnd/>
          </a:ln>
        </p:spPr>
      </p:pic>
    </p:spTree>
    <p:extLst>
      <p:ext uri="{BB962C8B-B14F-4D97-AF65-F5344CB8AC3E}">
        <p14:creationId xmlns:p14="http://schemas.microsoft.com/office/powerpoint/2010/main" val="3223288551"/>
      </p:ext>
    </p:ext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635" y="3015615"/>
            <a:ext cx="4332605" cy="161925"/>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604839" y="2054020"/>
            <a:ext cx="10113010" cy="738664"/>
          </a:xfrm>
          <a:prstGeom prst="rect">
            <a:avLst/>
          </a:prstGeom>
        </p:spPr>
        <p:txBody>
          <a:bodyPr wrap="square" lIns="0" tIns="0" rIns="0" bIns="0">
            <a:spAutoFit/>
          </a:bodyPr>
          <a:lstStyle/>
          <a:p>
            <a:pPr>
              <a:defRPr/>
            </a:pPr>
            <a:r>
              <a:rPr lang="zh-CN" altLang="en-US"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二、面向知识服务的数字资源建设</a:t>
            </a:r>
            <a:endParaRPr lang="en-US" altLang="zh-CN"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3044999" y="3616325"/>
            <a:ext cx="7920880" cy="1308884"/>
          </a:xfrm>
          <a:prstGeom prst="rect">
            <a:avLst/>
          </a:prstGeom>
          <a:solidFill>
            <a:schemeClr val="accent3">
              <a:lumMod val="20000"/>
              <a:lumOff val="80000"/>
            </a:schemeClr>
          </a:solidFill>
        </p:spPr>
        <p:txBody>
          <a:bodyPr wrap="square" rtlCol="0" anchor="t">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要</a:t>
            </a:r>
            <a:r>
              <a:rPr lang="zh-CN" altLang="zh-CN" sz="2800" dirty="0">
                <a:latin typeface="微软雅黑" panose="020B0503020204020204" pitchFamily="34" charset="-122"/>
                <a:ea typeface="微软雅黑" panose="020B0503020204020204" pitchFamily="34" charset="-122"/>
              </a:rPr>
              <a:t>从</a:t>
            </a:r>
            <a:r>
              <a:rPr lang="zh-CN" altLang="en-US" sz="2800" dirty="0">
                <a:latin typeface="微软雅黑" panose="020B0503020204020204" pitchFamily="34" charset="-122"/>
                <a:ea typeface="微软雅黑" panose="020B0503020204020204" pitchFamily="34" charset="-122"/>
              </a:rPr>
              <a:t>局部、单体的</a:t>
            </a:r>
            <a:r>
              <a:rPr lang="zh-CN" altLang="zh-CN" sz="2800" dirty="0">
                <a:latin typeface="微软雅黑" panose="020B0503020204020204" pitchFamily="34" charset="-122"/>
                <a:ea typeface="微软雅黑" panose="020B0503020204020204" pitchFamily="34" charset="-122"/>
              </a:rPr>
              <a:t>文献资源建设</a:t>
            </a:r>
            <a:r>
              <a:rPr lang="zh-CN" altLang="en-US" sz="2800" dirty="0">
                <a:latin typeface="微软雅黑" panose="020B0503020204020204" pitchFamily="34" charset="-122"/>
                <a:ea typeface="微软雅黑" panose="020B0503020204020204" pitchFamily="34" charset="-122"/>
              </a:rPr>
              <a:t>提升到全面、系统的</a:t>
            </a:r>
            <a:r>
              <a:rPr lang="zh-CN" altLang="zh-CN" sz="2800" dirty="0">
                <a:latin typeface="微软雅黑" panose="020B0503020204020204" pitchFamily="34" charset="-122"/>
                <a:ea typeface="微软雅黑" panose="020B0503020204020204" pitchFamily="34" charset="-122"/>
              </a:rPr>
              <a:t>知识资源</a:t>
            </a:r>
            <a:r>
              <a:rPr lang="zh-CN" altLang="en-US" sz="2800" dirty="0">
                <a:latin typeface="微软雅黑" panose="020B0503020204020204" pitchFamily="34" charset="-122"/>
                <a:ea typeface="微软雅黑" panose="020B0503020204020204" pitchFamily="34" charset="-122"/>
              </a:rPr>
              <a:t>建设</a:t>
            </a:r>
            <a:r>
              <a:rPr lang="zh-CN" altLang="zh-CN" sz="2800" dirty="0">
                <a:latin typeface="微软雅黑" panose="020B0503020204020204" pitchFamily="34" charset="-122"/>
                <a:ea typeface="微软雅黑" panose="020B0503020204020204" pitchFamily="34" charset="-122"/>
              </a:rPr>
              <a:t>，形成教育大数据。</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6948053"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2-1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职业教育大数据需要的资源</a:t>
            </a:r>
            <a:r>
              <a:rPr lang="zh-CN" altLang="en-US" sz="3200" b="1" dirty="0" smtClean="0">
                <a:solidFill>
                  <a:srgbClr val="333F50"/>
                </a:solidFill>
                <a:latin typeface="微软雅黑" panose="020B0503020204020204" pitchFamily="34" charset="-122"/>
                <a:ea typeface="微软雅黑" panose="020B0503020204020204" pitchFamily="34" charset="-122"/>
                <a:sym typeface="Arial" panose="020B0604020202020204" pitchFamily="34" charset="0"/>
              </a:rPr>
              <a:t>体系</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a:graphicFrameLocks noGrp="1"/>
          </p:cNvGraphicFramePr>
          <p:nvPr>
            <p:extLst>
              <p:ext uri="{D42A27DB-BD31-4B8C-83A1-F6EECF244321}">
                <p14:modId xmlns:p14="http://schemas.microsoft.com/office/powerpoint/2010/main" val="1043060983"/>
              </p:ext>
            </p:extLst>
          </p:nvPr>
        </p:nvGraphicFramePr>
        <p:xfrm>
          <a:off x="1316807" y="1384077"/>
          <a:ext cx="9937104" cy="5184574"/>
        </p:xfrm>
        <a:graphic>
          <a:graphicData uri="http://schemas.openxmlformats.org/drawingml/2006/table">
            <a:tbl>
              <a:tblPr firstRow="1" firstCol="1" bandRow="1">
                <a:tableStyleId>{9DCAF9ED-07DC-4A11-8D7F-57B35C25682E}</a:tableStyleId>
              </a:tblPr>
              <a:tblGrid>
                <a:gridCol w="2988955">
                  <a:extLst>
                    <a:ext uri="{9D8B030D-6E8A-4147-A177-3AD203B41FA5}">
                      <a16:colId xmlns:a16="http://schemas.microsoft.com/office/drawing/2014/main" xmlns="" val="384998833"/>
                    </a:ext>
                  </a:extLst>
                </a:gridCol>
                <a:gridCol w="6948149">
                  <a:extLst>
                    <a:ext uri="{9D8B030D-6E8A-4147-A177-3AD203B41FA5}">
                      <a16:colId xmlns:a16="http://schemas.microsoft.com/office/drawing/2014/main" xmlns="" val="2381837041"/>
                    </a:ext>
                  </a:extLst>
                </a:gridCol>
              </a:tblGrid>
              <a:tr h="517320">
                <a:tc>
                  <a:txBody>
                    <a:bodyPr/>
                    <a:lstStyle/>
                    <a:p>
                      <a:pPr indent="266700" algn="ctr">
                        <a:spcAft>
                          <a:spcPts val="0"/>
                        </a:spcAft>
                      </a:pPr>
                      <a:r>
                        <a:rPr lang="zh-CN" sz="2000" kern="100" dirty="0">
                          <a:effectLst/>
                        </a:rPr>
                        <a:t>体系</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ctr">
                        <a:spcAft>
                          <a:spcPts val="0"/>
                        </a:spcAft>
                      </a:pPr>
                      <a:r>
                        <a:rPr lang="zh-CN" sz="2000" kern="100" dirty="0">
                          <a:effectLst/>
                        </a:rPr>
                        <a:t>类型</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767320170"/>
                  </a:ext>
                </a:extLst>
              </a:tr>
              <a:tr h="631018">
                <a:tc>
                  <a:txBody>
                    <a:bodyPr/>
                    <a:lstStyle/>
                    <a:p>
                      <a:pPr indent="266700" algn="just">
                        <a:spcAft>
                          <a:spcPts val="0"/>
                        </a:spcAft>
                      </a:pPr>
                      <a:r>
                        <a:rPr lang="zh-CN" sz="2000" kern="100" dirty="0">
                          <a:effectLst/>
                        </a:rPr>
                        <a:t>科研资源</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期刊、学位论文、会议、报纸、图书</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651926529"/>
                  </a:ext>
                </a:extLst>
              </a:tr>
              <a:tr h="591223">
                <a:tc>
                  <a:txBody>
                    <a:bodyPr/>
                    <a:lstStyle/>
                    <a:p>
                      <a:pPr indent="266700" algn="just">
                        <a:spcAft>
                          <a:spcPts val="0"/>
                        </a:spcAft>
                      </a:pPr>
                      <a:r>
                        <a:rPr lang="zh-CN" sz="2000" kern="100">
                          <a:effectLst/>
                        </a:rPr>
                        <a:t>教学资源</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课件、素材、微课、教学标准、案例</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168697930"/>
                  </a:ext>
                </a:extLst>
              </a:tr>
              <a:tr h="591223">
                <a:tc>
                  <a:txBody>
                    <a:bodyPr/>
                    <a:lstStyle/>
                    <a:p>
                      <a:pPr indent="266700" algn="just">
                        <a:spcAft>
                          <a:spcPts val="0"/>
                        </a:spcAft>
                      </a:pPr>
                      <a:r>
                        <a:rPr lang="zh-CN" sz="2000" kern="100">
                          <a:effectLst/>
                        </a:rPr>
                        <a:t>行业企业资源</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专利、科技成果、年鉴、工具书、政报公报</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633205705"/>
                  </a:ext>
                </a:extLst>
              </a:tr>
              <a:tr h="591223">
                <a:tc>
                  <a:txBody>
                    <a:bodyPr/>
                    <a:lstStyle/>
                    <a:p>
                      <a:pPr indent="266700" algn="just">
                        <a:spcAft>
                          <a:spcPts val="0"/>
                        </a:spcAft>
                      </a:pPr>
                      <a:r>
                        <a:rPr lang="zh-CN" sz="2000" kern="100">
                          <a:effectLst/>
                        </a:rPr>
                        <a:t>实习实训资源</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视频、仿真</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293570871"/>
                  </a:ext>
                </a:extLst>
              </a:tr>
              <a:tr h="517320">
                <a:tc>
                  <a:txBody>
                    <a:bodyPr/>
                    <a:lstStyle/>
                    <a:p>
                      <a:pPr indent="266700" algn="just">
                        <a:spcAft>
                          <a:spcPts val="0"/>
                        </a:spcAft>
                      </a:pPr>
                      <a:r>
                        <a:rPr lang="zh-CN" sz="2000" kern="100">
                          <a:effectLst/>
                        </a:rPr>
                        <a:t>公共数据</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新闻、数据</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971850231"/>
                  </a:ext>
                </a:extLst>
              </a:tr>
              <a:tr h="557115">
                <a:tc>
                  <a:txBody>
                    <a:bodyPr/>
                    <a:lstStyle/>
                    <a:p>
                      <a:pPr indent="266700" algn="just">
                        <a:spcAft>
                          <a:spcPts val="0"/>
                        </a:spcAft>
                      </a:pPr>
                      <a:r>
                        <a:rPr lang="zh-CN" sz="2000" kern="100">
                          <a:effectLst/>
                        </a:rPr>
                        <a:t>国际资源</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期刊、图书、视频、标准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118795033"/>
                  </a:ext>
                </a:extLst>
              </a:tr>
              <a:tr h="596909">
                <a:tc>
                  <a:txBody>
                    <a:bodyPr/>
                    <a:lstStyle/>
                    <a:p>
                      <a:pPr indent="266700" algn="just">
                        <a:spcAft>
                          <a:spcPts val="0"/>
                        </a:spcAft>
                      </a:pPr>
                      <a:r>
                        <a:rPr lang="zh-CN" sz="2000" kern="100" dirty="0">
                          <a:effectLst/>
                        </a:rPr>
                        <a:t>图书馆自有资源</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馆藏图书、档案、商用数据库</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49588715"/>
                  </a:ext>
                </a:extLst>
              </a:tr>
              <a:tr h="591223">
                <a:tc>
                  <a:txBody>
                    <a:bodyPr/>
                    <a:lstStyle/>
                    <a:p>
                      <a:pPr indent="266700" algn="just">
                        <a:spcAft>
                          <a:spcPts val="0"/>
                        </a:spcAft>
                      </a:pPr>
                      <a:r>
                        <a:rPr lang="zh-CN" sz="2000" kern="100" dirty="0">
                          <a:effectLst/>
                        </a:rPr>
                        <a:t>使用日志数据</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266700" algn="just">
                        <a:spcAft>
                          <a:spcPts val="0"/>
                        </a:spcAft>
                      </a:pPr>
                      <a:r>
                        <a:rPr lang="en-US" sz="2000" kern="100" dirty="0">
                          <a:effectLst/>
                        </a:rPr>
                        <a:t> </a:t>
                      </a:r>
                      <a:r>
                        <a:rPr lang="zh-CN" altLang="en-US" sz="2000" kern="100" dirty="0">
                          <a:effectLst/>
                        </a:rPr>
                        <a:t>访问、下载</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438983181"/>
                  </a:ext>
                </a:extLst>
              </a:tr>
            </a:tbl>
          </a:graphicData>
        </a:graphic>
      </p:graphicFrame>
    </p:spTree>
    <p:extLst>
      <p:ext uri="{BB962C8B-B14F-4D97-AF65-F5344CB8AC3E}">
        <p14:creationId xmlns:p14="http://schemas.microsoft.com/office/powerpoint/2010/main" val="25605325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11626770"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2-2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知网</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中国知识资源总库</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收录</a:t>
            </a:r>
            <a:r>
              <a:rPr lang="en-US" altLang="zh-CN" sz="3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多资源类型</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xmlns="" id="{E7CE75A7-E73E-42AE-8E81-83EB8A5046AC}"/>
              </a:ext>
            </a:extLst>
          </p:cNvPr>
          <p:cNvPicPr>
            <a:picLocks noChangeAspect="1"/>
          </p:cNvPicPr>
          <p:nvPr/>
        </p:nvPicPr>
        <p:blipFill>
          <a:blip r:embed="rId3"/>
          <a:stretch>
            <a:fillRect/>
          </a:stretch>
        </p:blipFill>
        <p:spPr>
          <a:xfrm>
            <a:off x="1984142" y="1035121"/>
            <a:ext cx="8784976" cy="6166254"/>
          </a:xfrm>
          <a:prstGeom prst="rect">
            <a:avLst/>
          </a:prstGeom>
        </p:spPr>
      </p:pic>
    </p:spTree>
    <p:extLst>
      <p:ext uri="{BB962C8B-B14F-4D97-AF65-F5344CB8AC3E}">
        <p14:creationId xmlns:p14="http://schemas.microsoft.com/office/powerpoint/2010/main" val="272204892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11626770"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2-2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知网</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中国知识资源总库</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收到</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20</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多资源类型：</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9D9818C7-97DB-4E69-A54A-B1468F78114B}"/>
              </a:ext>
            </a:extLst>
          </p:cNvPr>
          <p:cNvPicPr>
            <a:picLocks noChangeAspect="1"/>
          </p:cNvPicPr>
          <p:nvPr/>
        </p:nvPicPr>
        <p:blipFill>
          <a:blip r:embed="rId3"/>
          <a:stretch>
            <a:fillRect/>
          </a:stretch>
        </p:blipFill>
        <p:spPr>
          <a:xfrm>
            <a:off x="1964879" y="1049338"/>
            <a:ext cx="9343671" cy="6183312"/>
          </a:xfrm>
          <a:prstGeom prst="rect">
            <a:avLst/>
          </a:prstGeom>
        </p:spPr>
      </p:pic>
    </p:spTree>
    <p:extLst>
      <p:ext uri="{BB962C8B-B14F-4D97-AF65-F5344CB8AC3E}">
        <p14:creationId xmlns:p14="http://schemas.microsoft.com/office/powerpoint/2010/main" val="285580875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63245" y="351220"/>
            <a:ext cx="11626770" cy="492443"/>
          </a:xfrm>
          <a:prstGeom prst="rect">
            <a:avLst/>
          </a:prstGeom>
          <a:noFill/>
        </p:spPr>
        <p:txBody>
          <a:bodyPr wrap="square" lIns="0" tIns="0" rIns="0" bIns="0" anchor="ctr">
            <a:spAutoFit/>
          </a:bodyPr>
          <a:lstStyle/>
          <a:p>
            <a:pPr>
              <a:defRPr/>
            </a:pP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2-2 </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知网</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中国知识资源总库</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收到</a:t>
            </a:r>
            <a:r>
              <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20</a:t>
            </a:r>
            <a:r>
              <a:rPr lang="zh-CN" altLang="en-US"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rPr>
              <a:t>多资源类型：</a:t>
            </a:r>
            <a:endParaRPr lang="en-US" altLang="zh-CN" sz="3200" b="1" dirty="0">
              <a:solidFill>
                <a:srgbClr val="333F5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nvCxnSpPr>
        <p:spPr bwMode="auto">
          <a:xfrm>
            <a:off x="563245" y="1049338"/>
            <a:ext cx="114827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xmlns="" id="{0FC702AA-5986-4DB0-8A72-4577534F55D0}"/>
              </a:ext>
            </a:extLst>
          </p:cNvPr>
          <p:cNvPicPr>
            <a:picLocks noChangeAspect="1"/>
          </p:cNvPicPr>
          <p:nvPr/>
        </p:nvPicPr>
        <p:blipFill>
          <a:blip r:embed="rId3"/>
          <a:stretch>
            <a:fillRect/>
          </a:stretch>
        </p:blipFill>
        <p:spPr>
          <a:xfrm>
            <a:off x="2180903" y="918369"/>
            <a:ext cx="7920880" cy="6266815"/>
          </a:xfrm>
          <a:prstGeom prst="rect">
            <a:avLst/>
          </a:prstGeom>
        </p:spPr>
      </p:pic>
    </p:spTree>
    <p:extLst>
      <p:ext uri="{BB962C8B-B14F-4D97-AF65-F5344CB8AC3E}">
        <p14:creationId xmlns:p14="http://schemas.microsoft.com/office/powerpoint/2010/main" val="3635306070"/>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KSO_WM_SLIDE_ID" val="diagram160390_4"/>
  <p:tag name="KSO_WM_SLIDE_INDEX" val="4"/>
  <p:tag name="KSO_WM_SLIDE_ITEM_CNT" val="4"/>
  <p:tag name="KSO_WM_SLIDE_LAYOUT" val="a_l"/>
  <p:tag name="KSO_WM_SLIDE_LAYOUT_CNT" val="1_1"/>
  <p:tag name="KSO_WM_SLIDE_TYPE" val="text"/>
  <p:tag name="KSO_WM_BEAUTIFY_FLAG" val="#wm#"/>
  <p:tag name="KSO_WM_SLIDE_POSITION" val="106*151"/>
  <p:tag name="KSO_WM_SLIDE_SIZE" val="741*317"/>
  <p:tag name="KSO_WM_TEMPLATE_CATEGORY" val="diagram"/>
  <p:tag name="KSO_WM_TEMPLATE_INDEX" val="160390"/>
  <p:tag name="KSO_WM_TAG_VERSION" val="1.0"/>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523132948"/>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自定义</PresentationFormat>
  <Paragraphs>292</Paragraphs>
  <Slides>40</Slides>
  <Notes>35</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bt203</dc:title>
  <dc:creator/>
  <cp:lastModifiedBy/>
  <cp:revision>64</cp:revision>
  <dcterms:created xsi:type="dcterms:W3CDTF">2016-11-28T18:21:00Z</dcterms:created>
  <dcterms:modified xsi:type="dcterms:W3CDTF">2017-07-11T11:02:55Z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