
<file path=[Content_Types].xml><?xml version="1.0" encoding="utf-8"?>
<Types xmlns="http://schemas.openxmlformats.org/package/2006/content-types">
  <Default Extension="jpeg" ContentType="image/jpe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44" r:id="rId3"/>
    <p:sldId id="742" r:id="rId5"/>
    <p:sldId id="1028" r:id="rId6"/>
    <p:sldId id="1029" r:id="rId7"/>
    <p:sldId id="332" r:id="rId8"/>
    <p:sldId id="1080" r:id="rId9"/>
    <p:sldId id="1081" r:id="rId10"/>
    <p:sldId id="340" r:id="rId11"/>
    <p:sldId id="1161" r:id="rId12"/>
    <p:sldId id="1030" r:id="rId13"/>
    <p:sldId id="1053" r:id="rId14"/>
    <p:sldId id="647" r:id="rId15"/>
    <p:sldId id="928" r:id="rId16"/>
    <p:sldId id="1144" r:id="rId17"/>
    <p:sldId id="943" r:id="rId18"/>
    <p:sldId id="922" r:id="rId19"/>
    <p:sldId id="1057" r:id="rId20"/>
    <p:sldId id="1145" r:id="rId21"/>
    <p:sldId id="925" r:id="rId22"/>
    <p:sldId id="1009" r:id="rId23"/>
    <p:sldId id="926" r:id="rId24"/>
    <p:sldId id="1006" r:id="rId25"/>
    <p:sldId id="1007" r:id="rId26"/>
    <p:sldId id="970" r:id="rId27"/>
    <p:sldId id="1026" r:id="rId28"/>
    <p:sldId id="1110" r:id="rId29"/>
    <p:sldId id="1146" r:id="rId30"/>
    <p:sldId id="1147" r:id="rId31"/>
    <p:sldId id="1108" r:id="rId32"/>
    <p:sldId id="741"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cmAuthor id="2" name="wang_yoyo" initials="w" lastIdx="11" clrIdx="1"/>
  <p:cmAuthor id="3" name="刘慧云" initials="刘" lastIdx="1" clrIdx="2"/>
  <p:cmAuthor id="4" name="wanglianxi" initials="w"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F4F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503" autoAdjust="0"/>
  </p:normalViewPr>
  <p:slideViewPr>
    <p:cSldViewPr snapToGrid="0">
      <p:cViewPr>
        <p:scale>
          <a:sx n="70" d="100"/>
          <a:sy n="70" d="100"/>
        </p:scale>
        <p:origin x="1123" y="182"/>
      </p:cViewPr>
      <p:guideLst>
        <p:guide orient="horz" pos="2160"/>
        <p:guide pos="3840"/>
      </p:guideLst>
    </p:cSldViewPr>
  </p:slideViewPr>
  <p:outlineViewPr>
    <p:cViewPr>
      <p:scale>
        <a:sx n="33" d="100"/>
        <a:sy n="33" d="100"/>
      </p:scale>
      <p:origin x="0" y="-190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598B421-C0B0-4C8A-BE89-3A2CDEEE77BF}" type="doc">
      <dgm:prSet loTypeId="urn:microsoft.com/office/officeart/2005/8/layout/vProcess5" loCatId="process" qsTypeId="urn:microsoft.com/office/officeart/2005/8/quickstyle/simple1#1" qsCatId="simple" csTypeId="urn:microsoft.com/office/officeart/2005/8/colors/accent1_2#1" csCatId="accent1" phldr="1"/>
      <dgm:spPr/>
      <dgm:t>
        <a:bodyPr/>
        <a:lstStyle/>
        <a:p>
          <a:endParaRPr lang="zh-CN" altLang="en-US"/>
        </a:p>
      </dgm:t>
    </dgm:pt>
    <dgm:pt modelId="{A362A59A-11B0-40F9-AB6C-759E8F1D4142}">
      <dgm:prSet phldrT="[文本]" custT="1"/>
      <dgm:spPr/>
      <dgm:t>
        <a:bodyPr/>
        <a:lstStyle/>
        <a:p>
          <a:r>
            <a:rPr lang="zh-CN" altLang="en-US" sz="2400" dirty="0" smtClean="0"/>
            <a:t>计算智能</a:t>
          </a:r>
          <a:endParaRPr lang="en-US" altLang="zh-CN" sz="2400" dirty="0" smtClean="0"/>
        </a:p>
        <a:p>
          <a:r>
            <a:rPr lang="zh-CN" altLang="en-US" sz="2000" dirty="0" smtClean="0"/>
            <a:t>使得机器能够像人类一样进行计算。如神经网络和遗传算法</a:t>
          </a:r>
          <a:endParaRPr lang="zh-CN" altLang="en-US" sz="2000" dirty="0"/>
        </a:p>
      </dgm:t>
    </dgm:pt>
    <dgm:pt modelId="{9D6286CB-E86B-4BB3-8B32-1E202F95AED6}" cxnId="{A04B9AA5-9D05-442E-9446-9234F64CEAC5}" type="parTrans">
      <dgm:prSet/>
      <dgm:spPr/>
      <dgm:t>
        <a:bodyPr/>
        <a:lstStyle/>
        <a:p>
          <a:endParaRPr lang="zh-CN" altLang="en-US"/>
        </a:p>
      </dgm:t>
    </dgm:pt>
    <dgm:pt modelId="{ABF3CA92-1295-4DEE-826F-7703A5D11A14}" cxnId="{A04B9AA5-9D05-442E-9446-9234F64CEAC5}" type="sibTrans">
      <dgm:prSet/>
      <dgm:spPr/>
      <dgm:t>
        <a:bodyPr/>
        <a:lstStyle/>
        <a:p>
          <a:endParaRPr lang="zh-CN" altLang="en-US"/>
        </a:p>
      </dgm:t>
    </dgm:pt>
    <dgm:pt modelId="{71884189-206D-4186-9A8D-A8EDB911F387}">
      <dgm:prSet phldrT="[文本]" custT="1"/>
      <dgm:spPr/>
      <dgm:t>
        <a:bodyPr/>
        <a:lstStyle/>
        <a:p>
          <a:r>
            <a:rPr lang="zh-CN" altLang="en-US" sz="2400" dirty="0" smtClean="0"/>
            <a:t>感知智能</a:t>
          </a:r>
          <a:endParaRPr lang="en-US" altLang="zh-CN" sz="2400" dirty="0" smtClean="0"/>
        </a:p>
        <a:p>
          <a:r>
            <a:rPr lang="zh-CN" altLang="en-US" sz="2000" dirty="0" smtClean="0"/>
            <a:t>让机器能听懂我们的语言、看懂世界万物。如：语音和视觉识别</a:t>
          </a:r>
          <a:endParaRPr lang="zh-CN" altLang="en-US" sz="2000" dirty="0"/>
        </a:p>
      </dgm:t>
    </dgm:pt>
    <dgm:pt modelId="{D955B9F2-6E83-4F59-AF6B-3AF3A85A34C5}" cxnId="{24124F16-3AD6-427A-9E4D-C553544CDAC6}" type="parTrans">
      <dgm:prSet/>
      <dgm:spPr/>
      <dgm:t>
        <a:bodyPr/>
        <a:lstStyle/>
        <a:p>
          <a:endParaRPr lang="zh-CN" altLang="en-US"/>
        </a:p>
      </dgm:t>
    </dgm:pt>
    <dgm:pt modelId="{F1165107-DC87-4B65-B44D-71EFCFF44830}" cxnId="{24124F16-3AD6-427A-9E4D-C553544CDAC6}" type="sibTrans">
      <dgm:prSet/>
      <dgm:spPr/>
      <dgm:t>
        <a:bodyPr/>
        <a:lstStyle/>
        <a:p>
          <a:endParaRPr lang="zh-CN" altLang="en-US"/>
        </a:p>
      </dgm:t>
    </dgm:pt>
    <dgm:pt modelId="{3F2007C9-45F8-4765-945A-260B17479037}">
      <dgm:prSet phldrT="[文本]" custT="1"/>
      <dgm:spPr/>
      <dgm:t>
        <a:bodyPr/>
        <a:lstStyle/>
        <a:p>
          <a:r>
            <a:rPr lang="zh-CN" altLang="en-US" sz="2400" dirty="0" smtClean="0"/>
            <a:t>认知智能</a:t>
          </a:r>
          <a:endParaRPr lang="en-US" altLang="zh-CN" sz="2400" dirty="0" smtClean="0"/>
        </a:p>
        <a:p>
          <a:r>
            <a:rPr lang="zh-CN" altLang="en-US" sz="2000" dirty="0" smtClean="0"/>
            <a:t>机器将能够主动思考并采取行动。如无人驾驶汽车</a:t>
          </a:r>
          <a:endParaRPr lang="en-US" altLang="zh-CN" sz="2000" dirty="0" smtClean="0"/>
        </a:p>
        <a:p>
          <a:endParaRPr lang="zh-CN" altLang="en-US" sz="1600" dirty="0"/>
        </a:p>
      </dgm:t>
    </dgm:pt>
    <dgm:pt modelId="{02D8AFD9-1CA7-44D3-A5B5-9C3D0F6364E2}" cxnId="{89EAD87D-D218-4160-8A74-F2B390854ECF}" type="parTrans">
      <dgm:prSet/>
      <dgm:spPr/>
      <dgm:t>
        <a:bodyPr/>
        <a:lstStyle/>
        <a:p>
          <a:endParaRPr lang="zh-CN" altLang="en-US"/>
        </a:p>
      </dgm:t>
    </dgm:pt>
    <dgm:pt modelId="{94B0BC04-1E35-472B-BA35-59FE148163E7}" cxnId="{89EAD87D-D218-4160-8A74-F2B390854ECF}" type="sibTrans">
      <dgm:prSet/>
      <dgm:spPr/>
      <dgm:t>
        <a:bodyPr/>
        <a:lstStyle/>
        <a:p>
          <a:endParaRPr lang="zh-CN" altLang="en-US"/>
        </a:p>
      </dgm:t>
    </dgm:pt>
    <dgm:pt modelId="{034AF462-842A-449D-9705-D78DFD8C62DC}" type="pres">
      <dgm:prSet presAssocID="{2598B421-C0B0-4C8A-BE89-3A2CDEEE77BF}" presName="outerComposite" presStyleCnt="0">
        <dgm:presLayoutVars>
          <dgm:chMax val="5"/>
          <dgm:dir/>
          <dgm:resizeHandles val="exact"/>
        </dgm:presLayoutVars>
      </dgm:prSet>
      <dgm:spPr/>
      <dgm:t>
        <a:bodyPr/>
        <a:lstStyle/>
        <a:p>
          <a:endParaRPr lang="zh-CN" altLang="en-US"/>
        </a:p>
      </dgm:t>
    </dgm:pt>
    <dgm:pt modelId="{113FB0B3-75E3-4943-8E6E-6800D9BCBFCF}" type="pres">
      <dgm:prSet presAssocID="{2598B421-C0B0-4C8A-BE89-3A2CDEEE77BF}" presName="dummyMaxCanvas" presStyleCnt="0">
        <dgm:presLayoutVars/>
      </dgm:prSet>
      <dgm:spPr/>
    </dgm:pt>
    <dgm:pt modelId="{A14A36C6-3405-4DB2-A627-E0536CEA3FBE}" type="pres">
      <dgm:prSet presAssocID="{2598B421-C0B0-4C8A-BE89-3A2CDEEE77BF}" presName="ThreeNodes_1" presStyleLbl="node1" presStyleIdx="0" presStyleCnt="3">
        <dgm:presLayoutVars>
          <dgm:bulletEnabled val="1"/>
        </dgm:presLayoutVars>
      </dgm:prSet>
      <dgm:spPr/>
      <dgm:t>
        <a:bodyPr/>
        <a:lstStyle/>
        <a:p>
          <a:endParaRPr lang="zh-CN" altLang="en-US"/>
        </a:p>
      </dgm:t>
    </dgm:pt>
    <dgm:pt modelId="{ADF4FB1A-197F-43C9-A7AB-FD36FC101BFD}" type="pres">
      <dgm:prSet presAssocID="{2598B421-C0B0-4C8A-BE89-3A2CDEEE77BF}" presName="ThreeNodes_2" presStyleLbl="node1" presStyleIdx="1" presStyleCnt="3">
        <dgm:presLayoutVars>
          <dgm:bulletEnabled val="1"/>
        </dgm:presLayoutVars>
      </dgm:prSet>
      <dgm:spPr/>
      <dgm:t>
        <a:bodyPr/>
        <a:lstStyle/>
        <a:p>
          <a:endParaRPr lang="zh-CN" altLang="en-US"/>
        </a:p>
      </dgm:t>
    </dgm:pt>
    <dgm:pt modelId="{0C7B21D7-327A-4692-92EC-C081C691D13D}" type="pres">
      <dgm:prSet presAssocID="{2598B421-C0B0-4C8A-BE89-3A2CDEEE77BF}" presName="ThreeNodes_3" presStyleLbl="node1" presStyleIdx="2" presStyleCnt="3" custScaleX="99302" custScaleY="113694">
        <dgm:presLayoutVars>
          <dgm:bulletEnabled val="1"/>
        </dgm:presLayoutVars>
      </dgm:prSet>
      <dgm:spPr/>
      <dgm:t>
        <a:bodyPr/>
        <a:lstStyle/>
        <a:p>
          <a:endParaRPr lang="zh-CN" altLang="en-US"/>
        </a:p>
      </dgm:t>
    </dgm:pt>
    <dgm:pt modelId="{4952555C-5371-4791-AD8B-7393A1B0DE75}" type="pres">
      <dgm:prSet presAssocID="{2598B421-C0B0-4C8A-BE89-3A2CDEEE77BF}" presName="ThreeConn_1-2" presStyleLbl="fgAccFollowNode1" presStyleIdx="0" presStyleCnt="2">
        <dgm:presLayoutVars>
          <dgm:bulletEnabled val="1"/>
        </dgm:presLayoutVars>
      </dgm:prSet>
      <dgm:spPr/>
      <dgm:t>
        <a:bodyPr/>
        <a:lstStyle/>
        <a:p>
          <a:endParaRPr lang="zh-CN" altLang="en-US"/>
        </a:p>
      </dgm:t>
    </dgm:pt>
    <dgm:pt modelId="{927D11B9-1DB6-4926-902D-FB730D8DC372}" type="pres">
      <dgm:prSet presAssocID="{2598B421-C0B0-4C8A-BE89-3A2CDEEE77BF}" presName="ThreeConn_2-3" presStyleLbl="fgAccFollowNode1" presStyleIdx="1" presStyleCnt="2">
        <dgm:presLayoutVars>
          <dgm:bulletEnabled val="1"/>
        </dgm:presLayoutVars>
      </dgm:prSet>
      <dgm:spPr/>
      <dgm:t>
        <a:bodyPr/>
        <a:lstStyle/>
        <a:p>
          <a:endParaRPr lang="zh-CN" altLang="en-US"/>
        </a:p>
      </dgm:t>
    </dgm:pt>
    <dgm:pt modelId="{50A9111D-7A2E-45FF-9CED-FB3B0264F82C}" type="pres">
      <dgm:prSet presAssocID="{2598B421-C0B0-4C8A-BE89-3A2CDEEE77BF}" presName="ThreeNodes_1_text" presStyleLbl="node1" presStyleIdx="2" presStyleCnt="3">
        <dgm:presLayoutVars>
          <dgm:bulletEnabled val="1"/>
        </dgm:presLayoutVars>
      </dgm:prSet>
      <dgm:spPr/>
      <dgm:t>
        <a:bodyPr/>
        <a:lstStyle/>
        <a:p>
          <a:endParaRPr lang="zh-CN" altLang="en-US"/>
        </a:p>
      </dgm:t>
    </dgm:pt>
    <dgm:pt modelId="{2E1E11CE-7363-44D7-9822-CC054FD60C1B}" type="pres">
      <dgm:prSet presAssocID="{2598B421-C0B0-4C8A-BE89-3A2CDEEE77BF}" presName="ThreeNodes_2_text" presStyleLbl="node1" presStyleIdx="2" presStyleCnt="3">
        <dgm:presLayoutVars>
          <dgm:bulletEnabled val="1"/>
        </dgm:presLayoutVars>
      </dgm:prSet>
      <dgm:spPr/>
      <dgm:t>
        <a:bodyPr/>
        <a:lstStyle/>
        <a:p>
          <a:endParaRPr lang="zh-CN" altLang="en-US"/>
        </a:p>
      </dgm:t>
    </dgm:pt>
    <dgm:pt modelId="{6D106632-4DFA-4F1B-B54E-FBC35750952A}" type="pres">
      <dgm:prSet presAssocID="{2598B421-C0B0-4C8A-BE89-3A2CDEEE77BF}" presName="ThreeNodes_3_text" presStyleLbl="node1" presStyleIdx="2" presStyleCnt="3">
        <dgm:presLayoutVars>
          <dgm:bulletEnabled val="1"/>
        </dgm:presLayoutVars>
      </dgm:prSet>
      <dgm:spPr/>
      <dgm:t>
        <a:bodyPr/>
        <a:lstStyle/>
        <a:p>
          <a:endParaRPr lang="zh-CN" altLang="en-US"/>
        </a:p>
      </dgm:t>
    </dgm:pt>
  </dgm:ptLst>
  <dgm:cxnLst>
    <dgm:cxn modelId="{69ADE107-1D1F-4B21-B19A-A273DDFD82D0}" type="presOf" srcId="{A362A59A-11B0-40F9-AB6C-759E8F1D4142}" destId="{50A9111D-7A2E-45FF-9CED-FB3B0264F82C}" srcOrd="1" destOrd="0" presId="urn:microsoft.com/office/officeart/2005/8/layout/vProcess5"/>
    <dgm:cxn modelId="{DA8E68D0-CAE7-4746-90D2-9CA2F2CA480A}" type="presOf" srcId="{2598B421-C0B0-4C8A-BE89-3A2CDEEE77BF}" destId="{034AF462-842A-449D-9705-D78DFD8C62DC}" srcOrd="0" destOrd="0" presId="urn:microsoft.com/office/officeart/2005/8/layout/vProcess5"/>
    <dgm:cxn modelId="{B7FB2FBD-944F-4599-BC72-1890AB2D7188}" type="presOf" srcId="{3F2007C9-45F8-4765-945A-260B17479037}" destId="{6D106632-4DFA-4F1B-B54E-FBC35750952A}" srcOrd="1" destOrd="0" presId="urn:microsoft.com/office/officeart/2005/8/layout/vProcess5"/>
    <dgm:cxn modelId="{CE4050A1-DCAE-40F8-AFC0-845B8F5EC879}" type="presOf" srcId="{3F2007C9-45F8-4765-945A-260B17479037}" destId="{0C7B21D7-327A-4692-92EC-C081C691D13D}" srcOrd="0" destOrd="0" presId="urn:microsoft.com/office/officeart/2005/8/layout/vProcess5"/>
    <dgm:cxn modelId="{A04B9AA5-9D05-442E-9446-9234F64CEAC5}" srcId="{2598B421-C0B0-4C8A-BE89-3A2CDEEE77BF}" destId="{A362A59A-11B0-40F9-AB6C-759E8F1D4142}" srcOrd="0" destOrd="0" parTransId="{9D6286CB-E86B-4BB3-8B32-1E202F95AED6}" sibTransId="{ABF3CA92-1295-4DEE-826F-7703A5D11A14}"/>
    <dgm:cxn modelId="{9E4763EB-2DAA-46F3-ABD1-EA59AA6E782D}" type="presOf" srcId="{ABF3CA92-1295-4DEE-826F-7703A5D11A14}" destId="{4952555C-5371-4791-AD8B-7393A1B0DE75}" srcOrd="0" destOrd="0" presId="urn:microsoft.com/office/officeart/2005/8/layout/vProcess5"/>
    <dgm:cxn modelId="{89EAD87D-D218-4160-8A74-F2B390854ECF}" srcId="{2598B421-C0B0-4C8A-BE89-3A2CDEEE77BF}" destId="{3F2007C9-45F8-4765-945A-260B17479037}" srcOrd="2" destOrd="0" parTransId="{02D8AFD9-1CA7-44D3-A5B5-9C3D0F6364E2}" sibTransId="{94B0BC04-1E35-472B-BA35-59FE148163E7}"/>
    <dgm:cxn modelId="{DB4FF9D2-A98D-4E4A-A4A6-7655B0CB5EFC}" type="presOf" srcId="{F1165107-DC87-4B65-B44D-71EFCFF44830}" destId="{927D11B9-1DB6-4926-902D-FB730D8DC372}" srcOrd="0" destOrd="0" presId="urn:microsoft.com/office/officeart/2005/8/layout/vProcess5"/>
    <dgm:cxn modelId="{9C7D5860-0582-4143-B4CC-18FDC8650235}" type="presOf" srcId="{71884189-206D-4186-9A8D-A8EDB911F387}" destId="{ADF4FB1A-197F-43C9-A7AB-FD36FC101BFD}" srcOrd="0" destOrd="0" presId="urn:microsoft.com/office/officeart/2005/8/layout/vProcess5"/>
    <dgm:cxn modelId="{24124F16-3AD6-427A-9E4D-C553544CDAC6}" srcId="{2598B421-C0B0-4C8A-BE89-3A2CDEEE77BF}" destId="{71884189-206D-4186-9A8D-A8EDB911F387}" srcOrd="1" destOrd="0" parTransId="{D955B9F2-6E83-4F59-AF6B-3AF3A85A34C5}" sibTransId="{F1165107-DC87-4B65-B44D-71EFCFF44830}"/>
    <dgm:cxn modelId="{05968FF9-1D70-48F9-B075-4FF3A2B7CAB2}" type="presOf" srcId="{A362A59A-11B0-40F9-AB6C-759E8F1D4142}" destId="{A14A36C6-3405-4DB2-A627-E0536CEA3FBE}" srcOrd="0" destOrd="0" presId="urn:microsoft.com/office/officeart/2005/8/layout/vProcess5"/>
    <dgm:cxn modelId="{20B64C93-6449-4094-879C-7F369D6EE129}" type="presOf" srcId="{71884189-206D-4186-9A8D-A8EDB911F387}" destId="{2E1E11CE-7363-44D7-9822-CC054FD60C1B}" srcOrd="1" destOrd="0" presId="urn:microsoft.com/office/officeart/2005/8/layout/vProcess5"/>
    <dgm:cxn modelId="{E30A4D81-46A9-4553-A958-9775CF0D8F58}" type="presParOf" srcId="{034AF462-842A-449D-9705-D78DFD8C62DC}" destId="{113FB0B3-75E3-4943-8E6E-6800D9BCBFCF}" srcOrd="0" destOrd="0" presId="urn:microsoft.com/office/officeart/2005/8/layout/vProcess5"/>
    <dgm:cxn modelId="{EEB6FB2D-8C68-4DD0-858C-66772FC6A99D}" type="presParOf" srcId="{034AF462-842A-449D-9705-D78DFD8C62DC}" destId="{A14A36C6-3405-4DB2-A627-E0536CEA3FBE}" srcOrd="1" destOrd="0" presId="urn:microsoft.com/office/officeart/2005/8/layout/vProcess5"/>
    <dgm:cxn modelId="{DD298EA7-65C5-4EBB-AC7E-469F2F297157}" type="presParOf" srcId="{034AF462-842A-449D-9705-D78DFD8C62DC}" destId="{ADF4FB1A-197F-43C9-A7AB-FD36FC101BFD}" srcOrd="2" destOrd="0" presId="urn:microsoft.com/office/officeart/2005/8/layout/vProcess5"/>
    <dgm:cxn modelId="{F3904259-BC3C-435B-B9EE-4AB961E6A729}" type="presParOf" srcId="{034AF462-842A-449D-9705-D78DFD8C62DC}" destId="{0C7B21D7-327A-4692-92EC-C081C691D13D}" srcOrd="3" destOrd="0" presId="urn:microsoft.com/office/officeart/2005/8/layout/vProcess5"/>
    <dgm:cxn modelId="{AC973DFB-2EC8-4A54-A9B4-6B0211D16F45}" type="presParOf" srcId="{034AF462-842A-449D-9705-D78DFD8C62DC}" destId="{4952555C-5371-4791-AD8B-7393A1B0DE75}" srcOrd="4" destOrd="0" presId="urn:microsoft.com/office/officeart/2005/8/layout/vProcess5"/>
    <dgm:cxn modelId="{BD60FFE1-AA3C-4805-8F0D-00488F66F981}" type="presParOf" srcId="{034AF462-842A-449D-9705-D78DFD8C62DC}" destId="{927D11B9-1DB6-4926-902D-FB730D8DC372}" srcOrd="5" destOrd="0" presId="urn:microsoft.com/office/officeart/2005/8/layout/vProcess5"/>
    <dgm:cxn modelId="{60DE6B9D-CCA3-49C9-81A1-A7AC0F97471B}" type="presParOf" srcId="{034AF462-842A-449D-9705-D78DFD8C62DC}" destId="{50A9111D-7A2E-45FF-9CED-FB3B0264F82C}" srcOrd="6" destOrd="0" presId="urn:microsoft.com/office/officeart/2005/8/layout/vProcess5"/>
    <dgm:cxn modelId="{05C72408-97A1-4075-8A33-9EED4ACE6B28}" type="presParOf" srcId="{034AF462-842A-449D-9705-D78DFD8C62DC}" destId="{2E1E11CE-7363-44D7-9822-CC054FD60C1B}" srcOrd="7" destOrd="0" presId="urn:microsoft.com/office/officeart/2005/8/layout/vProcess5"/>
    <dgm:cxn modelId="{2D37BE84-44D8-4D93-BA9C-7B0FB23B0040}" type="presParOf" srcId="{034AF462-842A-449D-9705-D78DFD8C62DC}" destId="{6D106632-4DFA-4F1B-B54E-FBC35750952A}" srcOrd="8" destOrd="0" presId="urn:microsoft.com/office/officeart/2005/8/layout/vProcess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A36C6-3405-4DB2-A627-E0536CEA3FBE}">
      <dsp:nvSpPr>
        <dsp:cNvPr id="0" name=""/>
        <dsp:cNvSpPr/>
      </dsp:nvSpPr>
      <dsp:spPr>
        <a:xfrm>
          <a:off x="0" y="-45071"/>
          <a:ext cx="5504511" cy="1316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dirty="0" smtClean="0"/>
            <a:t>计算智能</a:t>
          </a:r>
          <a:endParaRPr lang="en-US" altLang="zh-CN" sz="2400" kern="1200" dirty="0" smtClean="0"/>
        </a:p>
        <a:p>
          <a:pPr lvl="0" algn="l" defTabSz="1066800">
            <a:lnSpc>
              <a:spcPct val="90000"/>
            </a:lnSpc>
            <a:spcBef>
              <a:spcPct val="0"/>
            </a:spcBef>
            <a:spcAft>
              <a:spcPct val="35000"/>
            </a:spcAft>
          </a:pPr>
          <a:r>
            <a:rPr lang="zh-CN" altLang="en-US" sz="2000" kern="1200" dirty="0" smtClean="0"/>
            <a:t>使得机器能够像人类一样进行计算。如神经网络和遗传算法</a:t>
          </a:r>
          <a:endParaRPr lang="zh-CN" altLang="en-US" sz="2000" kern="1200" dirty="0"/>
        </a:p>
      </dsp:txBody>
      <dsp:txXfrm>
        <a:off x="38560" y="-6511"/>
        <a:ext cx="4083882" cy="1239400"/>
      </dsp:txXfrm>
    </dsp:sp>
    <dsp:sp modelId="{ADF4FB1A-197F-43C9-A7AB-FD36FC101BFD}">
      <dsp:nvSpPr>
        <dsp:cNvPr id="0" name=""/>
        <dsp:cNvSpPr/>
      </dsp:nvSpPr>
      <dsp:spPr>
        <a:xfrm>
          <a:off x="485692" y="1490869"/>
          <a:ext cx="5504511" cy="1316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dirty="0" smtClean="0"/>
            <a:t>感知智能</a:t>
          </a:r>
          <a:endParaRPr lang="en-US" altLang="zh-CN" sz="2400" kern="1200" dirty="0" smtClean="0"/>
        </a:p>
        <a:p>
          <a:pPr lvl="0" algn="l" defTabSz="1066800">
            <a:lnSpc>
              <a:spcPct val="90000"/>
            </a:lnSpc>
            <a:spcBef>
              <a:spcPct val="0"/>
            </a:spcBef>
            <a:spcAft>
              <a:spcPct val="35000"/>
            </a:spcAft>
          </a:pPr>
          <a:r>
            <a:rPr lang="zh-CN" altLang="en-US" sz="2000" kern="1200" dirty="0" smtClean="0"/>
            <a:t>让机器能听懂我们的语言、看懂世界万物。如：语音和视觉识别</a:t>
          </a:r>
          <a:endParaRPr lang="zh-CN" altLang="en-US" sz="2000" kern="1200" dirty="0"/>
        </a:p>
      </dsp:txBody>
      <dsp:txXfrm>
        <a:off x="524252" y="1529429"/>
        <a:ext cx="4085961" cy="1239400"/>
      </dsp:txXfrm>
    </dsp:sp>
    <dsp:sp modelId="{0C7B21D7-327A-4692-92EC-C081C691D13D}">
      <dsp:nvSpPr>
        <dsp:cNvPr id="0" name=""/>
        <dsp:cNvSpPr/>
      </dsp:nvSpPr>
      <dsp:spPr>
        <a:xfrm>
          <a:off x="990595" y="2936668"/>
          <a:ext cx="5466090" cy="14968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dirty="0" smtClean="0"/>
            <a:t>认知智能</a:t>
          </a:r>
          <a:endParaRPr lang="en-US" altLang="zh-CN" sz="2400" kern="1200" dirty="0" smtClean="0"/>
        </a:p>
        <a:p>
          <a:pPr lvl="0" algn="l" defTabSz="1066800">
            <a:lnSpc>
              <a:spcPct val="90000"/>
            </a:lnSpc>
            <a:spcBef>
              <a:spcPct val="0"/>
            </a:spcBef>
            <a:spcAft>
              <a:spcPct val="35000"/>
            </a:spcAft>
          </a:pPr>
          <a:r>
            <a:rPr lang="zh-CN" altLang="en-US" sz="2000" kern="1200" dirty="0" smtClean="0"/>
            <a:t>机器将能够主动思考并采取行动。如无人驾驶汽车</a:t>
          </a:r>
          <a:endParaRPr lang="en-US" altLang="zh-CN" sz="2000" kern="1200" dirty="0" smtClean="0"/>
        </a:p>
        <a:p>
          <a:pPr lvl="0" algn="l" defTabSz="1066800">
            <a:lnSpc>
              <a:spcPct val="90000"/>
            </a:lnSpc>
            <a:spcBef>
              <a:spcPct val="0"/>
            </a:spcBef>
            <a:spcAft>
              <a:spcPct val="35000"/>
            </a:spcAft>
          </a:pPr>
          <a:endParaRPr lang="zh-CN" altLang="en-US" sz="1600" kern="1200" dirty="0"/>
        </a:p>
      </dsp:txBody>
      <dsp:txXfrm>
        <a:off x="1034435" y="2980508"/>
        <a:ext cx="4046342" cy="1409124"/>
      </dsp:txXfrm>
    </dsp:sp>
    <dsp:sp modelId="{4952555C-5371-4791-AD8B-7393A1B0DE75}">
      <dsp:nvSpPr>
        <dsp:cNvPr id="0" name=""/>
        <dsp:cNvSpPr/>
      </dsp:nvSpPr>
      <dsp:spPr>
        <a:xfrm>
          <a:off x="4648773" y="953290"/>
          <a:ext cx="855738" cy="8557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a:p>
      </dsp:txBody>
      <dsp:txXfrm>
        <a:off x="4841314" y="953290"/>
        <a:ext cx="470656" cy="643943"/>
      </dsp:txXfrm>
    </dsp:sp>
    <dsp:sp modelId="{927D11B9-1DB6-4926-902D-FB730D8DC372}">
      <dsp:nvSpPr>
        <dsp:cNvPr id="0" name=""/>
        <dsp:cNvSpPr/>
      </dsp:nvSpPr>
      <dsp:spPr>
        <a:xfrm>
          <a:off x="5134465" y="2480454"/>
          <a:ext cx="855738" cy="85573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CN" altLang="en-US" sz="3600" kern="1200"/>
        </a:p>
      </dsp:txBody>
      <dsp:txXfrm>
        <a:off x="5327006" y="2480454"/>
        <a:ext cx="470656" cy="64394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A06FD5-B65D-4F97-B3D6-518E04B1605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E070A3-6124-4685-B8D0-2A8CD7D765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E070A3-6124-4685-B8D0-2A8CD7D765F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a:p>
            <a:pPr fontAlgn="auto">
              <a:lnSpc>
                <a:spcPct val="120000"/>
              </a:lnSpc>
            </a:pP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9FE070A3-6124-4685-B8D0-2A8CD7D765F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sym typeface="+mn-ea"/>
            </a:endParaRPr>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sym typeface="+mn-ea"/>
            </a:endParaRPr>
          </a:p>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sym typeface="+mn-ea"/>
            </a:endParaRPr>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E070A3-6124-4685-B8D0-2A8CD7D765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E070A3-6124-4685-B8D0-2A8CD7D765F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9FE070A3-6124-4685-B8D0-2A8CD7D765F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9FE070A3-6124-4685-B8D0-2A8CD7D765F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9FE070A3-6124-4685-B8D0-2A8CD7D765F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2" name="任意多边形 11"/>
          <p:cNvSpPr>
            <a:spLocks noChangeArrowheads="1"/>
          </p:cNvSpPr>
          <p:nvPr/>
        </p:nvSpPr>
        <p:spPr bwMode="auto">
          <a:xfrm rot="10800000">
            <a:off x="6481763" y="0"/>
            <a:ext cx="387350" cy="1038227"/>
          </a:xfrm>
          <a:custGeom>
            <a:avLst/>
            <a:gdLst>
              <a:gd name="connsiteX0" fmla="*/ 387350 w 387350"/>
              <a:gd name="connsiteY0" fmla="*/ 1038227 h 1038227"/>
              <a:gd name="connsiteX1" fmla="*/ 0 w 387350"/>
              <a:gd name="connsiteY1" fmla="*/ 1038227 h 1038227"/>
              <a:gd name="connsiteX2" fmla="*/ 0 w 387350"/>
              <a:gd name="connsiteY2" fmla="*/ 193675 h 1038227"/>
              <a:gd name="connsiteX3" fmla="*/ 193675 w 387350"/>
              <a:gd name="connsiteY3" fmla="*/ 0 h 1038227"/>
              <a:gd name="connsiteX4" fmla="*/ 387350 w 387350"/>
              <a:gd name="connsiteY4" fmla="*/ 193675 h 103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1038227">
                <a:moveTo>
                  <a:pt x="387350" y="1038227"/>
                </a:moveTo>
                <a:lnTo>
                  <a:pt x="0" y="1038227"/>
                </a:lnTo>
                <a:lnTo>
                  <a:pt x="0" y="193675"/>
                </a:lnTo>
                <a:cubicBezTo>
                  <a:pt x="0" y="86711"/>
                  <a:pt x="86711" y="0"/>
                  <a:pt x="193675" y="0"/>
                </a:cubicBezTo>
                <a:cubicBezTo>
                  <a:pt x="300639" y="0"/>
                  <a:pt x="387350" y="86711"/>
                  <a:pt x="387350" y="193675"/>
                </a:cubicBezTo>
                <a:close/>
              </a:path>
            </a:pathLst>
          </a:custGeom>
          <a:solidFill>
            <a:schemeClr val="accent3"/>
          </a:solidFill>
          <a:ln>
            <a:noFill/>
          </a:ln>
        </p:spPr>
        <p:txBody>
          <a:bodyPr wrap="square" anchor="ctr">
            <a:noAutofit/>
          </a:bodyPr>
          <a:lstStyle/>
          <a:p>
            <a:pPr algn="ctr"/>
            <a:endParaRPr lang="zh-CN" altLang="en-US" sz="1300">
              <a:solidFill>
                <a:srgbClr val="FFFFFF"/>
              </a:solidFill>
            </a:endParaRPr>
          </a:p>
        </p:txBody>
      </p:sp>
      <p:sp>
        <p:nvSpPr>
          <p:cNvPr id="13" name="任意多边形 12"/>
          <p:cNvSpPr>
            <a:spLocks noChangeArrowheads="1"/>
          </p:cNvSpPr>
          <p:nvPr/>
        </p:nvSpPr>
        <p:spPr bwMode="auto">
          <a:xfrm rot="10800000">
            <a:off x="6094413" y="0"/>
            <a:ext cx="385762" cy="1039813"/>
          </a:xfrm>
          <a:custGeom>
            <a:avLst/>
            <a:gdLst>
              <a:gd name="connsiteX0" fmla="*/ 385762 w 385762"/>
              <a:gd name="connsiteY0" fmla="*/ 1039813 h 1039813"/>
              <a:gd name="connsiteX1" fmla="*/ 0 w 385762"/>
              <a:gd name="connsiteY1" fmla="*/ 1039813 h 1039813"/>
              <a:gd name="connsiteX2" fmla="*/ 0 w 385762"/>
              <a:gd name="connsiteY2" fmla="*/ 192881 h 1039813"/>
              <a:gd name="connsiteX3" fmla="*/ 192881 w 385762"/>
              <a:gd name="connsiteY3" fmla="*/ 0 h 1039813"/>
              <a:gd name="connsiteX4" fmla="*/ 385762 w 385762"/>
              <a:gd name="connsiteY4" fmla="*/ 192881 h 103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2" h="1039813">
                <a:moveTo>
                  <a:pt x="385762" y="1039813"/>
                </a:moveTo>
                <a:lnTo>
                  <a:pt x="0" y="1039813"/>
                </a:lnTo>
                <a:lnTo>
                  <a:pt x="0" y="192881"/>
                </a:lnTo>
                <a:cubicBezTo>
                  <a:pt x="0" y="86356"/>
                  <a:pt x="86356" y="0"/>
                  <a:pt x="192881" y="0"/>
                </a:cubicBezTo>
                <a:cubicBezTo>
                  <a:pt x="299406" y="0"/>
                  <a:pt x="385762" y="86356"/>
                  <a:pt x="385762" y="192881"/>
                </a:cubicBezTo>
                <a:close/>
              </a:path>
            </a:pathLst>
          </a:custGeom>
          <a:solidFill>
            <a:schemeClr val="accent5"/>
          </a:solidFill>
          <a:ln>
            <a:noFill/>
          </a:ln>
        </p:spPr>
        <p:txBody>
          <a:bodyPr wrap="square" anchor="ctr">
            <a:noAutofit/>
          </a:bodyPr>
          <a:lstStyle/>
          <a:p>
            <a:pPr algn="ctr"/>
            <a:endParaRPr lang="zh-CN" altLang="en-US" sz="1300">
              <a:solidFill>
                <a:srgbClr val="FFFFFF"/>
              </a:solidFill>
            </a:endParaRPr>
          </a:p>
        </p:txBody>
      </p:sp>
      <p:sp>
        <p:nvSpPr>
          <p:cNvPr id="14" name="任意多边形 13"/>
          <p:cNvSpPr>
            <a:spLocks noChangeArrowheads="1"/>
          </p:cNvSpPr>
          <p:nvPr/>
        </p:nvSpPr>
        <p:spPr bwMode="auto">
          <a:xfrm rot="10800000">
            <a:off x="5708649" y="0"/>
            <a:ext cx="385764" cy="1039813"/>
          </a:xfrm>
          <a:custGeom>
            <a:avLst/>
            <a:gdLst>
              <a:gd name="connsiteX0" fmla="*/ 385764 w 385764"/>
              <a:gd name="connsiteY0" fmla="*/ 1039813 h 1039813"/>
              <a:gd name="connsiteX1" fmla="*/ 0 w 385764"/>
              <a:gd name="connsiteY1" fmla="*/ 1039813 h 1039813"/>
              <a:gd name="connsiteX2" fmla="*/ 0 w 385764"/>
              <a:gd name="connsiteY2" fmla="*/ 192882 h 1039813"/>
              <a:gd name="connsiteX3" fmla="*/ 192882 w 385764"/>
              <a:gd name="connsiteY3" fmla="*/ 0 h 1039813"/>
              <a:gd name="connsiteX4" fmla="*/ 385764 w 385764"/>
              <a:gd name="connsiteY4" fmla="*/ 192882 h 103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4" h="1039813">
                <a:moveTo>
                  <a:pt x="385764" y="1039813"/>
                </a:moveTo>
                <a:lnTo>
                  <a:pt x="0" y="1039813"/>
                </a:lnTo>
                <a:lnTo>
                  <a:pt x="0" y="192882"/>
                </a:lnTo>
                <a:cubicBezTo>
                  <a:pt x="0" y="86356"/>
                  <a:pt x="86356" y="0"/>
                  <a:pt x="192882" y="0"/>
                </a:cubicBezTo>
                <a:cubicBezTo>
                  <a:pt x="299408" y="0"/>
                  <a:pt x="385764" y="86356"/>
                  <a:pt x="385764" y="192882"/>
                </a:cubicBezTo>
                <a:close/>
              </a:path>
            </a:pathLst>
          </a:custGeom>
          <a:solidFill>
            <a:schemeClr val="accent3">
              <a:lumMod val="60000"/>
              <a:lumOff val="40000"/>
            </a:schemeClr>
          </a:solidFill>
          <a:ln>
            <a:noFill/>
          </a:ln>
        </p:spPr>
        <p:txBody>
          <a:bodyPr wrap="square" anchor="ctr">
            <a:noAutofit/>
          </a:bodyPr>
          <a:lstStyle/>
          <a:p>
            <a:pPr algn="ctr"/>
            <a:endParaRPr lang="zh-CN" altLang="en-US" sz="1300">
              <a:solidFill>
                <a:srgbClr val="FFFFFF"/>
              </a:solidFill>
            </a:endParaRPr>
          </a:p>
        </p:txBody>
      </p:sp>
      <p:sp>
        <p:nvSpPr>
          <p:cNvPr id="15" name="任意多边形 14"/>
          <p:cNvSpPr>
            <a:spLocks noChangeArrowheads="1"/>
          </p:cNvSpPr>
          <p:nvPr/>
        </p:nvSpPr>
        <p:spPr bwMode="auto">
          <a:xfrm rot="10800000">
            <a:off x="5321299" y="0"/>
            <a:ext cx="385764" cy="1039813"/>
          </a:xfrm>
          <a:custGeom>
            <a:avLst/>
            <a:gdLst>
              <a:gd name="connsiteX0" fmla="*/ 385764 w 385764"/>
              <a:gd name="connsiteY0" fmla="*/ 1039813 h 1039813"/>
              <a:gd name="connsiteX1" fmla="*/ 0 w 385764"/>
              <a:gd name="connsiteY1" fmla="*/ 1039813 h 1039813"/>
              <a:gd name="connsiteX2" fmla="*/ 0 w 385764"/>
              <a:gd name="connsiteY2" fmla="*/ 192882 h 1039813"/>
              <a:gd name="connsiteX3" fmla="*/ 192882 w 385764"/>
              <a:gd name="connsiteY3" fmla="*/ 0 h 1039813"/>
              <a:gd name="connsiteX4" fmla="*/ 385764 w 385764"/>
              <a:gd name="connsiteY4" fmla="*/ 192882 h 103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4" h="1039813">
                <a:moveTo>
                  <a:pt x="385764" y="1039813"/>
                </a:moveTo>
                <a:lnTo>
                  <a:pt x="0" y="1039813"/>
                </a:lnTo>
                <a:lnTo>
                  <a:pt x="0" y="192882"/>
                </a:lnTo>
                <a:cubicBezTo>
                  <a:pt x="0" y="86356"/>
                  <a:pt x="86356" y="0"/>
                  <a:pt x="192882" y="0"/>
                </a:cubicBezTo>
                <a:cubicBezTo>
                  <a:pt x="299408" y="0"/>
                  <a:pt x="385764" y="86356"/>
                  <a:pt x="385764" y="192882"/>
                </a:cubicBezTo>
                <a:close/>
              </a:path>
            </a:pathLst>
          </a:custGeom>
          <a:solidFill>
            <a:schemeClr val="accent1"/>
          </a:solidFill>
          <a:ln>
            <a:noFill/>
          </a:ln>
        </p:spPr>
        <p:txBody>
          <a:bodyPr wrap="square" anchor="ctr">
            <a:noAutofit/>
          </a:bodyPr>
          <a:lstStyle/>
          <a:p>
            <a:pPr algn="ctr"/>
            <a:endParaRPr lang="zh-CN" altLang="en-US" sz="1300">
              <a:solidFill>
                <a:srgbClr val="FFFFFF"/>
              </a:solidFill>
            </a:endParaRPr>
          </a:p>
        </p:txBody>
      </p:sp>
      <p:sp>
        <p:nvSpPr>
          <p:cNvPr id="2" name="标题 1"/>
          <p:cNvSpPr>
            <a:spLocks noGrp="1"/>
          </p:cNvSpPr>
          <p:nvPr>
            <p:ph type="ctrTitle" hasCustomPrompt="1"/>
          </p:nvPr>
        </p:nvSpPr>
        <p:spPr>
          <a:xfrm>
            <a:off x="2312988" y="2575476"/>
            <a:ext cx="7970452" cy="904863"/>
          </a:xfrm>
        </p:spPr>
        <p:txBody>
          <a:bodyPr anchor="ctr">
            <a:normAutofit/>
          </a:bodyPr>
          <a:lstStyle>
            <a:lvl1pPr algn="ctr">
              <a:defRPr sz="4400" b="0"/>
            </a:lvl1pPr>
          </a:lstStyle>
          <a:p>
            <a:r>
              <a:rPr lang="zh-CN" altLang="en-US" dirty="0"/>
              <a:t>单击</a:t>
            </a:r>
            <a:r>
              <a:rPr lang="zh-CN" altLang="en-US"/>
              <a:t>此处编辑标题</a:t>
            </a:r>
            <a:endParaRPr lang="zh-CN" altLang="en-US" dirty="0"/>
          </a:p>
        </p:txBody>
      </p:sp>
      <p:sp>
        <p:nvSpPr>
          <p:cNvPr id="3" name="副标题 2"/>
          <p:cNvSpPr>
            <a:spLocks noGrp="1"/>
          </p:cNvSpPr>
          <p:nvPr>
            <p:ph type="subTitle" idx="1"/>
          </p:nvPr>
        </p:nvSpPr>
        <p:spPr>
          <a:xfrm>
            <a:off x="2312988" y="3716338"/>
            <a:ext cx="7970452" cy="535531"/>
          </a:xfrm>
        </p:spPr>
        <p:txBody>
          <a:bodyPr>
            <a:normAutofit/>
          </a:bodyPr>
          <a:lstStyle>
            <a:lvl1pPr marL="0" indent="0" algn="ctr">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1">
              <a:rPr lang="zh-CN" altLang="en-US" smtClean="0"/>
            </a:fld>
            <a:endParaRPr lang="zh-CN" altLang="en-US"/>
          </a:p>
        </p:txBody>
      </p:sp>
      <p:sp>
        <p:nvSpPr>
          <p:cNvPr id="4" name="页脚占位符 3"/>
          <p:cNvSpPr>
            <a:spLocks noGrp="1"/>
          </p:cNvSpPr>
          <p:nvPr>
            <p:ph type="ftr" sz="quarter" idx="11"/>
          </p:nvPr>
        </p:nvSpPr>
        <p:spPr/>
        <p:txBody>
          <a:bodyPr/>
          <a:lstStyle/>
          <a:p>
            <a:r>
              <a:rPr lang="zh-CN" altLang="en-US"/>
              <a:t>大数据驱动的图书馆智慧服务</a:t>
            </a:r>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49225"/>
            <a:ext cx="10515600" cy="1325563"/>
          </a:xfrm>
        </p:spPr>
        <p:txBody>
          <a:bodyPr/>
          <a:lstStyle>
            <a:lvl1pPr>
              <a:defRPr sz="4400" b="0"/>
            </a:lvl1pPr>
          </a:lstStyle>
          <a:p>
            <a:r>
              <a:rPr lang="zh-CN" altLang="en-US"/>
              <a:t>单击此处编辑母版标题样式</a:t>
            </a:r>
            <a:endParaRPr lang="zh-CN" altLang="en-US"/>
          </a:p>
        </p:txBody>
      </p:sp>
      <p:sp>
        <p:nvSpPr>
          <p:cNvPr id="3" name="内容占位符 2"/>
          <p:cNvSpPr>
            <a:spLocks noGrp="1"/>
          </p:cNvSpPr>
          <p:nvPr>
            <p:ph idx="1"/>
          </p:nvPr>
        </p:nvSpPr>
        <p:spPr>
          <a:xfrm>
            <a:off x="838200" y="1609725"/>
            <a:ext cx="10515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6" name="任意多边形 25"/>
          <p:cNvSpPr>
            <a:spLocks noChangeArrowheads="1"/>
          </p:cNvSpPr>
          <p:nvPr/>
        </p:nvSpPr>
        <p:spPr bwMode="auto">
          <a:xfrm rot="5400000">
            <a:off x="1229319" y="1499594"/>
            <a:ext cx="387350" cy="2845988"/>
          </a:xfrm>
          <a:custGeom>
            <a:avLst/>
            <a:gdLst>
              <a:gd name="connsiteX0" fmla="*/ 0 w 387350"/>
              <a:gd name="connsiteY0" fmla="*/ 2845988 h 2845988"/>
              <a:gd name="connsiteX1" fmla="*/ 0 w 387350"/>
              <a:gd name="connsiteY1" fmla="*/ 193675 h 2845988"/>
              <a:gd name="connsiteX2" fmla="*/ 193675 w 387350"/>
              <a:gd name="connsiteY2" fmla="*/ 0 h 2845988"/>
              <a:gd name="connsiteX3" fmla="*/ 387350 w 387350"/>
              <a:gd name="connsiteY3" fmla="*/ 193675 h 2845988"/>
              <a:gd name="connsiteX4" fmla="*/ 387350 w 387350"/>
              <a:gd name="connsiteY4" fmla="*/ 2845988 h 284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2845988">
                <a:moveTo>
                  <a:pt x="0" y="2845988"/>
                </a:moveTo>
                <a:lnTo>
                  <a:pt x="0" y="193675"/>
                </a:lnTo>
                <a:cubicBezTo>
                  <a:pt x="0" y="86711"/>
                  <a:pt x="86711" y="0"/>
                  <a:pt x="193675" y="0"/>
                </a:cubicBezTo>
                <a:cubicBezTo>
                  <a:pt x="300639" y="0"/>
                  <a:pt x="387350" y="86711"/>
                  <a:pt x="387350" y="193675"/>
                </a:cubicBezTo>
                <a:lnTo>
                  <a:pt x="387350" y="2845988"/>
                </a:lnTo>
                <a:close/>
              </a:path>
            </a:pathLst>
          </a:custGeom>
          <a:solidFill>
            <a:schemeClr val="accent3">
              <a:lumMod val="60000"/>
              <a:lumOff val="40000"/>
            </a:schemeClr>
          </a:solidFill>
          <a:ln>
            <a:noFill/>
          </a:ln>
        </p:spPr>
        <p:txBody>
          <a:bodyPr wrap="square" anchor="ctr">
            <a:noAutofit/>
          </a:bodyPr>
          <a:lstStyle/>
          <a:p>
            <a:pPr algn="ctr"/>
            <a:endParaRPr lang="zh-CN" altLang="en-US" sz="1300">
              <a:solidFill>
                <a:srgbClr val="FFFFFF"/>
              </a:solidFill>
            </a:endParaRPr>
          </a:p>
        </p:txBody>
      </p:sp>
      <p:sp>
        <p:nvSpPr>
          <p:cNvPr id="27" name="任意多边形 26"/>
          <p:cNvSpPr>
            <a:spLocks noChangeArrowheads="1"/>
          </p:cNvSpPr>
          <p:nvPr/>
        </p:nvSpPr>
        <p:spPr bwMode="auto">
          <a:xfrm rot="5400000">
            <a:off x="1229319" y="1886943"/>
            <a:ext cx="387350" cy="2845988"/>
          </a:xfrm>
          <a:custGeom>
            <a:avLst/>
            <a:gdLst>
              <a:gd name="connsiteX0" fmla="*/ 0 w 387350"/>
              <a:gd name="connsiteY0" fmla="*/ 2845988 h 2845988"/>
              <a:gd name="connsiteX1" fmla="*/ 0 w 387350"/>
              <a:gd name="connsiteY1" fmla="*/ 193675 h 2845988"/>
              <a:gd name="connsiteX2" fmla="*/ 193675 w 387350"/>
              <a:gd name="connsiteY2" fmla="*/ 0 h 2845988"/>
              <a:gd name="connsiteX3" fmla="*/ 387350 w 387350"/>
              <a:gd name="connsiteY3" fmla="*/ 193675 h 2845988"/>
              <a:gd name="connsiteX4" fmla="*/ 387350 w 387350"/>
              <a:gd name="connsiteY4" fmla="*/ 2845988 h 284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2845988">
                <a:moveTo>
                  <a:pt x="0" y="2845988"/>
                </a:moveTo>
                <a:lnTo>
                  <a:pt x="0" y="193675"/>
                </a:lnTo>
                <a:cubicBezTo>
                  <a:pt x="0" y="86711"/>
                  <a:pt x="86711" y="0"/>
                  <a:pt x="193675" y="0"/>
                </a:cubicBezTo>
                <a:cubicBezTo>
                  <a:pt x="300639" y="0"/>
                  <a:pt x="387350" y="86711"/>
                  <a:pt x="387350" y="193675"/>
                </a:cubicBezTo>
                <a:lnTo>
                  <a:pt x="387350" y="2845988"/>
                </a:lnTo>
                <a:close/>
              </a:path>
            </a:pathLst>
          </a:custGeom>
          <a:solidFill>
            <a:schemeClr val="accent5"/>
          </a:solidFill>
          <a:ln>
            <a:noFill/>
          </a:ln>
        </p:spPr>
        <p:txBody>
          <a:bodyPr wrap="square" anchor="ctr">
            <a:noAutofit/>
          </a:bodyPr>
          <a:lstStyle/>
          <a:p>
            <a:pPr algn="ctr"/>
            <a:endParaRPr lang="zh-CN" altLang="en-US" sz="1300">
              <a:solidFill>
                <a:srgbClr val="FFFFFF"/>
              </a:solidFill>
            </a:endParaRPr>
          </a:p>
        </p:txBody>
      </p:sp>
      <p:sp>
        <p:nvSpPr>
          <p:cNvPr id="28" name="任意多边形 27"/>
          <p:cNvSpPr>
            <a:spLocks noChangeArrowheads="1"/>
          </p:cNvSpPr>
          <p:nvPr/>
        </p:nvSpPr>
        <p:spPr bwMode="auto">
          <a:xfrm rot="5400000">
            <a:off x="1229319" y="2272706"/>
            <a:ext cx="387350" cy="2845988"/>
          </a:xfrm>
          <a:custGeom>
            <a:avLst/>
            <a:gdLst>
              <a:gd name="connsiteX0" fmla="*/ 0 w 387350"/>
              <a:gd name="connsiteY0" fmla="*/ 2845988 h 2845988"/>
              <a:gd name="connsiteX1" fmla="*/ 0 w 387350"/>
              <a:gd name="connsiteY1" fmla="*/ 193675 h 2845988"/>
              <a:gd name="connsiteX2" fmla="*/ 193675 w 387350"/>
              <a:gd name="connsiteY2" fmla="*/ 0 h 2845988"/>
              <a:gd name="connsiteX3" fmla="*/ 387350 w 387350"/>
              <a:gd name="connsiteY3" fmla="*/ 193675 h 2845988"/>
              <a:gd name="connsiteX4" fmla="*/ 387350 w 387350"/>
              <a:gd name="connsiteY4" fmla="*/ 2845988 h 284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2845988">
                <a:moveTo>
                  <a:pt x="0" y="2845988"/>
                </a:moveTo>
                <a:lnTo>
                  <a:pt x="0" y="193675"/>
                </a:lnTo>
                <a:cubicBezTo>
                  <a:pt x="0" y="86711"/>
                  <a:pt x="86711" y="0"/>
                  <a:pt x="193675" y="0"/>
                </a:cubicBezTo>
                <a:cubicBezTo>
                  <a:pt x="300639" y="0"/>
                  <a:pt x="387350" y="86711"/>
                  <a:pt x="387350" y="193675"/>
                </a:cubicBezTo>
                <a:lnTo>
                  <a:pt x="387350" y="2845988"/>
                </a:lnTo>
                <a:close/>
              </a:path>
            </a:pathLst>
          </a:custGeom>
          <a:solidFill>
            <a:schemeClr val="accent3"/>
          </a:solidFill>
          <a:ln>
            <a:noFill/>
          </a:ln>
        </p:spPr>
        <p:txBody>
          <a:bodyPr wrap="square" anchor="ctr">
            <a:noAutofit/>
          </a:bodyPr>
          <a:lstStyle/>
          <a:p>
            <a:pPr algn="ctr"/>
            <a:endParaRPr lang="zh-CN" altLang="en-US" sz="1300">
              <a:solidFill>
                <a:srgbClr val="FFFFFF"/>
              </a:solidFill>
            </a:endParaRPr>
          </a:p>
        </p:txBody>
      </p:sp>
      <p:sp>
        <p:nvSpPr>
          <p:cNvPr id="29" name="任意多边形 28"/>
          <p:cNvSpPr>
            <a:spLocks noChangeArrowheads="1"/>
          </p:cNvSpPr>
          <p:nvPr/>
        </p:nvSpPr>
        <p:spPr bwMode="auto">
          <a:xfrm rot="5400000">
            <a:off x="1229319" y="2660056"/>
            <a:ext cx="387350" cy="2845988"/>
          </a:xfrm>
          <a:custGeom>
            <a:avLst/>
            <a:gdLst>
              <a:gd name="connsiteX0" fmla="*/ 0 w 387350"/>
              <a:gd name="connsiteY0" fmla="*/ 2845988 h 2845988"/>
              <a:gd name="connsiteX1" fmla="*/ 0 w 387350"/>
              <a:gd name="connsiteY1" fmla="*/ 193675 h 2845988"/>
              <a:gd name="connsiteX2" fmla="*/ 193675 w 387350"/>
              <a:gd name="connsiteY2" fmla="*/ 0 h 2845988"/>
              <a:gd name="connsiteX3" fmla="*/ 387350 w 387350"/>
              <a:gd name="connsiteY3" fmla="*/ 193675 h 2845988"/>
              <a:gd name="connsiteX4" fmla="*/ 387350 w 387350"/>
              <a:gd name="connsiteY4" fmla="*/ 2845988 h 284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2845988">
                <a:moveTo>
                  <a:pt x="0" y="2845988"/>
                </a:moveTo>
                <a:lnTo>
                  <a:pt x="0" y="193675"/>
                </a:lnTo>
                <a:cubicBezTo>
                  <a:pt x="0" y="86711"/>
                  <a:pt x="86711" y="0"/>
                  <a:pt x="193675" y="0"/>
                </a:cubicBezTo>
                <a:cubicBezTo>
                  <a:pt x="300639" y="0"/>
                  <a:pt x="387350" y="86711"/>
                  <a:pt x="387350" y="193675"/>
                </a:cubicBezTo>
                <a:lnTo>
                  <a:pt x="387350" y="2845988"/>
                </a:lnTo>
                <a:close/>
              </a:path>
            </a:pathLst>
          </a:custGeom>
          <a:solidFill>
            <a:schemeClr val="accent1"/>
          </a:solidFill>
          <a:ln>
            <a:noFill/>
          </a:ln>
        </p:spPr>
        <p:txBody>
          <a:bodyPr wrap="square" anchor="ctr">
            <a:noAutofit/>
          </a:bodyPr>
          <a:lstStyle/>
          <a:p>
            <a:pPr algn="ctr"/>
            <a:endParaRPr lang="zh-CN" altLang="en-US" sz="1300">
              <a:solidFill>
                <a:srgbClr val="FFFFFF"/>
              </a:solidFill>
            </a:endParaRPr>
          </a:p>
        </p:txBody>
      </p:sp>
      <p:sp>
        <p:nvSpPr>
          <p:cNvPr id="30" name="任意多边形 29"/>
          <p:cNvSpPr>
            <a:spLocks noChangeArrowheads="1"/>
          </p:cNvSpPr>
          <p:nvPr/>
        </p:nvSpPr>
        <p:spPr bwMode="auto">
          <a:xfrm rot="5400000">
            <a:off x="10663437" y="1587700"/>
            <a:ext cx="387350" cy="2669776"/>
          </a:xfrm>
          <a:custGeom>
            <a:avLst/>
            <a:gdLst>
              <a:gd name="connsiteX0" fmla="*/ 0 w 387350"/>
              <a:gd name="connsiteY0" fmla="*/ 2476101 h 2669776"/>
              <a:gd name="connsiteX1" fmla="*/ 0 w 387350"/>
              <a:gd name="connsiteY1" fmla="*/ 0 h 2669776"/>
              <a:gd name="connsiteX2" fmla="*/ 387350 w 387350"/>
              <a:gd name="connsiteY2" fmla="*/ 0 h 2669776"/>
              <a:gd name="connsiteX3" fmla="*/ 387350 w 387350"/>
              <a:gd name="connsiteY3" fmla="*/ 2476101 h 2669776"/>
              <a:gd name="connsiteX4" fmla="*/ 193675 w 387350"/>
              <a:gd name="connsiteY4" fmla="*/ 2669776 h 2669776"/>
              <a:gd name="connsiteX5" fmla="*/ 0 w 387350"/>
              <a:gd name="connsiteY5" fmla="*/ 2476101 h 26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50" h="2669776">
                <a:moveTo>
                  <a:pt x="0" y="2476101"/>
                </a:moveTo>
                <a:lnTo>
                  <a:pt x="0" y="0"/>
                </a:lnTo>
                <a:lnTo>
                  <a:pt x="387350" y="0"/>
                </a:lnTo>
                <a:lnTo>
                  <a:pt x="387350" y="2476101"/>
                </a:lnTo>
                <a:cubicBezTo>
                  <a:pt x="387350" y="2583065"/>
                  <a:pt x="300639" y="2669776"/>
                  <a:pt x="193675" y="2669776"/>
                </a:cubicBezTo>
                <a:cubicBezTo>
                  <a:pt x="86711" y="2669776"/>
                  <a:pt x="0" y="2583065"/>
                  <a:pt x="0" y="2476101"/>
                </a:cubicBezTo>
                <a:close/>
              </a:path>
            </a:pathLst>
          </a:custGeom>
          <a:solidFill>
            <a:schemeClr val="accent3">
              <a:lumMod val="60000"/>
              <a:lumOff val="40000"/>
            </a:schemeClr>
          </a:solidFill>
          <a:ln>
            <a:noFill/>
          </a:ln>
        </p:spPr>
        <p:txBody>
          <a:bodyPr wrap="square" anchor="ctr">
            <a:noAutofit/>
          </a:bodyPr>
          <a:lstStyle/>
          <a:p>
            <a:pPr algn="ctr"/>
            <a:endParaRPr lang="zh-CN" altLang="en-US" sz="1300">
              <a:solidFill>
                <a:srgbClr val="FFFFFF"/>
              </a:solidFill>
            </a:endParaRPr>
          </a:p>
        </p:txBody>
      </p:sp>
      <p:sp>
        <p:nvSpPr>
          <p:cNvPr id="31" name="任意多边形 30"/>
          <p:cNvSpPr>
            <a:spLocks noChangeArrowheads="1"/>
          </p:cNvSpPr>
          <p:nvPr/>
        </p:nvSpPr>
        <p:spPr bwMode="auto">
          <a:xfrm rot="5400000">
            <a:off x="10663437" y="1975049"/>
            <a:ext cx="387350" cy="2669776"/>
          </a:xfrm>
          <a:custGeom>
            <a:avLst/>
            <a:gdLst>
              <a:gd name="connsiteX0" fmla="*/ 0 w 387350"/>
              <a:gd name="connsiteY0" fmla="*/ 2476101 h 2669776"/>
              <a:gd name="connsiteX1" fmla="*/ 0 w 387350"/>
              <a:gd name="connsiteY1" fmla="*/ 0 h 2669776"/>
              <a:gd name="connsiteX2" fmla="*/ 387350 w 387350"/>
              <a:gd name="connsiteY2" fmla="*/ 0 h 2669776"/>
              <a:gd name="connsiteX3" fmla="*/ 387350 w 387350"/>
              <a:gd name="connsiteY3" fmla="*/ 2476101 h 2669776"/>
              <a:gd name="connsiteX4" fmla="*/ 193675 w 387350"/>
              <a:gd name="connsiteY4" fmla="*/ 2669776 h 2669776"/>
              <a:gd name="connsiteX5" fmla="*/ 0 w 387350"/>
              <a:gd name="connsiteY5" fmla="*/ 2476101 h 26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50" h="2669776">
                <a:moveTo>
                  <a:pt x="0" y="2476101"/>
                </a:moveTo>
                <a:lnTo>
                  <a:pt x="0" y="0"/>
                </a:lnTo>
                <a:lnTo>
                  <a:pt x="387350" y="0"/>
                </a:lnTo>
                <a:lnTo>
                  <a:pt x="387350" y="2476101"/>
                </a:lnTo>
                <a:cubicBezTo>
                  <a:pt x="387350" y="2583065"/>
                  <a:pt x="300639" y="2669776"/>
                  <a:pt x="193675" y="2669776"/>
                </a:cubicBezTo>
                <a:cubicBezTo>
                  <a:pt x="86711" y="2669776"/>
                  <a:pt x="0" y="2583065"/>
                  <a:pt x="0" y="2476101"/>
                </a:cubicBezTo>
                <a:close/>
              </a:path>
            </a:pathLst>
          </a:custGeom>
          <a:solidFill>
            <a:schemeClr val="accent5"/>
          </a:solidFill>
          <a:ln>
            <a:noFill/>
          </a:ln>
        </p:spPr>
        <p:txBody>
          <a:bodyPr wrap="square" anchor="ctr">
            <a:noAutofit/>
          </a:bodyPr>
          <a:lstStyle/>
          <a:p>
            <a:pPr algn="ctr"/>
            <a:endParaRPr lang="zh-CN" altLang="en-US" sz="1300">
              <a:solidFill>
                <a:srgbClr val="FFFFFF"/>
              </a:solidFill>
            </a:endParaRPr>
          </a:p>
        </p:txBody>
      </p:sp>
      <p:sp>
        <p:nvSpPr>
          <p:cNvPr id="32" name="任意多边形 31"/>
          <p:cNvSpPr>
            <a:spLocks noChangeArrowheads="1"/>
          </p:cNvSpPr>
          <p:nvPr/>
        </p:nvSpPr>
        <p:spPr bwMode="auto">
          <a:xfrm rot="5400000">
            <a:off x="10663437" y="2360812"/>
            <a:ext cx="387350" cy="2669776"/>
          </a:xfrm>
          <a:custGeom>
            <a:avLst/>
            <a:gdLst>
              <a:gd name="connsiteX0" fmla="*/ 0 w 387350"/>
              <a:gd name="connsiteY0" fmla="*/ 2476101 h 2669776"/>
              <a:gd name="connsiteX1" fmla="*/ 0 w 387350"/>
              <a:gd name="connsiteY1" fmla="*/ 0 h 2669776"/>
              <a:gd name="connsiteX2" fmla="*/ 387350 w 387350"/>
              <a:gd name="connsiteY2" fmla="*/ 0 h 2669776"/>
              <a:gd name="connsiteX3" fmla="*/ 387350 w 387350"/>
              <a:gd name="connsiteY3" fmla="*/ 2476101 h 2669776"/>
              <a:gd name="connsiteX4" fmla="*/ 193675 w 387350"/>
              <a:gd name="connsiteY4" fmla="*/ 2669776 h 2669776"/>
              <a:gd name="connsiteX5" fmla="*/ 0 w 387350"/>
              <a:gd name="connsiteY5" fmla="*/ 2476101 h 26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50" h="2669776">
                <a:moveTo>
                  <a:pt x="0" y="2476101"/>
                </a:moveTo>
                <a:lnTo>
                  <a:pt x="0" y="0"/>
                </a:lnTo>
                <a:lnTo>
                  <a:pt x="387350" y="0"/>
                </a:lnTo>
                <a:lnTo>
                  <a:pt x="387350" y="2476101"/>
                </a:lnTo>
                <a:cubicBezTo>
                  <a:pt x="387350" y="2583065"/>
                  <a:pt x="300639" y="2669776"/>
                  <a:pt x="193675" y="2669776"/>
                </a:cubicBezTo>
                <a:cubicBezTo>
                  <a:pt x="86711" y="2669776"/>
                  <a:pt x="0" y="2583065"/>
                  <a:pt x="0" y="2476101"/>
                </a:cubicBezTo>
                <a:close/>
              </a:path>
            </a:pathLst>
          </a:custGeom>
          <a:solidFill>
            <a:schemeClr val="accent3"/>
          </a:solidFill>
          <a:ln>
            <a:noFill/>
          </a:ln>
        </p:spPr>
        <p:txBody>
          <a:bodyPr wrap="square" anchor="ctr">
            <a:noAutofit/>
          </a:bodyPr>
          <a:lstStyle/>
          <a:p>
            <a:pPr algn="ctr"/>
            <a:endParaRPr lang="zh-CN" altLang="en-US" sz="1300">
              <a:solidFill>
                <a:srgbClr val="FFFFFF"/>
              </a:solidFill>
            </a:endParaRPr>
          </a:p>
        </p:txBody>
      </p:sp>
      <p:sp>
        <p:nvSpPr>
          <p:cNvPr id="33" name="任意多边形 32"/>
          <p:cNvSpPr>
            <a:spLocks noChangeArrowheads="1"/>
          </p:cNvSpPr>
          <p:nvPr/>
        </p:nvSpPr>
        <p:spPr bwMode="auto">
          <a:xfrm rot="5400000">
            <a:off x="10663437" y="2748162"/>
            <a:ext cx="387350" cy="2669776"/>
          </a:xfrm>
          <a:custGeom>
            <a:avLst/>
            <a:gdLst>
              <a:gd name="connsiteX0" fmla="*/ 0 w 387350"/>
              <a:gd name="connsiteY0" fmla="*/ 2476101 h 2669776"/>
              <a:gd name="connsiteX1" fmla="*/ 0 w 387350"/>
              <a:gd name="connsiteY1" fmla="*/ 0 h 2669776"/>
              <a:gd name="connsiteX2" fmla="*/ 387350 w 387350"/>
              <a:gd name="connsiteY2" fmla="*/ 0 h 2669776"/>
              <a:gd name="connsiteX3" fmla="*/ 387350 w 387350"/>
              <a:gd name="connsiteY3" fmla="*/ 2476101 h 2669776"/>
              <a:gd name="connsiteX4" fmla="*/ 193675 w 387350"/>
              <a:gd name="connsiteY4" fmla="*/ 2669776 h 2669776"/>
              <a:gd name="connsiteX5" fmla="*/ 0 w 387350"/>
              <a:gd name="connsiteY5" fmla="*/ 2476101 h 266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50" h="2669776">
                <a:moveTo>
                  <a:pt x="0" y="2476101"/>
                </a:moveTo>
                <a:lnTo>
                  <a:pt x="0" y="0"/>
                </a:lnTo>
                <a:lnTo>
                  <a:pt x="387350" y="0"/>
                </a:lnTo>
                <a:lnTo>
                  <a:pt x="387350" y="2476101"/>
                </a:lnTo>
                <a:cubicBezTo>
                  <a:pt x="387350" y="2583065"/>
                  <a:pt x="300639" y="2669776"/>
                  <a:pt x="193675" y="2669776"/>
                </a:cubicBezTo>
                <a:cubicBezTo>
                  <a:pt x="86711" y="2669776"/>
                  <a:pt x="0" y="2583065"/>
                  <a:pt x="0" y="2476101"/>
                </a:cubicBezTo>
                <a:close/>
              </a:path>
            </a:pathLst>
          </a:custGeom>
          <a:solidFill>
            <a:schemeClr val="accent1"/>
          </a:solidFill>
          <a:ln>
            <a:noFill/>
          </a:ln>
        </p:spPr>
        <p:txBody>
          <a:bodyPr wrap="square" anchor="ctr">
            <a:noAutofit/>
          </a:bodyPr>
          <a:lstStyle/>
          <a:p>
            <a:pPr algn="ctr"/>
            <a:endParaRPr lang="zh-CN" altLang="en-US" sz="1300">
              <a:solidFill>
                <a:srgbClr val="FFFFFF"/>
              </a:solidFill>
            </a:endParaRPr>
          </a:p>
        </p:txBody>
      </p:sp>
      <p:sp>
        <p:nvSpPr>
          <p:cNvPr id="2" name="标题 1"/>
          <p:cNvSpPr>
            <a:spLocks noGrp="1"/>
          </p:cNvSpPr>
          <p:nvPr>
            <p:ph type="title" hasCustomPrompt="1"/>
          </p:nvPr>
        </p:nvSpPr>
        <p:spPr>
          <a:xfrm>
            <a:off x="3009900" y="3339064"/>
            <a:ext cx="6172200" cy="904863"/>
          </a:xfrm>
        </p:spPr>
        <p:txBody>
          <a:bodyPr anchor="ctr">
            <a:normAutofit/>
          </a:bodyPr>
          <a:lstStyle>
            <a:lvl1pPr algn="ctr">
              <a:defRPr sz="4400" b="0"/>
            </a:lvl1pPr>
          </a:lstStyle>
          <a:p>
            <a:r>
              <a:rPr lang="zh-CN" altLang="en-US" dirty="0"/>
              <a:t>单击此处编辑标题</a:t>
            </a:r>
            <a:endParaRPr lang="zh-CN" altLang="en-US" dirty="0"/>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49225"/>
            <a:ext cx="10515600" cy="1325563"/>
          </a:xfrm>
        </p:spPr>
        <p:txBody>
          <a:body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838200" y="16097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97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663ED5B-2353-4D26-AA97-9FBE27B98DD3}" type="datetime1">
              <a:rPr lang="zh-CN" altLang="en-US" smtClean="0"/>
            </a:fld>
            <a:endParaRPr lang="zh-CN" altLang="en-US"/>
          </a:p>
        </p:txBody>
      </p:sp>
      <p:sp>
        <p:nvSpPr>
          <p:cNvPr id="6" name="页脚占位符 5"/>
          <p:cNvSpPr>
            <a:spLocks noGrp="1"/>
          </p:cNvSpPr>
          <p:nvPr>
            <p:ph type="ftr" sz="quarter" idx="11"/>
          </p:nvPr>
        </p:nvSpPr>
        <p:spPr/>
        <p:txBody>
          <a:bodyPr/>
          <a:lstStyle/>
          <a:p>
            <a:r>
              <a:rPr lang="zh-CN" altLang="en-US"/>
              <a:t>大数据驱动的图书馆智慧服务</a:t>
            </a:r>
            <a:endParaRPr lang="zh-CN" altLang="en-US"/>
          </a:p>
        </p:txBody>
      </p:sp>
      <p:sp>
        <p:nvSpPr>
          <p:cNvPr id="7" name="灯片编号占位符 6"/>
          <p:cNvSpPr>
            <a:spLocks noGrp="1"/>
          </p:cNvSpPr>
          <p:nvPr>
            <p:ph type="sldNum" sz="quarter" idx="12"/>
          </p:nvPr>
        </p:nvSpPr>
        <p:spPr/>
        <p:txBody>
          <a:bodyPr/>
          <a:lstStyle/>
          <a:p>
            <a:fld id="{74053C4E-5A3E-4937-80FD-4C1DDAF3963C}" type="slidenum">
              <a:rPr lang="zh-CN" altLang="en-US" smtClean="0"/>
            </a:fld>
            <a:endParaRPr lang="zh-CN" altLang="en-US"/>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279400"/>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71638"/>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71638"/>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663ED5B-2353-4D26-AA97-9FBE27B98DD3}" type="datetime1">
              <a:rPr lang="zh-CN" altLang="en-US" smtClean="0"/>
            </a:fld>
            <a:endParaRPr lang="zh-CN" altLang="en-US"/>
          </a:p>
        </p:txBody>
      </p:sp>
      <p:sp>
        <p:nvSpPr>
          <p:cNvPr id="8" name="页脚占位符 7"/>
          <p:cNvSpPr>
            <a:spLocks noGrp="1"/>
          </p:cNvSpPr>
          <p:nvPr>
            <p:ph type="ftr" sz="quarter" idx="11"/>
          </p:nvPr>
        </p:nvSpPr>
        <p:spPr/>
        <p:txBody>
          <a:bodyPr/>
          <a:lstStyle/>
          <a:p>
            <a:r>
              <a:rPr lang="zh-CN" altLang="en-US"/>
              <a:t>大数据驱动的图书馆智慧服务</a:t>
            </a:r>
            <a:endParaRPr lang="zh-CN" altLang="en-US"/>
          </a:p>
        </p:txBody>
      </p:sp>
      <p:sp>
        <p:nvSpPr>
          <p:cNvPr id="9" name="灯片编号占位符 8"/>
          <p:cNvSpPr>
            <a:spLocks noGrp="1"/>
          </p:cNvSpPr>
          <p:nvPr>
            <p:ph type="sldNum" sz="quarter" idx="12"/>
          </p:nvPr>
        </p:nvSpPr>
        <p:spPr/>
        <p:txBody>
          <a:bodyPr/>
          <a:lstStyle/>
          <a:p>
            <a:fld id="{74053C4E-5A3E-4937-80FD-4C1DDAF3963C}" type="slidenum">
              <a:rPr lang="zh-CN" altLang="en-US" smtClean="0"/>
            </a:fld>
            <a:endParaRPr lang="zh-CN" alt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仅标题">
    <p:spTree>
      <p:nvGrpSpPr>
        <p:cNvPr id="1" name=""/>
        <p:cNvGrpSpPr/>
        <p:nvPr/>
      </p:nvGrpSpPr>
      <p:grpSpPr>
        <a:xfrm>
          <a:off x="0" y="0"/>
          <a:ext cx="0" cy="0"/>
          <a:chOff x="0" y="0"/>
          <a:chExt cx="0" cy="0"/>
        </a:xfrm>
      </p:grpSpPr>
      <p:sp>
        <p:nvSpPr>
          <p:cNvPr id="23" name="任意多边形 22"/>
          <p:cNvSpPr>
            <a:spLocks noChangeArrowheads="1"/>
          </p:cNvSpPr>
          <p:nvPr/>
        </p:nvSpPr>
        <p:spPr bwMode="auto">
          <a:xfrm rot="10800000">
            <a:off x="6481763" y="0"/>
            <a:ext cx="387350" cy="1038227"/>
          </a:xfrm>
          <a:custGeom>
            <a:avLst/>
            <a:gdLst>
              <a:gd name="connsiteX0" fmla="*/ 387350 w 387350"/>
              <a:gd name="connsiteY0" fmla="*/ 1038227 h 1038227"/>
              <a:gd name="connsiteX1" fmla="*/ 0 w 387350"/>
              <a:gd name="connsiteY1" fmla="*/ 1038227 h 1038227"/>
              <a:gd name="connsiteX2" fmla="*/ 0 w 387350"/>
              <a:gd name="connsiteY2" fmla="*/ 193675 h 1038227"/>
              <a:gd name="connsiteX3" fmla="*/ 193675 w 387350"/>
              <a:gd name="connsiteY3" fmla="*/ 0 h 1038227"/>
              <a:gd name="connsiteX4" fmla="*/ 387350 w 387350"/>
              <a:gd name="connsiteY4" fmla="*/ 193675 h 103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50" h="1038227">
                <a:moveTo>
                  <a:pt x="387350" y="1038227"/>
                </a:moveTo>
                <a:lnTo>
                  <a:pt x="0" y="1038227"/>
                </a:lnTo>
                <a:lnTo>
                  <a:pt x="0" y="193675"/>
                </a:lnTo>
                <a:cubicBezTo>
                  <a:pt x="0" y="86711"/>
                  <a:pt x="86711" y="0"/>
                  <a:pt x="193675" y="0"/>
                </a:cubicBezTo>
                <a:cubicBezTo>
                  <a:pt x="300639" y="0"/>
                  <a:pt x="387350" y="86711"/>
                  <a:pt x="387350" y="193675"/>
                </a:cubicBezTo>
                <a:close/>
              </a:path>
            </a:pathLst>
          </a:custGeom>
          <a:solidFill>
            <a:schemeClr val="accent3"/>
          </a:solidFill>
          <a:ln>
            <a:noFill/>
          </a:ln>
        </p:spPr>
        <p:txBody>
          <a:bodyPr wrap="square" anchor="ctr">
            <a:noAutofit/>
          </a:bodyPr>
          <a:lstStyle/>
          <a:p>
            <a:pPr algn="ctr"/>
            <a:endParaRPr lang="zh-CN" altLang="en-US" sz="1300">
              <a:solidFill>
                <a:srgbClr val="FFFFFF"/>
              </a:solidFill>
            </a:endParaRPr>
          </a:p>
        </p:txBody>
      </p:sp>
      <p:sp>
        <p:nvSpPr>
          <p:cNvPr id="24" name="任意多边形 23"/>
          <p:cNvSpPr>
            <a:spLocks noChangeArrowheads="1"/>
          </p:cNvSpPr>
          <p:nvPr/>
        </p:nvSpPr>
        <p:spPr bwMode="auto">
          <a:xfrm rot="10800000">
            <a:off x="6094413" y="0"/>
            <a:ext cx="385762" cy="1039813"/>
          </a:xfrm>
          <a:custGeom>
            <a:avLst/>
            <a:gdLst>
              <a:gd name="connsiteX0" fmla="*/ 385762 w 385762"/>
              <a:gd name="connsiteY0" fmla="*/ 1039813 h 1039813"/>
              <a:gd name="connsiteX1" fmla="*/ 0 w 385762"/>
              <a:gd name="connsiteY1" fmla="*/ 1039813 h 1039813"/>
              <a:gd name="connsiteX2" fmla="*/ 0 w 385762"/>
              <a:gd name="connsiteY2" fmla="*/ 192881 h 1039813"/>
              <a:gd name="connsiteX3" fmla="*/ 192881 w 385762"/>
              <a:gd name="connsiteY3" fmla="*/ 0 h 1039813"/>
              <a:gd name="connsiteX4" fmla="*/ 385762 w 385762"/>
              <a:gd name="connsiteY4" fmla="*/ 192881 h 103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2" h="1039813">
                <a:moveTo>
                  <a:pt x="385762" y="1039813"/>
                </a:moveTo>
                <a:lnTo>
                  <a:pt x="0" y="1039813"/>
                </a:lnTo>
                <a:lnTo>
                  <a:pt x="0" y="192881"/>
                </a:lnTo>
                <a:cubicBezTo>
                  <a:pt x="0" y="86356"/>
                  <a:pt x="86356" y="0"/>
                  <a:pt x="192881" y="0"/>
                </a:cubicBezTo>
                <a:cubicBezTo>
                  <a:pt x="299406" y="0"/>
                  <a:pt x="385762" y="86356"/>
                  <a:pt x="385762" y="192881"/>
                </a:cubicBezTo>
                <a:close/>
              </a:path>
            </a:pathLst>
          </a:custGeom>
          <a:solidFill>
            <a:schemeClr val="accent5"/>
          </a:solidFill>
          <a:ln>
            <a:noFill/>
          </a:ln>
        </p:spPr>
        <p:txBody>
          <a:bodyPr wrap="square" anchor="ctr">
            <a:noAutofit/>
          </a:bodyPr>
          <a:lstStyle/>
          <a:p>
            <a:pPr algn="ctr"/>
            <a:endParaRPr lang="zh-CN" altLang="en-US" sz="1300">
              <a:solidFill>
                <a:srgbClr val="FFFFFF"/>
              </a:solidFill>
            </a:endParaRPr>
          </a:p>
        </p:txBody>
      </p:sp>
      <p:sp>
        <p:nvSpPr>
          <p:cNvPr id="25" name="任意多边形 24"/>
          <p:cNvSpPr>
            <a:spLocks noChangeArrowheads="1"/>
          </p:cNvSpPr>
          <p:nvPr/>
        </p:nvSpPr>
        <p:spPr bwMode="auto">
          <a:xfrm rot="10800000">
            <a:off x="5708649" y="0"/>
            <a:ext cx="385764" cy="1039813"/>
          </a:xfrm>
          <a:custGeom>
            <a:avLst/>
            <a:gdLst>
              <a:gd name="connsiteX0" fmla="*/ 385764 w 385764"/>
              <a:gd name="connsiteY0" fmla="*/ 1039813 h 1039813"/>
              <a:gd name="connsiteX1" fmla="*/ 0 w 385764"/>
              <a:gd name="connsiteY1" fmla="*/ 1039813 h 1039813"/>
              <a:gd name="connsiteX2" fmla="*/ 0 w 385764"/>
              <a:gd name="connsiteY2" fmla="*/ 192882 h 1039813"/>
              <a:gd name="connsiteX3" fmla="*/ 192882 w 385764"/>
              <a:gd name="connsiteY3" fmla="*/ 0 h 1039813"/>
              <a:gd name="connsiteX4" fmla="*/ 385764 w 385764"/>
              <a:gd name="connsiteY4" fmla="*/ 192882 h 103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4" h="1039813">
                <a:moveTo>
                  <a:pt x="385764" y="1039813"/>
                </a:moveTo>
                <a:lnTo>
                  <a:pt x="0" y="1039813"/>
                </a:lnTo>
                <a:lnTo>
                  <a:pt x="0" y="192882"/>
                </a:lnTo>
                <a:cubicBezTo>
                  <a:pt x="0" y="86356"/>
                  <a:pt x="86356" y="0"/>
                  <a:pt x="192882" y="0"/>
                </a:cubicBezTo>
                <a:cubicBezTo>
                  <a:pt x="299408" y="0"/>
                  <a:pt x="385764" y="86356"/>
                  <a:pt x="385764" y="192882"/>
                </a:cubicBezTo>
                <a:close/>
              </a:path>
            </a:pathLst>
          </a:custGeom>
          <a:solidFill>
            <a:schemeClr val="accent3">
              <a:lumMod val="60000"/>
              <a:lumOff val="40000"/>
            </a:schemeClr>
          </a:solidFill>
          <a:ln>
            <a:noFill/>
          </a:ln>
        </p:spPr>
        <p:txBody>
          <a:bodyPr wrap="square" anchor="ctr">
            <a:noAutofit/>
          </a:bodyPr>
          <a:lstStyle/>
          <a:p>
            <a:pPr algn="ctr"/>
            <a:endParaRPr lang="zh-CN" altLang="en-US" sz="1300">
              <a:solidFill>
                <a:srgbClr val="FFFFFF"/>
              </a:solidFill>
            </a:endParaRPr>
          </a:p>
        </p:txBody>
      </p:sp>
      <p:sp>
        <p:nvSpPr>
          <p:cNvPr id="26" name="任意多边形 25"/>
          <p:cNvSpPr>
            <a:spLocks noChangeArrowheads="1"/>
          </p:cNvSpPr>
          <p:nvPr/>
        </p:nvSpPr>
        <p:spPr bwMode="auto">
          <a:xfrm rot="10800000">
            <a:off x="5321299" y="0"/>
            <a:ext cx="385764" cy="1039813"/>
          </a:xfrm>
          <a:custGeom>
            <a:avLst/>
            <a:gdLst>
              <a:gd name="connsiteX0" fmla="*/ 385764 w 385764"/>
              <a:gd name="connsiteY0" fmla="*/ 1039813 h 1039813"/>
              <a:gd name="connsiteX1" fmla="*/ 0 w 385764"/>
              <a:gd name="connsiteY1" fmla="*/ 1039813 h 1039813"/>
              <a:gd name="connsiteX2" fmla="*/ 0 w 385764"/>
              <a:gd name="connsiteY2" fmla="*/ 192882 h 1039813"/>
              <a:gd name="connsiteX3" fmla="*/ 192882 w 385764"/>
              <a:gd name="connsiteY3" fmla="*/ 0 h 1039813"/>
              <a:gd name="connsiteX4" fmla="*/ 385764 w 385764"/>
              <a:gd name="connsiteY4" fmla="*/ 192882 h 1039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4" h="1039813">
                <a:moveTo>
                  <a:pt x="385764" y="1039813"/>
                </a:moveTo>
                <a:lnTo>
                  <a:pt x="0" y="1039813"/>
                </a:lnTo>
                <a:lnTo>
                  <a:pt x="0" y="192882"/>
                </a:lnTo>
                <a:cubicBezTo>
                  <a:pt x="0" y="86356"/>
                  <a:pt x="86356" y="0"/>
                  <a:pt x="192882" y="0"/>
                </a:cubicBezTo>
                <a:cubicBezTo>
                  <a:pt x="299408" y="0"/>
                  <a:pt x="385764" y="86356"/>
                  <a:pt x="385764" y="192882"/>
                </a:cubicBezTo>
                <a:close/>
              </a:path>
            </a:pathLst>
          </a:custGeom>
          <a:solidFill>
            <a:schemeClr val="accent1"/>
          </a:solidFill>
          <a:ln>
            <a:noFill/>
          </a:ln>
        </p:spPr>
        <p:txBody>
          <a:bodyPr wrap="square" anchor="ctr">
            <a:noAutofit/>
          </a:bodyPr>
          <a:lstStyle/>
          <a:p>
            <a:pPr algn="ctr"/>
            <a:endParaRPr lang="zh-CN" altLang="en-US" sz="1300">
              <a:solidFill>
                <a:srgbClr val="FFFFFF"/>
              </a:solidFill>
            </a:endParaRPr>
          </a:p>
        </p:txBody>
      </p:sp>
      <p:sp>
        <p:nvSpPr>
          <p:cNvPr id="2" name="标题 1"/>
          <p:cNvSpPr>
            <a:spLocks noGrp="1"/>
          </p:cNvSpPr>
          <p:nvPr>
            <p:ph type="title"/>
          </p:nvPr>
        </p:nvSpPr>
        <p:spPr>
          <a:xfrm>
            <a:off x="2870993" y="3001268"/>
            <a:ext cx="6602414" cy="683264"/>
          </a:xfrm>
        </p:spPr>
        <p:txBody>
          <a:bodyPr lIns="90000" tIns="46800" rIns="90000" bIns="46800" anchor="ctr">
            <a:normAutofit/>
          </a:bodyPr>
          <a:lstStyle>
            <a:lvl1pPr algn="ctr">
              <a:defRPr sz="3200" b="0"/>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lIns="90000" tIns="46800" rIns="90000" bIns="46800"/>
          <a:lstStyle/>
          <a:p>
            <a:fld id="{5663ED5B-2353-4D26-AA97-9FBE27B98DD3}" type="datetime1">
              <a:rPr lang="zh-CN" altLang="en-US" smtClean="0"/>
            </a:fld>
            <a:endParaRPr lang="zh-CN" altLang="en-US"/>
          </a:p>
        </p:txBody>
      </p:sp>
      <p:sp>
        <p:nvSpPr>
          <p:cNvPr id="4" name="页脚占位符 3"/>
          <p:cNvSpPr>
            <a:spLocks noGrp="1"/>
          </p:cNvSpPr>
          <p:nvPr>
            <p:ph type="ftr" sz="quarter" idx="11"/>
          </p:nvPr>
        </p:nvSpPr>
        <p:spPr/>
        <p:txBody>
          <a:bodyPr lIns="90000" tIns="46800" rIns="90000" bIns="46800"/>
          <a:lstStyle/>
          <a:p>
            <a:r>
              <a:rPr lang="zh-CN" altLang="en-US"/>
              <a:t>大数据驱动的图书馆智慧服务</a:t>
            </a:r>
            <a:endParaRPr lang="zh-CN" altLang="en-US"/>
          </a:p>
        </p:txBody>
      </p:sp>
      <p:sp>
        <p:nvSpPr>
          <p:cNvPr id="5" name="灯片编号占位符 4"/>
          <p:cNvSpPr>
            <a:spLocks noGrp="1"/>
          </p:cNvSpPr>
          <p:nvPr>
            <p:ph type="sldNum" sz="quarter" idx="12"/>
          </p:nvPr>
        </p:nvSpPr>
        <p:spPr/>
        <p:txBody>
          <a:bodyPr lIns="90000" tIns="46800" rIns="90000" bIns="46800"/>
          <a:lstStyle/>
          <a:p>
            <a:fld id="{74053C4E-5A3E-4937-80FD-4C1DDAF3963C}" type="slidenum">
              <a:rPr lang="zh-CN" altLang="en-US" smtClean="0"/>
            </a:fld>
            <a:endParaRPr lang="zh-CN" altLang="en-US"/>
          </a:p>
        </p:txBody>
      </p:sp>
      <p:sp>
        <p:nvSpPr>
          <p:cNvPr id="22" name="文本占位符 21"/>
          <p:cNvSpPr>
            <a:spLocks noGrp="1"/>
          </p:cNvSpPr>
          <p:nvPr>
            <p:ph type="body" sz="quarter" idx="13"/>
          </p:nvPr>
        </p:nvSpPr>
        <p:spPr>
          <a:xfrm>
            <a:off x="2870993" y="3694174"/>
            <a:ext cx="6602413" cy="535531"/>
          </a:xfrm>
        </p:spPr>
        <p:txBody>
          <a:bodyPr lIns="90000" tIns="46800" rIns="90000" bIns="46800" anchor="ctr">
            <a:normAutofit/>
          </a:bodyPr>
          <a:lstStyle>
            <a:lvl1pPr marL="0" indent="0" algn="ctr">
              <a:buNone/>
              <a:defRPr/>
            </a:lvl1pPr>
          </a:lstStyle>
          <a:p>
            <a:pPr lvl="0"/>
            <a:r>
              <a:rPr lang="zh-CN" altLang="en-US" dirty="0"/>
              <a:t>单击此处编辑母版文本样式</a:t>
            </a:r>
            <a:endParaRPr lang="zh-CN" altLang="en-US" dirty="0"/>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63ED5B-2353-4D26-AA97-9FBE27B98DD3}" type="datetime1">
              <a:rPr lang="zh-CN" altLang="en-US" smtClean="0"/>
            </a:fld>
            <a:endParaRPr lang="zh-CN" altLang="en-US"/>
          </a:p>
        </p:txBody>
      </p:sp>
      <p:sp>
        <p:nvSpPr>
          <p:cNvPr id="3" name="页脚占位符 2"/>
          <p:cNvSpPr>
            <a:spLocks noGrp="1"/>
          </p:cNvSpPr>
          <p:nvPr>
            <p:ph type="ftr" sz="quarter" idx="11"/>
          </p:nvPr>
        </p:nvSpPr>
        <p:spPr/>
        <p:txBody>
          <a:bodyPr/>
          <a:lstStyle/>
          <a:p>
            <a:r>
              <a:rPr lang="zh-CN" altLang="en-US"/>
              <a:t>大数据驱动的图书馆智慧服务</a:t>
            </a:r>
            <a:endParaRPr lang="zh-CN" altLang="en-US"/>
          </a:p>
        </p:txBody>
      </p:sp>
      <p:sp>
        <p:nvSpPr>
          <p:cNvPr id="4" name="灯片编号占位符 3"/>
          <p:cNvSpPr>
            <a:spLocks noGrp="1"/>
          </p:cNvSpPr>
          <p:nvPr>
            <p:ph type="sldNum" sz="quarter" idx="12"/>
          </p:nvPr>
        </p:nvSpPr>
        <p:spPr/>
        <p:txBody>
          <a:bodyPr/>
          <a:lstStyle/>
          <a:p>
            <a:fld id="{74053C4E-5A3E-4937-80FD-4C1DDAF3963C}" type="slidenum">
              <a:rPr lang="zh-CN" altLang="en-US" smtClean="0"/>
            </a:fld>
            <a:endParaRPr lang="zh-CN" altLang="en-US"/>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1397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1397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17399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1">
              <a:rPr lang="zh-CN" altLang="en-US" smtClean="0"/>
            </a:fld>
            <a:endParaRPr lang="zh-CN" altLang="en-US" dirty="0"/>
          </a:p>
        </p:txBody>
      </p:sp>
      <p:sp>
        <p:nvSpPr>
          <p:cNvPr id="6" name="页脚占位符 5"/>
          <p:cNvSpPr>
            <a:spLocks noGrp="1"/>
          </p:cNvSpPr>
          <p:nvPr>
            <p:ph type="ftr" sz="quarter" idx="11"/>
          </p:nvPr>
        </p:nvSpPr>
        <p:spPr/>
        <p:txBody>
          <a:bodyPr/>
          <a:lstStyle/>
          <a:p>
            <a:r>
              <a:rPr lang="zh-CN" altLang="en-US" dirty="0"/>
              <a:t>大数据驱动的图书馆智慧服务</a:t>
            </a:r>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391774" y="365125"/>
            <a:ext cx="962025" cy="5811838"/>
          </a:xfrm>
        </p:spPr>
        <p:txBody>
          <a:bodyPr vert="eaVert">
            <a:normAutofit/>
          </a:bodyPr>
          <a:lstStyle>
            <a:lvl1pPr>
              <a:defRPr sz="36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838199" y="365125"/>
            <a:ext cx="9458325"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Tree>
  </p:cSld>
  <p:clrMapOvr>
    <a:masterClrMapping/>
  </p:clrMapOvr>
  <p:hf hd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7" name="组合 6"/>
          <p:cNvGrpSpPr/>
          <p:nvPr/>
        </p:nvGrpSpPr>
        <p:grpSpPr bwMode="auto">
          <a:xfrm>
            <a:off x="0" y="6775450"/>
            <a:ext cx="12192000" cy="106363"/>
            <a:chOff x="0" y="0"/>
            <a:chExt cx="12192000" cy="105508"/>
          </a:xfrm>
        </p:grpSpPr>
        <p:sp>
          <p:nvSpPr>
            <p:cNvPr id="8" name="矩形 7"/>
            <p:cNvSpPr>
              <a:spLocks noChangeArrowheads="1"/>
            </p:cNvSpPr>
            <p:nvPr/>
          </p:nvSpPr>
          <p:spPr bwMode="auto">
            <a:xfrm>
              <a:off x="0" y="0"/>
              <a:ext cx="3048000" cy="105508"/>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300">
                <a:solidFill>
                  <a:srgbClr val="FFFFFF"/>
                </a:solidFill>
              </a:endParaRPr>
            </a:p>
          </p:txBody>
        </p:sp>
        <p:sp>
          <p:nvSpPr>
            <p:cNvPr id="9" name="矩形 8"/>
            <p:cNvSpPr>
              <a:spLocks noChangeArrowheads="1"/>
            </p:cNvSpPr>
            <p:nvPr/>
          </p:nvSpPr>
          <p:spPr bwMode="auto">
            <a:xfrm>
              <a:off x="3048000" y="0"/>
              <a:ext cx="3048000" cy="10550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300">
                <a:solidFill>
                  <a:srgbClr val="FFFFFF"/>
                </a:solidFill>
              </a:endParaRPr>
            </a:p>
          </p:txBody>
        </p:sp>
        <p:sp>
          <p:nvSpPr>
            <p:cNvPr id="10" name="矩形 9"/>
            <p:cNvSpPr>
              <a:spLocks noChangeArrowheads="1"/>
            </p:cNvSpPr>
            <p:nvPr/>
          </p:nvSpPr>
          <p:spPr bwMode="auto">
            <a:xfrm>
              <a:off x="6096000" y="0"/>
              <a:ext cx="3048000" cy="10550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300">
                <a:solidFill>
                  <a:srgbClr val="FFFFFF"/>
                </a:solidFill>
              </a:endParaRPr>
            </a:p>
          </p:txBody>
        </p:sp>
        <p:sp>
          <p:nvSpPr>
            <p:cNvPr id="11" name="矩形 10"/>
            <p:cNvSpPr>
              <a:spLocks noChangeArrowheads="1"/>
            </p:cNvSpPr>
            <p:nvPr/>
          </p:nvSpPr>
          <p:spPr bwMode="auto">
            <a:xfrm>
              <a:off x="9144000" y="0"/>
              <a:ext cx="3048000" cy="10550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300">
                <a:solidFill>
                  <a:srgbClr val="FFFFFF"/>
                </a:solidFill>
              </a:endParaRPr>
            </a:p>
          </p:txBody>
        </p:sp>
      </p:grpSp>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tx1">
                    <a:tint val="75000"/>
                  </a:schemeClr>
                </a:solidFill>
                <a:latin typeface="+mn-ea"/>
                <a:ea typeface="+mn-ea"/>
              </a:defRPr>
            </a:lvl1pPr>
          </a:lstStyle>
          <a:p>
            <a:fld id="{5663ED5B-2353-4D26-AA97-9FBE27B98DD3}"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tx1">
                    <a:tint val="75000"/>
                  </a:schemeClr>
                </a:solidFill>
                <a:latin typeface="+mn-ea"/>
                <a:ea typeface="+mn-ea"/>
              </a:defRPr>
            </a:lvl1pPr>
          </a:lstStyle>
          <a:p>
            <a:r>
              <a:rPr lang="zh-CN" altLang="en-US"/>
              <a:t>大数据驱动的图书馆智慧服务</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tx1">
                    <a:tint val="75000"/>
                  </a:schemeClr>
                </a:solidFill>
                <a:latin typeface="+mn-ea"/>
                <a:ea typeface="+mn-ea"/>
              </a:defRPr>
            </a:lvl1pPr>
          </a:lstStyle>
          <a:p>
            <a:fld id="{74053C4E-5A3E-4937-80FD-4C1DDAF3963C}" type="slidenum">
              <a:rPr lang="zh-CN" altLang="en-US" smtClean="0"/>
            </a:fld>
            <a:endParaRPr lang="zh-CN" altLang="en-US"/>
          </a:p>
        </p:txBody>
      </p:sp>
      <p:grpSp>
        <p:nvGrpSpPr>
          <p:cNvPr id="16" name="组合 15"/>
          <p:cNvGrpSpPr/>
          <p:nvPr/>
        </p:nvGrpSpPr>
        <p:grpSpPr>
          <a:xfrm>
            <a:off x="-1" y="271463"/>
            <a:ext cx="838201" cy="1093787"/>
            <a:chOff x="-1" y="271463"/>
            <a:chExt cx="1171575" cy="1093787"/>
          </a:xfrm>
        </p:grpSpPr>
        <p:sp>
          <p:nvSpPr>
            <p:cNvPr id="12" name="任意多边形 11"/>
            <p:cNvSpPr>
              <a:spLocks noChangeArrowheads="1"/>
            </p:cNvSpPr>
            <p:nvPr/>
          </p:nvSpPr>
          <p:spPr bwMode="auto">
            <a:xfrm rot="5400000">
              <a:off x="447674" y="-176212"/>
              <a:ext cx="274638" cy="1169988"/>
            </a:xfrm>
            <a:custGeom>
              <a:avLst/>
              <a:gdLst>
                <a:gd name="connsiteX0" fmla="*/ 0 w 274638"/>
                <a:gd name="connsiteY0" fmla="*/ 1169988 h 1169988"/>
                <a:gd name="connsiteX1" fmla="*/ 0 w 274638"/>
                <a:gd name="connsiteY1" fmla="*/ 137319 h 1169988"/>
                <a:gd name="connsiteX2" fmla="*/ 137319 w 274638"/>
                <a:gd name="connsiteY2" fmla="*/ 0 h 1169988"/>
                <a:gd name="connsiteX3" fmla="*/ 274638 w 274638"/>
                <a:gd name="connsiteY3" fmla="*/ 137319 h 1169988"/>
                <a:gd name="connsiteX4" fmla="*/ 274637 w 274638"/>
                <a:gd name="connsiteY4" fmla="*/ 1169988 h 116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38" h="1169988">
                  <a:moveTo>
                    <a:pt x="0" y="1169988"/>
                  </a:moveTo>
                  <a:lnTo>
                    <a:pt x="0" y="137319"/>
                  </a:lnTo>
                  <a:cubicBezTo>
                    <a:pt x="0" y="61480"/>
                    <a:pt x="61480" y="0"/>
                    <a:pt x="137319" y="0"/>
                  </a:cubicBezTo>
                  <a:cubicBezTo>
                    <a:pt x="213158" y="0"/>
                    <a:pt x="274638" y="61480"/>
                    <a:pt x="274638" y="137319"/>
                  </a:cubicBezTo>
                  <a:lnTo>
                    <a:pt x="274637" y="1169988"/>
                  </a:lnTo>
                  <a:close/>
                </a:path>
              </a:pathLst>
            </a:custGeom>
            <a:solidFill>
              <a:schemeClr val="accent3">
                <a:lumMod val="60000"/>
                <a:lumOff val="40000"/>
              </a:schemeClr>
            </a:solidFill>
            <a:ln>
              <a:noFill/>
            </a:ln>
          </p:spPr>
          <p:txBody>
            <a:bodyPr wrap="square" anchor="ctr">
              <a:noAutofit/>
            </a:bodyPr>
            <a:lstStyle/>
            <a:p>
              <a:pPr algn="ctr"/>
              <a:endParaRPr lang="zh-CN" altLang="en-US" sz="1300">
                <a:solidFill>
                  <a:srgbClr val="FFFFFF"/>
                </a:solidFill>
              </a:endParaRPr>
            </a:p>
          </p:txBody>
        </p:sp>
        <p:sp>
          <p:nvSpPr>
            <p:cNvPr id="13" name="任意多边形 12"/>
            <p:cNvSpPr>
              <a:spLocks noChangeArrowheads="1"/>
            </p:cNvSpPr>
            <p:nvPr/>
          </p:nvSpPr>
          <p:spPr bwMode="auto">
            <a:xfrm rot="5400000">
              <a:off x="449262" y="95250"/>
              <a:ext cx="273050" cy="1171575"/>
            </a:xfrm>
            <a:custGeom>
              <a:avLst/>
              <a:gdLst>
                <a:gd name="connsiteX0" fmla="*/ 0 w 273050"/>
                <a:gd name="connsiteY0" fmla="*/ 1171575 h 1171575"/>
                <a:gd name="connsiteX1" fmla="*/ 0 w 273050"/>
                <a:gd name="connsiteY1" fmla="*/ 136525 h 1171575"/>
                <a:gd name="connsiteX2" fmla="*/ 136525 w 273050"/>
                <a:gd name="connsiteY2" fmla="*/ 0 h 1171575"/>
                <a:gd name="connsiteX3" fmla="*/ 273050 w 273050"/>
                <a:gd name="connsiteY3" fmla="*/ 136525 h 1171575"/>
                <a:gd name="connsiteX4" fmla="*/ 273050 w 273050"/>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0" h="1171575">
                  <a:moveTo>
                    <a:pt x="0" y="1171575"/>
                  </a:moveTo>
                  <a:lnTo>
                    <a:pt x="0" y="136525"/>
                  </a:lnTo>
                  <a:cubicBezTo>
                    <a:pt x="0" y="61124"/>
                    <a:pt x="61124" y="0"/>
                    <a:pt x="136525" y="0"/>
                  </a:cubicBezTo>
                  <a:cubicBezTo>
                    <a:pt x="211926" y="0"/>
                    <a:pt x="273050" y="61124"/>
                    <a:pt x="273050" y="136525"/>
                  </a:cubicBezTo>
                  <a:lnTo>
                    <a:pt x="273050" y="1171575"/>
                  </a:lnTo>
                  <a:close/>
                </a:path>
              </a:pathLst>
            </a:custGeom>
            <a:solidFill>
              <a:schemeClr val="accent5"/>
            </a:solidFill>
            <a:ln>
              <a:noFill/>
            </a:ln>
          </p:spPr>
          <p:txBody>
            <a:bodyPr wrap="square" anchor="ctr">
              <a:noAutofit/>
            </a:bodyPr>
            <a:lstStyle/>
            <a:p>
              <a:pPr algn="ctr"/>
              <a:endParaRPr lang="zh-CN" altLang="en-US" sz="1300">
                <a:solidFill>
                  <a:srgbClr val="FFFFFF"/>
                </a:solidFill>
              </a:endParaRPr>
            </a:p>
          </p:txBody>
        </p:sp>
        <p:sp>
          <p:nvSpPr>
            <p:cNvPr id="14" name="任意多边形 13"/>
            <p:cNvSpPr>
              <a:spLocks noChangeArrowheads="1"/>
            </p:cNvSpPr>
            <p:nvPr/>
          </p:nvSpPr>
          <p:spPr bwMode="auto">
            <a:xfrm rot="5400000">
              <a:off x="449262" y="368300"/>
              <a:ext cx="273050" cy="1171575"/>
            </a:xfrm>
            <a:custGeom>
              <a:avLst/>
              <a:gdLst>
                <a:gd name="connsiteX0" fmla="*/ 0 w 273050"/>
                <a:gd name="connsiteY0" fmla="*/ 1171575 h 1171575"/>
                <a:gd name="connsiteX1" fmla="*/ 0 w 273050"/>
                <a:gd name="connsiteY1" fmla="*/ 136525 h 1171575"/>
                <a:gd name="connsiteX2" fmla="*/ 136525 w 273050"/>
                <a:gd name="connsiteY2" fmla="*/ 0 h 1171575"/>
                <a:gd name="connsiteX3" fmla="*/ 273050 w 273050"/>
                <a:gd name="connsiteY3" fmla="*/ 136525 h 1171575"/>
                <a:gd name="connsiteX4" fmla="*/ 273050 w 273050"/>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0" h="1171575">
                  <a:moveTo>
                    <a:pt x="0" y="1171575"/>
                  </a:moveTo>
                  <a:lnTo>
                    <a:pt x="0" y="136525"/>
                  </a:lnTo>
                  <a:cubicBezTo>
                    <a:pt x="0" y="61124"/>
                    <a:pt x="61124" y="0"/>
                    <a:pt x="136525" y="0"/>
                  </a:cubicBezTo>
                  <a:cubicBezTo>
                    <a:pt x="211926" y="0"/>
                    <a:pt x="273050" y="61124"/>
                    <a:pt x="273050" y="136525"/>
                  </a:cubicBezTo>
                  <a:lnTo>
                    <a:pt x="273050" y="1171575"/>
                  </a:lnTo>
                  <a:close/>
                </a:path>
              </a:pathLst>
            </a:custGeom>
            <a:solidFill>
              <a:schemeClr val="accent3"/>
            </a:solidFill>
            <a:ln>
              <a:noFill/>
            </a:ln>
          </p:spPr>
          <p:txBody>
            <a:bodyPr wrap="square" anchor="ctr">
              <a:noAutofit/>
            </a:bodyPr>
            <a:lstStyle/>
            <a:p>
              <a:pPr algn="ctr"/>
              <a:endParaRPr lang="zh-CN" altLang="en-US" sz="1300">
                <a:solidFill>
                  <a:srgbClr val="FFFFFF"/>
                </a:solidFill>
              </a:endParaRPr>
            </a:p>
          </p:txBody>
        </p:sp>
        <p:sp>
          <p:nvSpPr>
            <p:cNvPr id="15" name="任意多边形 14"/>
            <p:cNvSpPr>
              <a:spLocks noChangeArrowheads="1"/>
            </p:cNvSpPr>
            <p:nvPr/>
          </p:nvSpPr>
          <p:spPr bwMode="auto">
            <a:xfrm rot="5400000">
              <a:off x="449262" y="642937"/>
              <a:ext cx="273050" cy="1171575"/>
            </a:xfrm>
            <a:custGeom>
              <a:avLst/>
              <a:gdLst>
                <a:gd name="connsiteX0" fmla="*/ 0 w 273050"/>
                <a:gd name="connsiteY0" fmla="*/ 1171575 h 1171575"/>
                <a:gd name="connsiteX1" fmla="*/ 0 w 273050"/>
                <a:gd name="connsiteY1" fmla="*/ 136525 h 1171575"/>
                <a:gd name="connsiteX2" fmla="*/ 136525 w 273050"/>
                <a:gd name="connsiteY2" fmla="*/ 0 h 1171575"/>
                <a:gd name="connsiteX3" fmla="*/ 273050 w 273050"/>
                <a:gd name="connsiteY3" fmla="*/ 136525 h 1171575"/>
                <a:gd name="connsiteX4" fmla="*/ 273050 w 273050"/>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0" h="1171575">
                  <a:moveTo>
                    <a:pt x="0" y="1171575"/>
                  </a:moveTo>
                  <a:lnTo>
                    <a:pt x="0" y="136525"/>
                  </a:lnTo>
                  <a:cubicBezTo>
                    <a:pt x="0" y="61124"/>
                    <a:pt x="61124" y="0"/>
                    <a:pt x="136525" y="0"/>
                  </a:cubicBezTo>
                  <a:cubicBezTo>
                    <a:pt x="211926" y="0"/>
                    <a:pt x="273050" y="61124"/>
                    <a:pt x="273050" y="136525"/>
                  </a:cubicBezTo>
                  <a:lnTo>
                    <a:pt x="273050" y="1171575"/>
                  </a:lnTo>
                  <a:close/>
                </a:path>
              </a:pathLst>
            </a:custGeom>
            <a:solidFill>
              <a:schemeClr val="accent1"/>
            </a:solidFill>
            <a:ln>
              <a:noFill/>
            </a:ln>
          </p:spPr>
          <p:txBody>
            <a:bodyPr wrap="square" anchor="ctr">
              <a:noAutofit/>
            </a:bodyPr>
            <a:lstStyle/>
            <a:p>
              <a:pPr algn="ctr"/>
              <a:endParaRPr lang="zh-CN" altLang="en-US" sz="1300">
                <a:solidFill>
                  <a:srgbClr val="FFFFFF"/>
                </a:solidFill>
              </a:endParaRPr>
            </a:p>
          </p:txBody>
        </p:sp>
      </p:grpSp>
      <p:sp>
        <p:nvSpPr>
          <p:cNvPr id="1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p:txStyles>
    <p:title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image" Target="../media/image13.jpe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2.xml"/><Relationship Id="rId6" Type="http://schemas.openxmlformats.org/officeDocument/2006/relationships/tags" Target="../tags/tag13.xml"/><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image" Target="../media/image1.tiff"/><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2.tiff"/></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26.jpeg"/><Relationship Id="rId1"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image" Target="../media/image29.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tags" Target="../tags/tag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4.jpe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1482725" y="2320925"/>
            <a:ext cx="9630410" cy="1927225"/>
          </a:xfrm>
        </p:spPr>
        <p:txBody>
          <a:bodyPr>
            <a:noAutofit/>
          </a:bodyPr>
          <a:lstStyle/>
          <a:p>
            <a:r>
              <a:rPr lang="zh-CN" altLang="en-US" sz="5400" dirty="0">
                <a:sym typeface="+mn-ea"/>
              </a:rPr>
              <a:t>大数据驱动的图书馆智慧服务</a:t>
            </a:r>
            <a:endParaRPr lang="zh-CN" altLang="en-US" sz="5400" dirty="0"/>
          </a:p>
        </p:txBody>
      </p:sp>
      <p:sp>
        <p:nvSpPr>
          <p:cNvPr id="7" name="副标题 6"/>
          <p:cNvSpPr>
            <a:spLocks noGrp="1"/>
          </p:cNvSpPr>
          <p:nvPr>
            <p:ph type="subTitle" idx="1"/>
          </p:nvPr>
        </p:nvSpPr>
        <p:spPr>
          <a:xfrm>
            <a:off x="2313305" y="3901440"/>
            <a:ext cx="7970520" cy="1219200"/>
          </a:xfrm>
        </p:spPr>
        <p:txBody>
          <a:bodyPr>
            <a:normAutofit/>
          </a:bodyPr>
          <a:lstStyle/>
          <a:p>
            <a:r>
              <a:rPr lang="zh-CN" altLang="en-US"/>
              <a:t>曹树金</a:t>
            </a:r>
            <a:endParaRPr lang="zh-CN" altLang="en-US"/>
          </a:p>
          <a:p>
            <a:r>
              <a:rPr lang="zh-CN" altLang="en-US"/>
              <a:t>广州，</a:t>
            </a:r>
            <a:r>
              <a:rPr lang="en-US" altLang="zh-CN"/>
              <a:t>2018-3-</a:t>
            </a:r>
            <a:r>
              <a:rPr lang="zh-CN" altLang="en-US"/>
              <a:t> </a:t>
            </a:r>
            <a:r>
              <a:rPr lang="en-US" altLang="zh-CN"/>
              <a:t>31</a:t>
            </a:r>
            <a:endParaRPr lang="en-US" altLang="zh-CN"/>
          </a:p>
        </p:txBody>
      </p:sp>
      <p:sp>
        <p:nvSpPr>
          <p:cNvPr id="2" name="日期占位符 1"/>
          <p:cNvSpPr>
            <a:spLocks noGrp="1"/>
          </p:cNvSpPr>
          <p:nvPr>
            <p:ph type="dt" sz="half" idx="10"/>
          </p:nvPr>
        </p:nvSpPr>
        <p:spPr/>
        <p:txBody>
          <a:bodyPr/>
          <a:lstStyle/>
          <a:p>
            <a:fld id="{5663ED5B-2353-4D26-AA97-9FBE27B98DD3}" type="datetime1">
              <a:rPr lang="zh-CN" altLang="en-US" smtClean="0"/>
            </a:fld>
            <a:endParaRPr lang="zh-CN" altLang="en-US"/>
          </a:p>
        </p:txBody>
      </p:sp>
      <p:sp>
        <p:nvSpPr>
          <p:cNvPr id="3" name="页脚占位符 2"/>
          <p:cNvSpPr>
            <a:spLocks noGrp="1"/>
          </p:cNvSpPr>
          <p:nvPr>
            <p:ph type="ftr" sz="quarter" idx="11"/>
          </p:nvPr>
        </p:nvSpPr>
        <p:spPr/>
        <p:txBody>
          <a:bodyPr/>
          <a:lstStyle/>
          <a:p>
            <a:r>
              <a:rPr lang="zh-CN" altLang="en-US"/>
              <a:t>大数据驱动的图书馆智慧服务</a:t>
            </a:r>
            <a:endParaRPr lang="zh-CN" altLang="en-US"/>
          </a:p>
        </p:txBody>
      </p:sp>
      <p:sp>
        <p:nvSpPr>
          <p:cNvPr id="4" name="灯片编号占位符 3"/>
          <p:cNvSpPr>
            <a:spLocks noGrp="1"/>
          </p:cNvSpPr>
          <p:nvPr>
            <p:ph type="sldNum" sz="quarter" idx="12"/>
          </p:nvPr>
        </p:nvSpPr>
        <p:spPr/>
        <p:txBody>
          <a:bodyPr/>
          <a:lstStyle/>
          <a:p>
            <a:fld id="{74053C4E-5A3E-4937-80FD-4C1DDAF3963C}" type="slidenum">
              <a:rPr lang="zh-CN" altLang="en-US" smtClean="0"/>
            </a:fld>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algn="ctr"/>
            <a:r>
              <a:rPr lang="en-US" altLang="zh-CN" sz="3600" dirty="0">
                <a:sym typeface="+mn-ea"/>
              </a:rPr>
              <a:t>1</a:t>
            </a:r>
            <a:r>
              <a:rPr lang="zh-CN" altLang="en-US" sz="3600" dirty="0">
                <a:sym typeface="+mn-ea"/>
              </a:rPr>
              <a:t>大数据、人工智能与图书馆</a:t>
            </a:r>
            <a:r>
              <a:rPr lang="en-US" altLang="zh-CN" sz="3600" dirty="0">
                <a:sym typeface="+mn-ea"/>
              </a:rPr>
              <a:t>——</a:t>
            </a:r>
            <a:r>
              <a:rPr lang="zh-CN" altLang="en-US" sz="3600" dirty="0"/>
              <a:t>困境与机遇</a:t>
            </a:r>
            <a:endParaRPr lang="en-US" altLang="zh-CN" sz="3600" dirty="0"/>
          </a:p>
        </p:txBody>
      </p:sp>
      <p:sp>
        <p:nvSpPr>
          <p:cNvPr id="6" name="日期占位符 5"/>
          <p:cNvSpPr>
            <a:spLocks noGrp="1"/>
          </p:cNvSpPr>
          <p:nvPr>
            <p:ph type="dt" sz="half" idx="10"/>
          </p:nvPr>
        </p:nvSpPr>
        <p:spPr/>
        <p:txBody>
          <a:bodyPr/>
          <a:lstStyle/>
          <a:p>
            <a:fld id="{BB962C8B-B14F-4D97-AF65-F5344CB8AC3E}" type="datetime1">
              <a:rPr lang="zh-CN" altLang="en-US" dirty="0"/>
            </a:fld>
            <a:endParaRPr lang="zh-CN" altLang="en-US" dirty="0"/>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8" name="页脚占位符 7"/>
          <p:cNvSpPr>
            <a:spLocks noGrp="1"/>
          </p:cNvSpPr>
          <p:nvPr>
            <p:ph type="ftr" sz="quarter" idx="11"/>
          </p:nvPr>
        </p:nvSpPr>
        <p:spPr/>
        <p:txBody>
          <a:bodyPr/>
          <a:lstStyle/>
          <a:p>
            <a:r>
              <a:rPr lang="zh-CN" altLang="en-US" dirty="0"/>
              <a:t>大数据驱动的图书馆智慧服务</a:t>
            </a:r>
            <a:endParaRPr lang="zh-CN" altLang="en-US" dirty="0"/>
          </a:p>
        </p:txBody>
      </p:sp>
      <p:sp>
        <p:nvSpPr>
          <p:cNvPr id="2" name="文本框 1"/>
          <p:cNvSpPr txBox="1"/>
          <p:nvPr/>
        </p:nvSpPr>
        <p:spPr>
          <a:xfrm>
            <a:off x="529590" y="949325"/>
            <a:ext cx="11132820" cy="6000750"/>
          </a:xfrm>
          <a:prstGeom prst="rect">
            <a:avLst/>
          </a:prstGeom>
          <a:noFill/>
        </p:spPr>
        <p:txBody>
          <a:bodyPr wrap="square" rtlCol="0">
            <a:spAutoFit/>
          </a:bodyPr>
          <a:lstStyle/>
          <a:p>
            <a:pPr marL="342900" indent="-342900">
              <a:spcAft>
                <a:spcPts val="600"/>
              </a:spcAft>
              <a:buFont typeface="Arial" panose="020B0604020202020204" pitchFamily="34" charset="0"/>
              <a:buChar char="•"/>
            </a:pPr>
            <a:endParaRPr lang="zh-CN" altLang="en-US" sz="2400" dirty="0">
              <a:solidFill>
                <a:schemeClr val="tx2"/>
              </a:solidFill>
              <a:latin typeface="华文中宋" panose="02010600040101010101" charset="-122"/>
              <a:ea typeface="华文中宋" panose="02010600040101010101" charset="-122"/>
            </a:endParaRPr>
          </a:p>
          <a:p>
            <a:pPr indent="0">
              <a:spcAft>
                <a:spcPts val="600"/>
              </a:spcAft>
              <a:buFont typeface="Arial" panose="020B0604020202020204" pitchFamily="34" charset="0"/>
              <a:buNone/>
            </a:pPr>
            <a:r>
              <a:rPr lang="zh-CN" altLang="en-US" sz="2400" dirty="0">
                <a:solidFill>
                  <a:schemeClr val="tx2"/>
                </a:solidFill>
                <a:latin typeface="华文中宋" panose="02010600040101010101" charset="-122"/>
                <a:ea typeface="华文中宋" panose="02010600040101010101" charset="-122"/>
              </a:rPr>
              <a:t>    </a:t>
            </a:r>
            <a:r>
              <a:rPr lang="zh-CN" altLang="en-US" sz="2400" dirty="0"/>
              <a:t>当前粗放式的服务现状导致：</a:t>
            </a:r>
            <a:endParaRPr lang="zh-CN" altLang="en-US" sz="2400" dirty="0"/>
          </a:p>
          <a:p>
            <a:pPr marL="342900" indent="-342900">
              <a:spcAft>
                <a:spcPts val="600"/>
              </a:spcAft>
              <a:buFont typeface="Wingdings" panose="05000000000000000000" pitchFamily="2" charset="2"/>
              <a:buChar char="p"/>
            </a:pPr>
            <a:r>
              <a:rPr lang="zh-CN" altLang="en-US" sz="2400" dirty="0"/>
              <a:t>OCLC 2010年报告显示出新信息环境下用户对图书馆认知和行为的变化：84%的用户使用搜索引擎开始信息检索，没有人从图书馆网页上开始信息的检索；</a:t>
            </a:r>
            <a:endParaRPr lang="zh-CN" altLang="en-US" sz="2400" dirty="0"/>
          </a:p>
          <a:p>
            <a:pPr marL="342900" indent="-342900">
              <a:spcAft>
                <a:spcPts val="600"/>
              </a:spcAft>
              <a:buFont typeface="Wingdings" panose="05000000000000000000" pitchFamily="2" charset="2"/>
              <a:buChar char="p"/>
            </a:pPr>
            <a:r>
              <a:rPr lang="zh-CN" altLang="en-US" sz="2400" dirty="0"/>
              <a:t>在过去 5 年，英国去图书馆的读者减少了 2277 万人，在 2010-2011 年度下 降了 6.7%；图书馆网站访问人次，从 2009-2010 年的 1.2 亿人次下降到 2010-2011 年 1.14 亿人次；</a:t>
            </a:r>
            <a:endParaRPr lang="zh-CN" altLang="en-US" sz="2400" dirty="0"/>
          </a:p>
          <a:p>
            <a:pPr marL="342900" indent="-342900">
              <a:spcAft>
                <a:spcPts val="600"/>
              </a:spcAft>
              <a:buFont typeface="Wingdings" panose="05000000000000000000" pitchFamily="2" charset="2"/>
              <a:buChar char="p"/>
            </a:pPr>
            <a:r>
              <a:rPr lang="zh-CN" altLang="en-US" sz="2400" dirty="0"/>
              <a:t>2014 年北大图书馆的书籍借阅总数为 62 万本，是近 10 年的最低数量，与 2006 年的 107 万本，下降了 42%。</a:t>
            </a:r>
            <a:endParaRPr lang="zh-CN" altLang="en-US" sz="2400" dirty="0"/>
          </a:p>
          <a:p>
            <a:pPr marL="342900" indent="-342900">
              <a:spcAft>
                <a:spcPts val="600"/>
              </a:spcAft>
              <a:buFont typeface="Arial" panose="020B0604020202020204" pitchFamily="34" charset="0"/>
              <a:buChar char="•"/>
            </a:pPr>
            <a:r>
              <a:rPr lang="zh-CN" altLang="en-US" sz="2400" dirty="0">
                <a:solidFill>
                  <a:srgbClr val="0070C0"/>
                </a:solidFill>
                <a:latin typeface="华文中宋" panose="02010600040101010101" charset="-122"/>
                <a:ea typeface="华文中宋" panose="02010600040101010101" charset="-122"/>
              </a:rPr>
              <a:t>大</a:t>
            </a:r>
            <a:r>
              <a:rPr lang="zh-CN" altLang="en-US" sz="2400" dirty="0" smtClean="0">
                <a:solidFill>
                  <a:srgbClr val="0070C0"/>
                </a:solidFill>
                <a:latin typeface="华文中宋" panose="02010600040101010101" charset="-122"/>
                <a:ea typeface="华文中宋" panose="02010600040101010101" charset="-122"/>
              </a:rPr>
              <a:t>数据、</a:t>
            </a:r>
            <a:r>
              <a:rPr lang="zh-CN" altLang="en-US" sz="2400" dirty="0">
                <a:solidFill>
                  <a:srgbClr val="0070C0"/>
                </a:solidFill>
                <a:latin typeface="华文中宋" panose="02010600040101010101" charset="-122"/>
                <a:ea typeface="华文中宋" panose="02010600040101010101" charset="-122"/>
              </a:rPr>
              <a:t>人工智能等</a:t>
            </a:r>
            <a:r>
              <a:rPr lang="zh-CN" altLang="en-US" sz="2400" dirty="0" smtClean="0">
                <a:solidFill>
                  <a:srgbClr val="0070C0"/>
                </a:solidFill>
                <a:latin typeface="华文中宋" panose="02010600040101010101" charset="-122"/>
                <a:ea typeface="华文中宋" panose="02010600040101010101" charset="-122"/>
              </a:rPr>
              <a:t>技术使图书馆摆脱了当</a:t>
            </a:r>
            <a:r>
              <a:rPr lang="zh-CN" altLang="en-US" sz="2400" dirty="0">
                <a:solidFill>
                  <a:srgbClr val="0070C0"/>
                </a:solidFill>
                <a:latin typeface="华文中宋" panose="02010600040101010101" charset="-122"/>
                <a:ea typeface="华文中宋" panose="02010600040101010101" charset="-122"/>
              </a:rPr>
              <a:t>前服务效能</a:t>
            </a:r>
            <a:r>
              <a:rPr lang="zh-CN" altLang="en-US" sz="2400" dirty="0" smtClean="0">
                <a:solidFill>
                  <a:srgbClr val="0070C0"/>
                </a:solidFill>
                <a:latin typeface="华文中宋" panose="02010600040101010101" charset="-122"/>
                <a:ea typeface="华文中宋" panose="02010600040101010101" charset="-122"/>
              </a:rPr>
              <a:t>低下的局面，为提供</a:t>
            </a:r>
            <a:r>
              <a:rPr lang="zh-CN" altLang="en-US" sz="2400" dirty="0">
                <a:solidFill>
                  <a:srgbClr val="0070C0"/>
                </a:solidFill>
                <a:latin typeface="华文中宋" panose="02010600040101010101" charset="-122"/>
                <a:ea typeface="华文中宋" panose="02010600040101010101" charset="-122"/>
              </a:rPr>
              <a:t>智慧服务带来</a:t>
            </a:r>
            <a:r>
              <a:rPr lang="zh-CN" altLang="en-US" sz="2400" dirty="0" smtClean="0">
                <a:solidFill>
                  <a:srgbClr val="0070C0"/>
                </a:solidFill>
                <a:latin typeface="华文中宋" panose="02010600040101010101" charset="-122"/>
                <a:ea typeface="华文中宋" panose="02010600040101010101" charset="-122"/>
              </a:rPr>
              <a:t>机遇。</a:t>
            </a:r>
            <a:endParaRPr lang="zh-CN" altLang="en-US" sz="2400" dirty="0" smtClean="0">
              <a:solidFill>
                <a:srgbClr val="0070C0"/>
              </a:solidFill>
              <a:latin typeface="华文中宋" panose="02010600040101010101" charset="-122"/>
              <a:ea typeface="华文中宋" panose="02010600040101010101" charset="-122"/>
            </a:endParaRPr>
          </a:p>
          <a:p>
            <a:pPr marL="342900" indent="-342900">
              <a:spcAft>
                <a:spcPts val="600"/>
              </a:spcAft>
              <a:buFont typeface="Arial" panose="020B0604020202020204" pitchFamily="34" charset="0"/>
              <a:buChar char="•"/>
            </a:pPr>
            <a:r>
              <a:rPr lang="zh-CN" altLang="en-US" sz="2400" dirty="0" smtClean="0">
                <a:solidFill>
                  <a:srgbClr val="0070C0"/>
                </a:solidFill>
                <a:latin typeface="华文中宋" panose="02010600040101010101" charset="-122"/>
                <a:ea typeface="华文中宋" panose="02010600040101010101" charset="-122"/>
              </a:rPr>
              <a:t>大</a:t>
            </a:r>
            <a:r>
              <a:rPr lang="zh-CN" altLang="en-US" sz="2400" dirty="0">
                <a:solidFill>
                  <a:srgbClr val="0070C0"/>
                </a:solidFill>
                <a:latin typeface="华文中宋" panose="02010600040101010101" charset="-122"/>
                <a:ea typeface="华文中宋" panose="02010600040101010101" charset="-122"/>
              </a:rPr>
              <a:t>数据、人工智能技术为</a:t>
            </a:r>
            <a:r>
              <a:rPr lang="zh-CN" altLang="en-US" sz="2400" dirty="0" smtClean="0">
                <a:solidFill>
                  <a:srgbClr val="0070C0"/>
                </a:solidFill>
                <a:latin typeface="华文中宋" panose="02010600040101010101" charset="-122"/>
                <a:ea typeface="华文中宋" panose="02010600040101010101" charset="-122"/>
              </a:rPr>
              <a:t>图书馆的海量</a:t>
            </a:r>
            <a:r>
              <a:rPr lang="zh-CN" altLang="en-US" sz="2400" dirty="0">
                <a:solidFill>
                  <a:srgbClr val="0070C0"/>
                </a:solidFill>
                <a:latin typeface="华文中宋" panose="02010600040101010101" charset="-122"/>
                <a:ea typeface="华文中宋" panose="02010600040101010101" charset="-122"/>
              </a:rPr>
              <a:t>、</a:t>
            </a:r>
            <a:r>
              <a:rPr lang="zh-CN" altLang="en-US" sz="2400" dirty="0" smtClean="0">
                <a:solidFill>
                  <a:srgbClr val="0070C0"/>
                </a:solidFill>
                <a:latin typeface="华文中宋" panose="02010600040101010101" charset="-122"/>
                <a:ea typeface="华文中宋" panose="02010600040101010101" charset="-122"/>
              </a:rPr>
              <a:t>复杂数据收集和分析提供了技术</a:t>
            </a:r>
            <a:r>
              <a:rPr lang="zh-CN" altLang="en-US" sz="2400" dirty="0">
                <a:solidFill>
                  <a:srgbClr val="0070C0"/>
                </a:solidFill>
                <a:latin typeface="华文中宋" panose="02010600040101010101" charset="-122"/>
                <a:ea typeface="华文中宋" panose="02010600040101010101" charset="-122"/>
              </a:rPr>
              <a:t>和设备支撑。</a:t>
            </a:r>
            <a:endParaRPr lang="en-US" altLang="zh-CN" sz="2400" dirty="0">
              <a:solidFill>
                <a:srgbClr val="0070C0"/>
              </a:solidFill>
              <a:latin typeface="华文中宋" panose="02010600040101010101" charset="-122"/>
              <a:ea typeface="华文中宋" panose="02010600040101010101" charset="-122"/>
            </a:endParaRPr>
          </a:p>
          <a:p>
            <a:pPr>
              <a:spcAft>
                <a:spcPts val="600"/>
              </a:spcAft>
            </a:pPr>
            <a:endParaRPr lang="en-US" altLang="zh-CN" sz="1400" dirty="0">
              <a:solidFill>
                <a:schemeClr val="tx2"/>
              </a:solidFill>
              <a:latin typeface="华文中宋" panose="02010600040101010101" charset="-122"/>
              <a:ea typeface="华文中宋" panose="02010600040101010101" charset="-122"/>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linds(horizontal)">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blinds(horizontal)">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2</a:t>
            </a:r>
            <a:r>
              <a:rPr lang="zh-CN" altLang="en-US" dirty="0">
                <a:sym typeface="+mn-ea"/>
              </a:rPr>
              <a:t>大数据、人工智能与图书馆智慧服务</a:t>
            </a:r>
            <a:endParaRPr lang="zh-CN" altLang="en-US"/>
          </a:p>
        </p:txBody>
      </p:sp>
      <p:sp>
        <p:nvSpPr>
          <p:cNvPr id="3" name="内容占位符 2"/>
          <p:cNvSpPr>
            <a:spLocks noGrp="1"/>
          </p:cNvSpPr>
          <p:nvPr>
            <p:ph idx="1"/>
          </p:nvPr>
        </p:nvSpPr>
        <p:spPr>
          <a:xfrm>
            <a:off x="427355" y="1724025"/>
            <a:ext cx="4829810" cy="3855085"/>
          </a:xfrm>
        </p:spPr>
        <p:txBody>
          <a:bodyPr>
            <a:normAutofit/>
          </a:bodyPr>
          <a:lstStyle/>
          <a:p>
            <a:r>
              <a:rPr lang="zh-CN" altLang="en-US" dirty="0">
                <a:sym typeface="+mn-ea"/>
              </a:rPr>
              <a:t>智慧图书馆是在大数据环境下，以云计算技术为基础，以人工智能设备为手段，实现书书相联、书人相联、人人相联，为用户提供智慧化服务。</a:t>
            </a:r>
            <a:r>
              <a:rPr lang="zh-CN" altLang="en-US" dirty="0">
                <a:solidFill>
                  <a:srgbClr val="FF0000"/>
                </a:solidFill>
                <a:sym typeface="+mn-ea"/>
              </a:rPr>
              <a:t>智慧服务是智慧图书馆建设的核心。</a:t>
            </a:r>
            <a:r>
              <a:rPr lang="zh-CN" altLang="en-US" dirty="0">
                <a:sym typeface="+mn-ea"/>
              </a:rPr>
              <a:t>图书馆智慧服务是一种更高级的服务模式。</a:t>
            </a:r>
            <a:endParaRPr lang="zh-CN" altLang="en-US" dirty="0">
              <a:solidFill>
                <a:srgbClr val="FF0000"/>
              </a:solidFill>
              <a:sym typeface="+mn-ea"/>
            </a:endParaRPr>
          </a:p>
          <a:p>
            <a:endParaRPr lang="zh-CN" altLang="en-US" dirty="0">
              <a:sym typeface="+mn-ea"/>
            </a:endParaRPr>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
        <p:nvSpPr>
          <p:cNvPr id="8" name="内容占位符 2"/>
          <p:cNvSpPr>
            <a:spLocks noGrp="1"/>
          </p:cNvSpPr>
          <p:nvPr/>
        </p:nvSpPr>
        <p:spPr>
          <a:xfrm>
            <a:off x="6266180" y="1724025"/>
            <a:ext cx="5087620" cy="340995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FF0000"/>
                </a:solidFill>
                <a:sym typeface="+mn-ea"/>
              </a:rPr>
              <a:t>智慧服务</a:t>
            </a:r>
            <a:r>
              <a:rPr lang="zh-CN" altLang="en-US" dirty="0">
                <a:sym typeface="+mn-ea"/>
              </a:rPr>
              <a:t>关注的是图书馆馆员如何创造性地运用大数据、人工智能等技术，准确分析和响应用户现实需求，挖掘用户的潜在需求，建立图书馆与读者的多维交互模式，为读者提供更加</a:t>
            </a:r>
            <a:r>
              <a:rPr lang="zh-CN" altLang="en-US" dirty="0">
                <a:solidFill>
                  <a:srgbClr val="FF0000"/>
                </a:solidFill>
                <a:sym typeface="+mn-ea"/>
              </a:rPr>
              <a:t>个性化、人性化、</a:t>
            </a:r>
            <a:r>
              <a:rPr lang="zh-CN" altLang="en-US" dirty="0" smtClean="0">
                <a:solidFill>
                  <a:srgbClr val="FF0000"/>
                </a:solidFill>
                <a:sym typeface="+mn-ea"/>
              </a:rPr>
              <a:t>主动化</a:t>
            </a:r>
            <a:r>
              <a:rPr lang="zh-CN" altLang="en-US" dirty="0" smtClean="0">
                <a:sym typeface="+mn-ea"/>
              </a:rPr>
              <a:t>的</a:t>
            </a:r>
            <a:r>
              <a:rPr lang="zh-CN" altLang="en-US" dirty="0">
                <a:sym typeface="+mn-ea"/>
              </a:rPr>
              <a:t>智慧服务。</a:t>
            </a:r>
            <a:endParaRPr lang="zh-CN" altLang="en-US" dirty="0">
              <a:sym typeface="+mn-ea"/>
            </a:endParaRPr>
          </a:p>
        </p:txBody>
      </p:sp>
      <p:pic>
        <p:nvPicPr>
          <p:cNvPr id="9" name="图片 8" descr="Smart-text-logo-1920x1080"/>
          <p:cNvPicPr>
            <a:picLocks noChangeAspect="1"/>
          </p:cNvPicPr>
          <p:nvPr/>
        </p:nvPicPr>
        <p:blipFill>
          <a:blip r:embed="rId1"/>
          <a:stretch>
            <a:fillRect/>
          </a:stretch>
        </p:blipFill>
        <p:spPr>
          <a:xfrm>
            <a:off x="1200150" y="5133975"/>
            <a:ext cx="1431290" cy="805180"/>
          </a:xfrm>
          <a:prstGeom prst="rect">
            <a:avLst/>
          </a:prstGeom>
        </p:spPr>
      </p:pic>
      <p:pic>
        <p:nvPicPr>
          <p:cNvPr id="12" name="图片 11" descr="thKLE1XQD2"/>
          <p:cNvPicPr>
            <a:picLocks noChangeAspect="1"/>
          </p:cNvPicPr>
          <p:nvPr/>
        </p:nvPicPr>
        <p:blipFill>
          <a:blip r:embed="rId2"/>
          <a:stretch>
            <a:fillRect/>
          </a:stretch>
        </p:blipFill>
        <p:spPr>
          <a:xfrm>
            <a:off x="6913880" y="4819650"/>
            <a:ext cx="1696720" cy="1397000"/>
          </a:xfrm>
          <a:prstGeom prst="rect">
            <a:avLst/>
          </a:prstGeom>
          <a:ln>
            <a:solidFill>
              <a:schemeClr val="accent1"/>
            </a:solidFill>
          </a:ln>
          <a:effectLst>
            <a:softEdge rad="31750"/>
          </a:effectLst>
        </p:spPr>
      </p:pic>
      <p:pic>
        <p:nvPicPr>
          <p:cNvPr id="13" name="图片 12" descr="thT1069G9F"/>
          <p:cNvPicPr>
            <a:picLocks noChangeAspect="1"/>
          </p:cNvPicPr>
          <p:nvPr/>
        </p:nvPicPr>
        <p:blipFill>
          <a:blip r:embed="rId3"/>
          <a:stretch>
            <a:fillRect/>
          </a:stretch>
        </p:blipFill>
        <p:spPr>
          <a:xfrm>
            <a:off x="2631440" y="4904740"/>
            <a:ext cx="1764665" cy="1311910"/>
          </a:xfrm>
          <a:prstGeom prst="rect">
            <a:avLst/>
          </a:prstGeom>
          <a:effectLst>
            <a:softEdge rad="63500"/>
          </a:effectLst>
        </p:spPr>
      </p:pic>
      <p:pic>
        <p:nvPicPr>
          <p:cNvPr id="14" name="图片 13" descr="服务"/>
          <p:cNvPicPr>
            <a:picLocks noChangeAspect="1"/>
          </p:cNvPicPr>
          <p:nvPr/>
        </p:nvPicPr>
        <p:blipFill>
          <a:blip r:embed="rId4"/>
          <a:stretch>
            <a:fillRect/>
          </a:stretch>
        </p:blipFill>
        <p:spPr>
          <a:xfrm>
            <a:off x="9107805" y="4811395"/>
            <a:ext cx="1644650" cy="1405255"/>
          </a:xfrm>
          <a:prstGeom prst="rect">
            <a:avLst/>
          </a:prstGeom>
        </p:spPr>
      </p:pic>
      <p:sp>
        <p:nvSpPr>
          <p:cNvPr id="15" name="右箭头 14"/>
          <p:cNvSpPr/>
          <p:nvPr/>
        </p:nvSpPr>
        <p:spPr>
          <a:xfrm>
            <a:off x="5393055" y="3423285"/>
            <a:ext cx="873760" cy="410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2</a:t>
            </a:r>
            <a:r>
              <a:rPr lang="zh-CN" altLang="en-US" dirty="0">
                <a:sym typeface="+mn-ea"/>
              </a:rPr>
              <a:t>大数据、人工智能与图书馆智慧服务</a:t>
            </a:r>
            <a:endParaRPr lang="zh-CN" altLang="en-US" dirty="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7500" y="1475105"/>
            <a:ext cx="6232525" cy="2881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内容占位符 3"/>
          <p:cNvSpPr>
            <a:spLocks noGrp="1"/>
          </p:cNvSpPr>
          <p:nvPr>
            <p:ph idx="1"/>
          </p:nvPr>
        </p:nvSpPr>
        <p:spPr>
          <a:xfrm>
            <a:off x="81280" y="1475105"/>
            <a:ext cx="5316220" cy="4880610"/>
          </a:xfrm>
          <a:prstGeom prst="roundRect">
            <a:avLst/>
          </a:prstGeom>
          <a:solidFill>
            <a:schemeClr val="bg2"/>
          </a:solidFill>
        </p:spPr>
        <p:style>
          <a:lnRef idx="3">
            <a:schemeClr val="lt1"/>
          </a:lnRef>
          <a:fillRef idx="1">
            <a:schemeClr val="accent1"/>
          </a:fillRef>
          <a:effectRef idx="1">
            <a:schemeClr val="accent1"/>
          </a:effectRef>
          <a:fontRef idx="minor">
            <a:schemeClr val="lt1"/>
          </a:fontRef>
        </p:style>
        <p:txBody>
          <a:bodyPr rtlCol="0" anchor="ctr">
            <a:noAutofit/>
          </a:bodyPr>
          <a:lstStyle/>
          <a:p>
            <a:pPr marL="0" indent="0" algn="l">
              <a:buNone/>
            </a:pPr>
            <a:r>
              <a:rPr lang="en-US" altLang="zh-CN" dirty="0">
                <a:solidFill>
                  <a:schemeClr val="tx1"/>
                </a:solidFill>
                <a:effectLst>
                  <a:outerShdw blurRad="38100" dist="19050" dir="2700000" algn="tl" rotWithShape="0">
                    <a:schemeClr val="dk1">
                      <a:alpha val="40000"/>
                    </a:schemeClr>
                  </a:outerShdw>
                </a:effectLst>
              </a:rPr>
              <a:t>       </a:t>
            </a:r>
            <a:r>
              <a:rPr lang="zh-CN" altLang="en-US" dirty="0">
                <a:solidFill>
                  <a:schemeClr val="tx1"/>
                </a:solidFill>
                <a:effectLst>
                  <a:outerShdw blurRad="38100" dist="19050" dir="2700000" algn="tl" rotWithShape="0">
                    <a:schemeClr val="dk1">
                      <a:alpha val="40000"/>
                    </a:schemeClr>
                  </a:outerShdw>
                </a:effectLst>
              </a:rPr>
              <a:t>随着读者数据呈现</a:t>
            </a:r>
            <a:r>
              <a:rPr lang="zh-CN" altLang="en-US" dirty="0">
                <a:solidFill>
                  <a:srgbClr val="FF0000"/>
                </a:solidFill>
                <a:effectLst>
                  <a:outerShdw blurRad="38100" dist="19050" dir="2700000" algn="tl" rotWithShape="0">
                    <a:schemeClr val="dk1">
                      <a:alpha val="40000"/>
                    </a:schemeClr>
                  </a:outerShdw>
                </a:effectLst>
              </a:rPr>
              <a:t>多来源、海量化、异构化、变化快的特点，需要思考如何运用技术设备整合读者数据，全方面分析读者现实需求、挖掘读者潜在需求，提供智慧服务：</a:t>
            </a:r>
            <a:endParaRPr lang="zh-CN" altLang="en-US" dirty="0">
              <a:solidFill>
                <a:schemeClr val="tx1"/>
              </a:solidFill>
              <a:effectLst>
                <a:outerShdw blurRad="38100" dist="19050" dir="2700000" algn="tl" rotWithShape="0">
                  <a:schemeClr val="dk1">
                    <a:alpha val="40000"/>
                  </a:schemeClr>
                </a:outerShdw>
              </a:effectLst>
            </a:endParaRPr>
          </a:p>
          <a:p>
            <a:pPr lvl="1" algn="l"/>
            <a:r>
              <a:rPr lang="zh-CN" altLang="en-US" dirty="0">
                <a:solidFill>
                  <a:schemeClr val="tx1"/>
                </a:solidFill>
                <a:effectLst>
                  <a:outerShdw blurRad="38100" dist="19050" dir="2700000" algn="tl" rotWithShape="0">
                    <a:schemeClr val="dk1">
                      <a:alpha val="40000"/>
                    </a:schemeClr>
                  </a:outerShdw>
                </a:effectLst>
              </a:rPr>
              <a:t>如何利用大数据、人工智能等技术设备捕捉哪些</a:t>
            </a:r>
            <a:r>
              <a:rPr lang="zh-CN" altLang="en-US" dirty="0">
                <a:solidFill>
                  <a:srgbClr val="FF0000"/>
                </a:solidFill>
                <a:effectLst>
                  <a:outerShdw blurRad="38100" dist="19050" dir="2700000" algn="tl" rotWithShape="0">
                    <a:schemeClr val="dk1">
                      <a:alpha val="40000"/>
                    </a:schemeClr>
                  </a:outerShdw>
                </a:effectLst>
              </a:rPr>
              <a:t>读者数据？</a:t>
            </a:r>
            <a:endParaRPr lang="zh-CN" altLang="en-US" dirty="0">
              <a:solidFill>
                <a:srgbClr val="FF0000"/>
              </a:solidFill>
              <a:effectLst>
                <a:outerShdw blurRad="38100" dist="19050" dir="2700000" algn="tl" rotWithShape="0">
                  <a:schemeClr val="dk1">
                    <a:alpha val="40000"/>
                  </a:schemeClr>
                </a:outerShdw>
              </a:effectLst>
            </a:endParaRPr>
          </a:p>
          <a:p>
            <a:pPr lvl="1" algn="l"/>
            <a:r>
              <a:rPr lang="zh-CN" altLang="en-US" dirty="0">
                <a:solidFill>
                  <a:schemeClr val="tx1"/>
                </a:solidFill>
                <a:effectLst>
                  <a:outerShdw blurRad="38100" dist="19050" dir="2700000" algn="tl" rotWithShape="0">
                    <a:schemeClr val="dk1">
                      <a:alpha val="40000"/>
                    </a:schemeClr>
                  </a:outerShdw>
                </a:effectLst>
              </a:rPr>
              <a:t>如何利用捕捉到的读者数据，准确了解读者需求，提供智慧化服务？</a:t>
            </a:r>
            <a:endParaRPr lang="zh-CN" altLang="en-US" dirty="0">
              <a:solidFill>
                <a:schemeClr val="tx1"/>
              </a:solidFill>
              <a:effectLst>
                <a:outerShdw blurRad="38100" dist="19050" dir="2700000" algn="tl" rotWithShape="0">
                  <a:schemeClr val="dk1">
                    <a:alpha val="40000"/>
                  </a:schemeClr>
                </a:outerShdw>
              </a:effectLst>
            </a:endParaRPr>
          </a:p>
        </p:txBody>
      </p:sp>
      <p:sp>
        <p:nvSpPr>
          <p:cNvPr id="3" name="日期占位符 2"/>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dirty="0"/>
              <a:t>大数据驱动的图书馆智慧服务</a:t>
            </a:r>
            <a:endParaRPr lang="zh-CN" altLang="en-US" dirty="0"/>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
        <p:nvSpPr>
          <p:cNvPr id="8" name="文本框 7"/>
          <p:cNvSpPr txBox="1"/>
          <p:nvPr/>
        </p:nvSpPr>
        <p:spPr>
          <a:xfrm>
            <a:off x="5769610" y="5229225"/>
            <a:ext cx="5488305" cy="953135"/>
          </a:xfrm>
          <a:prstGeom prst="rect">
            <a:avLst/>
          </a:prstGeom>
          <a:noFill/>
          <a:ln>
            <a:noFill/>
          </a:ln>
        </p:spPr>
        <p:txBody>
          <a:bodyPr wrap="square" rtlCol="0" anchor="t">
            <a:spAutoFit/>
          </a:bodyPr>
          <a:lstStyle/>
          <a:p>
            <a:pPr algn="l"/>
            <a:r>
              <a:rPr lang="zh-CN" altLang="en-US" sz="2800" dirty="0">
                <a:sym typeface="+mn-ea"/>
              </a:rPr>
              <a:t>是否可以借鉴商业领域的</a:t>
            </a:r>
            <a:r>
              <a:rPr lang="zh-CN" altLang="en-US" sz="2800" dirty="0">
                <a:solidFill>
                  <a:srgbClr val="FF0000"/>
                </a:solidFill>
                <a:sym typeface="+mn-ea"/>
              </a:rPr>
              <a:t>用户画像</a:t>
            </a:r>
            <a:r>
              <a:rPr lang="zh-CN" altLang="en-US" sz="2800" dirty="0">
                <a:sym typeface="+mn-ea"/>
              </a:rPr>
              <a:t>，构建图书馆读者画像</a:t>
            </a:r>
            <a:r>
              <a:rPr lang="en-US" altLang="zh-CN" sz="2800" dirty="0">
                <a:sym typeface="+mn-ea"/>
              </a:rPr>
              <a:t>?</a:t>
            </a:r>
            <a:endParaRPr lang="en-US" altLang="zh-CN" sz="2800" dirty="0">
              <a:sym typeface="+mn-ea"/>
            </a:endParaRPr>
          </a:p>
        </p:txBody>
      </p:sp>
      <p:cxnSp>
        <p:nvCxnSpPr>
          <p:cNvPr id="7" name="直接箭头连接符 6"/>
          <p:cNvCxnSpPr/>
          <p:nvPr/>
        </p:nvCxnSpPr>
        <p:spPr>
          <a:xfrm>
            <a:off x="4686300" y="5024120"/>
            <a:ext cx="1191895" cy="777240"/>
          </a:xfrm>
          <a:prstGeom prst="straightConnector1">
            <a:avLst/>
          </a:prstGeom>
          <a:ln w="28575" cmpd="sng">
            <a:solidFill>
              <a:srgbClr val="FF0000"/>
            </a:solidFill>
            <a:prstDash val="solid"/>
            <a:tailEnd type="arrow" w="med" len="med"/>
          </a:ln>
        </p:spPr>
        <p:style>
          <a:lnRef idx="3">
            <a:schemeClr val="accent2"/>
          </a:lnRef>
          <a:fillRef idx="0">
            <a:schemeClr val="accent2"/>
          </a:fillRef>
          <a:effectRef idx="2">
            <a:schemeClr val="accent2"/>
          </a:effectRef>
          <a:fontRef idx="minor">
            <a:schemeClr val="tx1"/>
          </a:fontRef>
        </p:style>
      </p:cxn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sym typeface="+mn-ea"/>
              </a:rPr>
              <a:t>3</a:t>
            </a:r>
            <a:r>
              <a:rPr lang="zh-CN" altLang="en-US" sz="2800" dirty="0">
                <a:sym typeface="+mn-ea"/>
              </a:rPr>
              <a:t>构建面向智慧服务的读者画像</a:t>
            </a:r>
            <a:r>
              <a:rPr lang="en-US" altLang="zh-CN" sz="2800" dirty="0">
                <a:sym typeface="+mn-ea"/>
              </a:rPr>
              <a:t>——</a:t>
            </a:r>
            <a:r>
              <a:rPr lang="zh-CN" altLang="en-US" sz="2800"/>
              <a:t>什么是用户画像？</a:t>
            </a:r>
            <a:endParaRPr lang="zh-CN" altLang="en-US" sz="2800"/>
          </a:p>
        </p:txBody>
      </p:sp>
      <p:sp>
        <p:nvSpPr>
          <p:cNvPr id="3" name="内容占位符 2"/>
          <p:cNvSpPr>
            <a:spLocks noGrp="1"/>
          </p:cNvSpPr>
          <p:nvPr>
            <p:ph idx="1"/>
          </p:nvPr>
        </p:nvSpPr>
        <p:spPr>
          <a:xfrm>
            <a:off x="692785" y="836930"/>
            <a:ext cx="11276965" cy="5452745"/>
          </a:xfrm>
        </p:spPr>
        <p:txBody>
          <a:bodyPr>
            <a:noAutofit/>
          </a:bodyPr>
          <a:lstStyle/>
          <a:p>
            <a:pPr>
              <a:buFont typeface="Wingdings" panose="05000000000000000000" charset="0"/>
              <a:buChar char="u"/>
            </a:pPr>
            <a:endParaRPr lang="zh-CN" altLang="en-US" sz="2000" dirty="0">
              <a:sym typeface="+mn-ea"/>
            </a:endParaRPr>
          </a:p>
          <a:p>
            <a:pPr marL="0" indent="0">
              <a:lnSpc>
                <a:spcPct val="140000"/>
              </a:lnSpc>
              <a:buFont typeface="Wingdings" panose="05000000000000000000" charset="0"/>
              <a:buNone/>
            </a:pPr>
            <a:endParaRPr lang="zh-CN" altLang="en-US" sz="2000" dirty="0">
              <a:sym typeface="+mn-ea"/>
            </a:endParaRPr>
          </a:p>
          <a:p>
            <a:pPr marL="0" lvl="2" indent="0">
              <a:lnSpc>
                <a:spcPct val="140000"/>
              </a:lnSpc>
              <a:buFont typeface="Wingdings" panose="05000000000000000000" charset="0"/>
              <a:buChar char="u"/>
            </a:pPr>
            <a:r>
              <a:rPr lang="zh-CN" altLang="en-US" sz="2800" dirty="0">
                <a:sym typeface="+mn-ea"/>
              </a:rPr>
              <a:t>概念：用户画像（</a:t>
            </a:r>
            <a:r>
              <a:rPr lang="en-US" altLang="zh-CN" sz="2800" dirty="0">
                <a:sym typeface="+mn-ea"/>
              </a:rPr>
              <a:t>user profile </a:t>
            </a:r>
            <a:r>
              <a:rPr lang="zh-CN" altLang="en-US" sz="2800" dirty="0">
                <a:sym typeface="+mn-ea"/>
              </a:rPr>
              <a:t>或</a:t>
            </a:r>
            <a:r>
              <a:rPr lang="en-US" altLang="zh-CN" sz="2800" dirty="0">
                <a:sym typeface="+mn-ea"/>
              </a:rPr>
              <a:t>persona</a:t>
            </a:r>
            <a:r>
              <a:rPr lang="zh-CN" altLang="en-US" sz="2800" dirty="0">
                <a:sym typeface="+mn-ea"/>
              </a:rPr>
              <a:t>）又称用户角色，是真实用户的虚拟代表</a:t>
            </a:r>
            <a:r>
              <a:rPr lang="en-US" altLang="zh-CN" sz="2800" dirty="0">
                <a:sym typeface="+mn-ea"/>
              </a:rPr>
              <a:t>,</a:t>
            </a:r>
            <a:r>
              <a:rPr lang="zh-CN" altLang="en-US" sz="2800" dirty="0">
                <a:sym typeface="+mn-ea"/>
              </a:rPr>
              <a:t>是建立在一系列真实数据(Marketing data,Usability data)之上的目标用户模型。</a:t>
            </a:r>
            <a:endParaRPr lang="zh-CN" altLang="en-US" sz="2800" dirty="0">
              <a:sym typeface="+mn-ea"/>
            </a:endParaRPr>
          </a:p>
          <a:p>
            <a:pPr marL="0" lvl="2" indent="0">
              <a:lnSpc>
                <a:spcPct val="140000"/>
              </a:lnSpc>
              <a:buFont typeface="Wingdings" panose="05000000000000000000" charset="0"/>
              <a:buChar char="u"/>
            </a:pPr>
            <a:r>
              <a:rPr lang="zh-CN" altLang="en-US" sz="2800" dirty="0">
                <a:sym typeface="+mn-ea"/>
              </a:rPr>
              <a:t>核心：给用户贴“标签”，而标签是通过对用户信息分析而来的高度精炼的特征标识。</a:t>
            </a:r>
            <a:endParaRPr lang="zh-CN" altLang="en-US" sz="2800" dirty="0"/>
          </a:p>
          <a:p>
            <a:pPr marL="0" indent="0">
              <a:lnSpc>
                <a:spcPct val="140000"/>
              </a:lnSpc>
              <a:buFont typeface="Wingdings" panose="05000000000000000000" charset="0"/>
              <a:buChar char="u"/>
            </a:pPr>
            <a:r>
              <a:rPr lang="zh-CN" altLang="en-US" sz="2800" dirty="0">
                <a:solidFill>
                  <a:schemeClr val="tx1"/>
                </a:solidFill>
                <a:sym typeface="+mn-ea"/>
              </a:rPr>
              <a:t>用户画像就是将目标的用户清晰化的过程。</a:t>
            </a:r>
            <a:endParaRPr lang="zh-CN" altLang="en-US" sz="2000" dirty="0">
              <a:sym typeface="+mn-ea"/>
            </a:endParaRPr>
          </a:p>
          <a:p>
            <a:pPr>
              <a:buFont typeface="Wingdings" panose="05000000000000000000" charset="0"/>
              <a:buChar char="u"/>
            </a:pPr>
            <a:endParaRPr lang="zh-CN" altLang="en-US" sz="1620" dirty="0"/>
          </a:p>
          <a:p>
            <a:pPr marL="742950" lvl="2" indent="-285750">
              <a:buFont typeface="Wingdings" panose="05000000000000000000" charset="0"/>
              <a:buChar char="p"/>
            </a:pPr>
            <a:endParaRPr lang="zh-CN" altLang="en-US" sz="2000" dirty="0"/>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pic>
        <p:nvPicPr>
          <p:cNvPr id="8" name="图片 7" descr="wKiom1mKspuTwWJrAAKnlm6XyH0798"/>
          <p:cNvPicPr>
            <a:picLocks noChangeAspect="1"/>
          </p:cNvPicPr>
          <p:nvPr/>
        </p:nvPicPr>
        <p:blipFill>
          <a:blip r:embed="rId1"/>
          <a:stretch>
            <a:fillRect/>
          </a:stretch>
        </p:blipFill>
        <p:spPr>
          <a:xfrm>
            <a:off x="9572625" y="374650"/>
            <a:ext cx="1781175" cy="1256030"/>
          </a:xfrm>
          <a:prstGeom prst="rect">
            <a:avLst/>
          </a:prstGeom>
        </p:spPr>
      </p:pic>
      <p:pic>
        <p:nvPicPr>
          <p:cNvPr id="7" name="图片 6" descr="用户标签化"/>
          <p:cNvPicPr>
            <a:picLocks noChangeAspect="1"/>
          </p:cNvPicPr>
          <p:nvPr/>
        </p:nvPicPr>
        <p:blipFill>
          <a:blip r:embed="rId2"/>
          <a:stretch>
            <a:fillRect/>
          </a:stretch>
        </p:blipFill>
        <p:spPr>
          <a:xfrm>
            <a:off x="7724140" y="4337050"/>
            <a:ext cx="3737610" cy="1768475"/>
          </a:xfrm>
          <a:prstGeom prst="rect">
            <a:avLst/>
          </a:prstGeom>
        </p:spPr>
      </p:pic>
    </p:spTree>
    <p:custDataLst>
      <p:tags r:id="rId3"/>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sym typeface="+mn-ea"/>
              </a:rPr>
              <a:t>3</a:t>
            </a:r>
            <a:r>
              <a:rPr lang="zh-CN" altLang="en-US" sz="2800" dirty="0">
                <a:sym typeface="+mn-ea"/>
              </a:rPr>
              <a:t>构建面向智慧服务的读者画像</a:t>
            </a:r>
            <a:r>
              <a:rPr lang="en-US" altLang="zh-CN" sz="2800" dirty="0">
                <a:sym typeface="+mn-ea"/>
              </a:rPr>
              <a:t>——</a:t>
            </a:r>
            <a:r>
              <a:rPr lang="zh-CN" altLang="en-US" sz="2800"/>
              <a:t>什么是用户画像？</a:t>
            </a:r>
            <a:endParaRPr lang="zh-CN" altLang="en-US" sz="2800"/>
          </a:p>
        </p:txBody>
      </p:sp>
      <p:sp>
        <p:nvSpPr>
          <p:cNvPr id="3" name="内容占位符 2"/>
          <p:cNvSpPr>
            <a:spLocks noGrp="1"/>
          </p:cNvSpPr>
          <p:nvPr>
            <p:ph idx="1"/>
          </p:nvPr>
        </p:nvSpPr>
        <p:spPr>
          <a:xfrm>
            <a:off x="692785" y="836930"/>
            <a:ext cx="11276965" cy="5452745"/>
          </a:xfrm>
        </p:spPr>
        <p:txBody>
          <a:bodyPr>
            <a:noAutofit/>
          </a:bodyPr>
          <a:lstStyle/>
          <a:p>
            <a:pPr>
              <a:buFont typeface="Wingdings" panose="05000000000000000000" charset="0"/>
              <a:buChar char="u"/>
            </a:pPr>
            <a:endParaRPr lang="zh-CN" altLang="en-US" sz="2000" dirty="0">
              <a:sym typeface="+mn-ea"/>
            </a:endParaRPr>
          </a:p>
          <a:p>
            <a:pPr marL="0" indent="0">
              <a:buFont typeface="Wingdings" panose="05000000000000000000" charset="0"/>
              <a:buNone/>
            </a:pPr>
            <a:endParaRPr lang="zh-CN" altLang="en-US" sz="2000" dirty="0">
              <a:sym typeface="+mn-ea"/>
            </a:endParaRPr>
          </a:p>
          <a:p>
            <a:pPr>
              <a:buFont typeface="Wingdings" panose="05000000000000000000" charset="0"/>
              <a:buChar char="u"/>
            </a:pPr>
            <a:r>
              <a:rPr lang="zh-CN" altLang="en-US" sz="2400" dirty="0">
                <a:sym typeface="+mn-ea"/>
              </a:rPr>
              <a:t>发展：</a:t>
            </a:r>
            <a:endParaRPr lang="zh-CN" altLang="en-US" sz="2400" dirty="0">
              <a:sym typeface="+mn-ea"/>
            </a:endParaRPr>
          </a:p>
          <a:p>
            <a:pPr marL="742950" lvl="2" indent="-285750">
              <a:buFont typeface="Wingdings" panose="05000000000000000000" charset="0"/>
              <a:buChar char="p"/>
            </a:pPr>
            <a:r>
              <a:rPr lang="zh-CN" altLang="en-US" sz="2400" dirty="0">
                <a:sym typeface="+mn-ea"/>
              </a:rPr>
              <a:t>交互设计之父AlanCooper最提出用户画像的概念，“用户画像是真实用户的虚拟代表,是建立在一系列真实数据之上的目标用户模型”。</a:t>
            </a:r>
            <a:endParaRPr lang="zh-CN" altLang="en-US" sz="2400" dirty="0">
              <a:sym typeface="+mn-ea"/>
            </a:endParaRPr>
          </a:p>
          <a:p>
            <a:pPr marL="742950" lvl="2" indent="-285750">
              <a:buFont typeface="Wingdings" panose="05000000000000000000" charset="0"/>
              <a:buChar char="p"/>
            </a:pPr>
            <a:r>
              <a:rPr lang="zh-CN" altLang="en-US" sz="2400" dirty="0">
                <a:sym typeface="+mn-ea"/>
              </a:rPr>
              <a:t>以前，主要通过客户关系管理（</a:t>
            </a:r>
            <a:r>
              <a:rPr lang="en-US" altLang="zh-CN" sz="2400" dirty="0">
                <a:sym typeface="+mn-ea"/>
              </a:rPr>
              <a:t>CRM</a:t>
            </a:r>
            <a:r>
              <a:rPr lang="zh-CN" altLang="en-US" sz="2400" dirty="0">
                <a:sym typeface="+mn-ea"/>
              </a:rPr>
              <a:t>）系统、互联网等，利用数据库、</a:t>
            </a:r>
            <a:r>
              <a:rPr lang="en-US" altLang="zh-CN" sz="2400" dirty="0">
                <a:sym typeface="+mn-ea"/>
              </a:rPr>
              <a:t>web2.0</a:t>
            </a:r>
            <a:r>
              <a:rPr lang="zh-CN" altLang="en-US" sz="2400" dirty="0">
                <a:sym typeface="+mn-ea"/>
              </a:rPr>
              <a:t>技术记录用户的相关数字化踪迹，隐式获取用户的反馈数据，进行用户画像的推断，应用于精准营销。现在，可以增加大量传感器采集的数据。</a:t>
            </a:r>
            <a:endParaRPr lang="zh-CN" altLang="en-US" sz="2400" dirty="0">
              <a:sym typeface="+mn-ea"/>
            </a:endParaRPr>
          </a:p>
          <a:p>
            <a:pPr marL="742950" lvl="2" indent="-285750">
              <a:buFont typeface="Wingdings" panose="05000000000000000000" charset="0"/>
              <a:buChar char="p"/>
            </a:pPr>
            <a:r>
              <a:rPr lang="zh-CN" altLang="en-US" sz="2400" dirty="0">
                <a:sym typeface="+mn-ea"/>
              </a:rPr>
              <a:t>随着技术的发展，当前用户画像是人工智能技术的关键领域，应用越来越广泛，如精准营销、移动用户行为研究、搜索引擎、个人信息管理等……</a:t>
            </a:r>
            <a:endParaRPr lang="zh-CN" altLang="en-US" sz="2400" dirty="0"/>
          </a:p>
          <a:p>
            <a:pPr marL="742950" lvl="2" indent="-285750">
              <a:buFont typeface="Wingdings" panose="05000000000000000000" charset="0"/>
              <a:buChar char="p"/>
            </a:pPr>
            <a:endParaRPr lang="zh-CN" altLang="en-US" sz="2400" dirty="0"/>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pic>
        <p:nvPicPr>
          <p:cNvPr id="8" name="图片 7" descr="wKiom1mKspuTwWJrAAKnlm6XyH0798"/>
          <p:cNvPicPr>
            <a:picLocks noChangeAspect="1"/>
          </p:cNvPicPr>
          <p:nvPr/>
        </p:nvPicPr>
        <p:blipFill>
          <a:blip r:embed="rId1"/>
          <a:stretch>
            <a:fillRect/>
          </a:stretch>
        </p:blipFill>
        <p:spPr>
          <a:xfrm>
            <a:off x="9572625" y="374650"/>
            <a:ext cx="1781175" cy="1256030"/>
          </a:xfrm>
          <a:prstGeom prst="rect">
            <a:avLst/>
          </a:prstGeom>
        </p:spPr>
      </p:pic>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49225"/>
            <a:ext cx="11036935" cy="1325880"/>
          </a:xfrm>
        </p:spPr>
        <p:txBody>
          <a:bodyPr>
            <a:noAutofit/>
          </a:bodyPr>
          <a:lstStyle/>
          <a:p>
            <a:r>
              <a:rPr lang="en-US" altLang="zh-CN" sz="2800" dirty="0">
                <a:sym typeface="+mn-ea"/>
              </a:rPr>
              <a:t>3</a:t>
            </a:r>
            <a:r>
              <a:rPr lang="zh-CN" altLang="en-US" sz="2800" dirty="0">
                <a:sym typeface="+mn-ea"/>
              </a:rPr>
              <a:t>构建面向智慧服务的读者画像</a:t>
            </a:r>
            <a:r>
              <a:rPr lang="en-US" altLang="zh-CN" sz="2800" dirty="0">
                <a:sym typeface="+mn-ea"/>
              </a:rPr>
              <a:t>——</a:t>
            </a:r>
            <a:r>
              <a:rPr lang="zh-CN" altLang="en-US" sz="2800" dirty="0">
                <a:sym typeface="+mn-ea"/>
              </a:rPr>
              <a:t>举例：</a:t>
            </a:r>
            <a:r>
              <a:rPr lang="zh-CN" altLang="en-US" sz="2800"/>
              <a:t>微软为</a:t>
            </a:r>
            <a:r>
              <a:rPr lang="en-US" altLang="zh-CN" sz="2800"/>
              <a:t>office</a:t>
            </a:r>
            <a:r>
              <a:rPr lang="zh-CN" altLang="en-US" sz="2800"/>
              <a:t>做的用户画像</a:t>
            </a:r>
            <a:endParaRPr lang="zh-CN" altLang="en-US" sz="2800"/>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pic>
        <p:nvPicPr>
          <p:cNvPr id="8" name="图片 7" descr="65d09923f1b84bdbafbad6e08c82bcc4_hd"/>
          <p:cNvPicPr>
            <a:picLocks noChangeAspect="1"/>
          </p:cNvPicPr>
          <p:nvPr/>
        </p:nvPicPr>
        <p:blipFill>
          <a:blip r:embed="rId1"/>
          <a:stretch>
            <a:fillRect/>
          </a:stretch>
        </p:blipFill>
        <p:spPr>
          <a:xfrm>
            <a:off x="6149975" y="2411730"/>
            <a:ext cx="4999355" cy="3541395"/>
          </a:xfrm>
          <a:prstGeom prst="rect">
            <a:avLst/>
          </a:prstGeom>
        </p:spPr>
      </p:pic>
      <p:pic>
        <p:nvPicPr>
          <p:cNvPr id="10" name="图片 9" descr="809ca17f241ea935324fe9c7aae6a8b5_hd"/>
          <p:cNvPicPr>
            <a:picLocks noChangeAspect="1"/>
          </p:cNvPicPr>
          <p:nvPr/>
        </p:nvPicPr>
        <p:blipFill>
          <a:blip r:embed="rId2"/>
          <a:stretch>
            <a:fillRect/>
          </a:stretch>
        </p:blipFill>
        <p:spPr>
          <a:xfrm>
            <a:off x="6325235" y="7210425"/>
            <a:ext cx="4824095" cy="3347720"/>
          </a:xfrm>
          <a:prstGeom prst="rect">
            <a:avLst/>
          </a:prstGeom>
        </p:spPr>
      </p:pic>
      <p:pic>
        <p:nvPicPr>
          <p:cNvPr id="12" name="图片 11" descr="f075406ae779009bfb61fec38408c534_hd"/>
          <p:cNvPicPr>
            <a:picLocks noChangeAspect="1"/>
          </p:cNvPicPr>
          <p:nvPr/>
        </p:nvPicPr>
        <p:blipFill>
          <a:blip r:embed="rId3"/>
          <a:stretch>
            <a:fillRect/>
          </a:stretch>
        </p:blipFill>
        <p:spPr>
          <a:xfrm>
            <a:off x="838200" y="1475105"/>
            <a:ext cx="4879975" cy="3538220"/>
          </a:xfrm>
          <a:prstGeom prst="rect">
            <a:avLst/>
          </a:prstGeom>
        </p:spPr>
      </p:pic>
      <p:pic>
        <p:nvPicPr>
          <p:cNvPr id="7" name="内容占位符 6" descr="0d354bcee70991a0ac64a9b8590f2533_hd"/>
          <p:cNvPicPr>
            <a:picLocks noGrp="1" noChangeAspect="1"/>
          </p:cNvPicPr>
          <p:nvPr>
            <p:ph idx="1"/>
          </p:nvPr>
        </p:nvPicPr>
        <p:blipFill>
          <a:blip r:embed="rId4"/>
          <a:stretch>
            <a:fillRect/>
          </a:stretch>
        </p:blipFill>
        <p:spPr>
          <a:xfrm>
            <a:off x="731520" y="7210425"/>
            <a:ext cx="4880610" cy="3347720"/>
          </a:xfrm>
          <a:prstGeom prst="rect">
            <a:avLst/>
          </a:prstGeom>
        </p:spPr>
      </p:pic>
      <p:pic>
        <p:nvPicPr>
          <p:cNvPr id="13" name="图片 12" descr="809ca17f241ea935324fe9c7aae6a8b5_hd"/>
          <p:cNvPicPr>
            <a:picLocks noChangeAspect="1"/>
          </p:cNvPicPr>
          <p:nvPr/>
        </p:nvPicPr>
        <p:blipFill>
          <a:blip r:embed="rId2"/>
          <a:stretch>
            <a:fillRect/>
          </a:stretch>
        </p:blipFill>
        <p:spPr>
          <a:xfrm>
            <a:off x="6325235" y="7210425"/>
            <a:ext cx="4824095" cy="3347720"/>
          </a:xfrm>
          <a:prstGeom prst="rect">
            <a:avLst/>
          </a:prstGeom>
        </p:spPr>
      </p:pic>
      <p:pic>
        <p:nvPicPr>
          <p:cNvPr id="11" name="图片 10" descr="b6bc8c6e2cf2b0322bdd2f0b628efeea_hd"/>
          <p:cNvPicPr>
            <a:picLocks noChangeAspect="1"/>
          </p:cNvPicPr>
          <p:nvPr/>
        </p:nvPicPr>
        <p:blipFill>
          <a:blip r:embed="rId5"/>
          <a:stretch>
            <a:fillRect/>
          </a:stretch>
        </p:blipFill>
        <p:spPr>
          <a:xfrm>
            <a:off x="3209925" y="10819765"/>
            <a:ext cx="5851525" cy="388874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17135 -0.041944 L -0.015000 -0.778426 " pathEditMode="relative" rAng="0" ptsTypes="">
                                      <p:cBhvr>
                                        <p:cTn id="6" dur="2000" fill="hold"/>
                                        <p:tgtEl>
                                          <p:spTgt spid="7"/>
                                        </p:tgtEl>
                                        <p:attrNameLst>
                                          <p:attrName>ppt_x</p:attrName>
                                          <p:attrName>ppt_y</p:attrName>
                                        </p:attrNameLst>
                                      </p:cBhvr>
                                      <p:rCtr x="-4" y="-233"/>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004323 0.000000 L 0.008490 -0.635741 " pathEditMode="relative" rAng="0" ptsTypes="">
                                      <p:cBhvr>
                                        <p:cTn id="10" dur="2000" fill="hold"/>
                                        <p:tgtEl>
                                          <p:spTgt spid="13"/>
                                        </p:tgtEl>
                                        <p:attrNameLst>
                                          <p:attrName>ppt_x</p:attrName>
                                          <p:attrName>ppt_y</p:attrName>
                                        </p:attrNameLst>
                                      </p:cBhvr>
                                      <p:rCtr x="-2" y="-315"/>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0.000000 0.000000 L 0.000625 -1.178333 " pathEditMode="relative" rAng="0" ptsTypes="">
                                      <p:cBhvr>
                                        <p:cTn id="14" dur="2000" fill="hold"/>
                                        <p:tgtEl>
                                          <p:spTgt spid="11"/>
                                        </p:tgtEl>
                                        <p:attrNameLst>
                                          <p:attrName>ppt_x</p:attrName>
                                          <p:attrName>ppt_y</p:attrName>
                                        </p:attrNameLst>
                                      </p:cBhvr>
                                      <p:rCtr x="0" y="-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49225"/>
            <a:ext cx="11701780" cy="1325880"/>
          </a:xfrm>
        </p:spPr>
        <p:txBody>
          <a:bodyPr>
            <a:noAutofit/>
          </a:bodyPr>
          <a:lstStyle/>
          <a:p>
            <a:r>
              <a:rPr lang="en-US" altLang="zh-CN" sz="2800" dirty="0">
                <a:sym typeface="+mn-ea"/>
              </a:rPr>
              <a:t>3</a:t>
            </a:r>
            <a:r>
              <a:rPr lang="zh-CN" altLang="en-US" sz="2800" dirty="0">
                <a:sym typeface="+mn-ea"/>
              </a:rPr>
              <a:t>构建面向智慧服务的读者画像</a:t>
            </a:r>
            <a:r>
              <a:rPr lang="en-US" altLang="zh-CN" sz="2800" dirty="0">
                <a:sym typeface="+mn-ea"/>
              </a:rPr>
              <a:t>——</a:t>
            </a:r>
            <a:r>
              <a:rPr lang="zh-CN" altLang="en-US" sz="2800"/>
              <a:t>图书馆智慧服务中用户画像应用</a:t>
            </a:r>
            <a:endParaRPr lang="zh-CN" altLang="en-US" sz="2800"/>
          </a:p>
        </p:txBody>
      </p:sp>
      <p:sp>
        <p:nvSpPr>
          <p:cNvPr id="3" name="内容占位符 2"/>
          <p:cNvSpPr>
            <a:spLocks noGrp="1"/>
          </p:cNvSpPr>
          <p:nvPr>
            <p:ph idx="1"/>
          </p:nvPr>
        </p:nvSpPr>
        <p:spPr>
          <a:xfrm>
            <a:off x="-35560" y="621665"/>
            <a:ext cx="12017375" cy="5117465"/>
          </a:xfrm>
        </p:spPr>
        <p:txBody>
          <a:bodyPr>
            <a:noAutofit/>
          </a:bodyPr>
          <a:lstStyle/>
          <a:p>
            <a:pPr lvl="1"/>
            <a:endParaRPr lang="zh-CN" altLang="en-US" sz="3200" dirty="0">
              <a:sym typeface="+mn-ea"/>
            </a:endParaRPr>
          </a:p>
          <a:p>
            <a:pPr marL="457200" lvl="1" indent="0">
              <a:buNone/>
            </a:pPr>
            <a:r>
              <a:rPr lang="zh-CN" altLang="en-US" sz="3200" dirty="0">
                <a:sym typeface="+mn-ea"/>
              </a:rPr>
              <a:t>当前图书馆用户画像的构建多面向特定领域、平台：</a:t>
            </a:r>
            <a:endParaRPr lang="zh-CN" altLang="en-US" sz="3200" dirty="0">
              <a:sym typeface="+mn-ea"/>
            </a:endParaRPr>
          </a:p>
          <a:p>
            <a:pPr lvl="2"/>
            <a:r>
              <a:rPr lang="zh-CN" altLang="en-US" sz="2400" dirty="0">
                <a:sym typeface="+mn-ea"/>
              </a:rPr>
              <a:t>利用注册用户的信息构建用户画像，开发个性化的数字图书馆检索系统；</a:t>
            </a:r>
            <a:endParaRPr lang="zh-CN" altLang="en-US" sz="2400" dirty="0">
              <a:sym typeface="+mn-ea"/>
            </a:endParaRPr>
          </a:p>
          <a:p>
            <a:pPr lvl="2"/>
            <a:r>
              <a:rPr lang="zh-CN" altLang="en-US" sz="2400" dirty="0">
                <a:sym typeface="+mn-ea"/>
              </a:rPr>
              <a:t>建立图书馆智能过滤系统的用户画像，实现个性化的信息检索 ；</a:t>
            </a:r>
            <a:endParaRPr lang="zh-CN" altLang="en-US" sz="2800" dirty="0">
              <a:sym typeface="+mn-ea"/>
            </a:endParaRPr>
          </a:p>
          <a:p>
            <a:pPr lvl="2"/>
            <a:r>
              <a:rPr lang="zh-CN" altLang="en-US" sz="2400" dirty="0">
                <a:sym typeface="+mn-ea"/>
              </a:rPr>
              <a:t>利用语义化标签之间的关系，构建用于个性化推荐的用户画像；</a:t>
            </a:r>
            <a:endParaRPr lang="zh-CN" altLang="en-US" sz="2400" dirty="0">
              <a:sym typeface="+mn-ea"/>
            </a:endParaRPr>
          </a:p>
          <a:p>
            <a:pPr lvl="2"/>
            <a:r>
              <a:rPr lang="zh-CN" altLang="en-US" sz="2400" dirty="0">
                <a:sym typeface="+mn-ea"/>
              </a:rPr>
              <a:t>利用文本内容过滤方法，构建用于个性化推荐的用户画像；</a:t>
            </a:r>
            <a:endParaRPr lang="zh-CN" altLang="en-US" sz="2400" dirty="0">
              <a:sym typeface="+mn-ea"/>
            </a:endParaRPr>
          </a:p>
          <a:p>
            <a:pPr lvl="2"/>
            <a:r>
              <a:rPr lang="zh-CN" altLang="en-US" sz="2400" dirty="0">
                <a:sym typeface="+mn-ea"/>
              </a:rPr>
              <a:t>利用知乎</a:t>
            </a:r>
            <a:r>
              <a:rPr lang="en-US" altLang="zh-CN" sz="2400" dirty="0">
                <a:sym typeface="+mn-ea"/>
              </a:rPr>
              <a:t>12</a:t>
            </a:r>
            <a:r>
              <a:rPr lang="zh-CN" altLang="en-US" sz="2400" dirty="0">
                <a:sym typeface="+mn-ea"/>
              </a:rPr>
              <a:t>万用户的</a:t>
            </a:r>
            <a:r>
              <a:rPr lang="en-US" altLang="zh-CN" sz="2400" dirty="0">
                <a:sym typeface="+mn-ea"/>
              </a:rPr>
              <a:t>1342</a:t>
            </a:r>
            <a:r>
              <a:rPr lang="zh-CN" altLang="en-US" sz="2400" dirty="0">
                <a:sym typeface="+mn-ea"/>
              </a:rPr>
              <a:t>天活动数据，构建数字图书馆知识社区用户画像；</a:t>
            </a:r>
            <a:endParaRPr lang="zh-CN" altLang="en-US" sz="2400" dirty="0">
              <a:sym typeface="+mn-ea"/>
            </a:endParaRPr>
          </a:p>
          <a:p>
            <a:pPr lvl="2"/>
            <a:r>
              <a:rPr lang="zh-CN" altLang="en-US" sz="2400" dirty="0">
                <a:sym typeface="+mn-ea"/>
              </a:rPr>
              <a:t>构建基于知识发现系统的用户</a:t>
            </a:r>
            <a:r>
              <a:rPr lang="zh-CN" altLang="en-US" sz="2400" dirty="0" smtClean="0">
                <a:sym typeface="+mn-ea"/>
              </a:rPr>
              <a:t>画像</a:t>
            </a:r>
            <a:r>
              <a:rPr lang="zh-CN" altLang="en-US" sz="2400" dirty="0" smtClean="0">
                <a:solidFill>
                  <a:srgbClr val="0070C0"/>
                </a:solidFill>
                <a:sym typeface="+mn-ea"/>
              </a:rPr>
              <a:t>；</a:t>
            </a:r>
            <a:endParaRPr lang="en-US" altLang="zh-CN" sz="2400" dirty="0" smtClean="0">
              <a:solidFill>
                <a:srgbClr val="0070C0"/>
              </a:solidFill>
              <a:sym typeface="+mn-ea"/>
            </a:endParaRPr>
          </a:p>
          <a:p>
            <a:pPr lvl="2"/>
            <a:r>
              <a:rPr lang="zh-CN" altLang="en-US" sz="2400" dirty="0" smtClean="0">
                <a:sym typeface="+mn-ea"/>
              </a:rPr>
              <a:t>基于</a:t>
            </a:r>
            <a:r>
              <a:rPr lang="zh-CN" altLang="en-US" sz="2400" dirty="0">
                <a:sym typeface="+mn-ea"/>
              </a:rPr>
              <a:t>机器学习的</a:t>
            </a:r>
            <a:r>
              <a:rPr lang="zh-CN" altLang="en-US" sz="2400" dirty="0" smtClean="0">
                <a:sym typeface="+mn-ea"/>
              </a:rPr>
              <a:t>方法</a:t>
            </a:r>
            <a:r>
              <a:rPr lang="zh-CN" altLang="en-US" sz="2400" dirty="0" smtClean="0">
                <a:solidFill>
                  <a:srgbClr val="0070C0"/>
                </a:solidFill>
                <a:sym typeface="+mn-ea"/>
              </a:rPr>
              <a:t>，</a:t>
            </a:r>
            <a:r>
              <a:rPr lang="zh-CN" altLang="en-US" sz="2400" dirty="0" smtClean="0">
                <a:sym typeface="+mn-ea"/>
              </a:rPr>
              <a:t>综合</a:t>
            </a:r>
            <a:r>
              <a:rPr lang="zh-CN" altLang="en-US" sz="2400" dirty="0">
                <a:sym typeface="+mn-ea"/>
              </a:rPr>
              <a:t>提炼用户网上行为和抑郁情绪的主观</a:t>
            </a:r>
            <a:r>
              <a:rPr lang="zh-CN" altLang="en-US" sz="2400" dirty="0" smtClean="0">
                <a:sym typeface="+mn-ea"/>
              </a:rPr>
              <a:t>表露</a:t>
            </a:r>
            <a:r>
              <a:rPr lang="zh-CN" altLang="en-US" sz="2400" dirty="0" smtClean="0">
                <a:solidFill>
                  <a:srgbClr val="0070C0"/>
                </a:solidFill>
                <a:sym typeface="+mn-ea"/>
              </a:rPr>
              <a:t>，</a:t>
            </a:r>
            <a:r>
              <a:rPr lang="zh-CN" altLang="en-US" sz="2400" dirty="0" smtClean="0">
                <a:sym typeface="+mn-ea"/>
              </a:rPr>
              <a:t>构建</a:t>
            </a:r>
            <a:r>
              <a:rPr lang="zh-CN" altLang="en-US" sz="2400" dirty="0">
                <a:sym typeface="+mn-ea"/>
              </a:rPr>
              <a:t>用户抑郁情感词典。根据抑郁情感词典分析用户微博</a:t>
            </a:r>
            <a:r>
              <a:rPr lang="zh-CN" altLang="en-US" sz="2400" dirty="0" smtClean="0">
                <a:sym typeface="+mn-ea"/>
              </a:rPr>
              <a:t>文本</a:t>
            </a:r>
            <a:r>
              <a:rPr lang="zh-CN" altLang="en-US" sz="2400" dirty="0" smtClean="0">
                <a:solidFill>
                  <a:srgbClr val="0070C0"/>
                </a:solidFill>
                <a:sym typeface="+mn-ea"/>
              </a:rPr>
              <a:t>，</a:t>
            </a:r>
            <a:r>
              <a:rPr lang="zh-CN" altLang="en-US" sz="2400" dirty="0" smtClean="0">
                <a:sym typeface="+mn-ea"/>
              </a:rPr>
              <a:t>构建</a:t>
            </a:r>
            <a:r>
              <a:rPr lang="zh-CN" altLang="en-US" sz="2400" dirty="0">
                <a:sym typeface="+mn-ea"/>
              </a:rPr>
              <a:t>用于抑郁症阅读疗法的用户</a:t>
            </a:r>
            <a:r>
              <a:rPr lang="zh-CN" altLang="en-US" sz="2400" dirty="0" smtClean="0">
                <a:sym typeface="+mn-ea"/>
              </a:rPr>
              <a:t>画像。</a:t>
            </a:r>
            <a:endParaRPr lang="zh-CN" altLang="en-US" sz="2400" dirty="0" smtClean="0">
              <a:solidFill>
                <a:srgbClr val="0070C0"/>
              </a:solidFill>
              <a:sym typeface="+mn-ea"/>
            </a:endParaRPr>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49225"/>
            <a:ext cx="10934700" cy="1325880"/>
          </a:xfrm>
        </p:spPr>
        <p:txBody>
          <a:bodyPr>
            <a:noAutofit/>
          </a:bodyPr>
          <a:lstStyle/>
          <a:p>
            <a:r>
              <a:rPr lang="en-US" altLang="zh-CN" sz="2800" dirty="0">
                <a:sym typeface="+mn-ea"/>
              </a:rPr>
              <a:t>3</a:t>
            </a:r>
            <a:r>
              <a:rPr lang="zh-CN" altLang="en-US" sz="2800" dirty="0">
                <a:sym typeface="+mn-ea"/>
              </a:rPr>
              <a:t>构建面向智慧服务的读者画像</a:t>
            </a:r>
            <a:r>
              <a:rPr lang="en-US" altLang="zh-CN" sz="2800" dirty="0">
                <a:sym typeface="+mn-ea"/>
              </a:rPr>
              <a:t>——</a:t>
            </a:r>
            <a:r>
              <a:rPr lang="zh-CN" altLang="en-US" sz="2800" dirty="0">
                <a:sym typeface="+mn-ea"/>
              </a:rPr>
              <a:t>图书馆智慧服务中用户画像应用</a:t>
            </a:r>
            <a:endParaRPr lang="zh-CN" altLang="en-US" sz="2800" dirty="0">
              <a:sym typeface="+mn-ea"/>
            </a:endParaRPr>
          </a:p>
        </p:txBody>
      </p:sp>
      <p:sp>
        <p:nvSpPr>
          <p:cNvPr id="3" name="内容占位符 2"/>
          <p:cNvSpPr>
            <a:spLocks noGrp="1"/>
          </p:cNvSpPr>
          <p:nvPr>
            <p:ph idx="1"/>
          </p:nvPr>
        </p:nvSpPr>
        <p:spPr>
          <a:xfrm>
            <a:off x="838200" y="1609725"/>
            <a:ext cx="3314065" cy="4747260"/>
          </a:xfrm>
        </p:spPr>
        <p:txBody>
          <a:bodyPr>
            <a:normAutofit lnSpcReduction="20000"/>
          </a:bodyPr>
          <a:lstStyle/>
          <a:p>
            <a:pPr marL="0" indent="0">
              <a:buNone/>
            </a:pPr>
            <a:r>
              <a:rPr lang="en-US" altLang="zh-CN" dirty="0">
                <a:sym typeface="+mn-ea"/>
              </a:rPr>
              <a:t>  </a:t>
            </a:r>
            <a:r>
              <a:rPr lang="en-US" altLang="zh-CN" sz="2000" dirty="0">
                <a:sym typeface="+mn-ea"/>
              </a:rPr>
              <a:t>   </a:t>
            </a:r>
            <a:r>
              <a:rPr lang="zh-CN" altLang="en-US" dirty="0">
                <a:sym typeface="+mn-ea"/>
              </a:rPr>
              <a:t>基于读者</a:t>
            </a:r>
            <a:r>
              <a:rPr lang="en-US" altLang="zh-CN" dirty="0">
                <a:solidFill>
                  <a:srgbClr val="FF0000"/>
                </a:solidFill>
                <a:sym typeface="+mn-ea"/>
              </a:rPr>
              <a:t>OPAC</a:t>
            </a:r>
            <a:r>
              <a:rPr lang="zh-CN" altLang="en-US" dirty="0">
                <a:solidFill>
                  <a:srgbClr val="FF0000"/>
                </a:solidFill>
                <a:sym typeface="+mn-ea"/>
              </a:rPr>
              <a:t>系统</a:t>
            </a:r>
            <a:r>
              <a:rPr lang="zh-CN" altLang="en-US" dirty="0">
                <a:sym typeface="+mn-ea"/>
              </a:rPr>
              <a:t>上的检索数据构建</a:t>
            </a:r>
            <a:r>
              <a:rPr lang="zh-CN" altLang="en-US" dirty="0">
                <a:solidFill>
                  <a:schemeClr val="tx1"/>
                </a:solidFill>
                <a:sym typeface="+mn-ea"/>
              </a:rPr>
              <a:t>高校智慧图书馆个性化推荐模型</a:t>
            </a:r>
            <a:r>
              <a:rPr lang="zh-CN" altLang="en-US" dirty="0">
                <a:sym typeface="+mn-ea"/>
              </a:rPr>
              <a:t>。</a:t>
            </a:r>
            <a:endParaRPr lang="zh-CN" altLang="en-US" dirty="0">
              <a:sym typeface="+mn-ea"/>
            </a:endParaRPr>
          </a:p>
          <a:p>
            <a:pPr marL="0" indent="0">
              <a:buNone/>
            </a:pPr>
            <a:r>
              <a:rPr lang="zh-CN" altLang="en-US" dirty="0">
                <a:sym typeface="+mn-ea"/>
              </a:rPr>
              <a:t>      根据高校读者的专业知识背景，创建读者多维特征模型</a:t>
            </a:r>
            <a:r>
              <a:rPr lang="en-US" altLang="zh-CN" dirty="0">
                <a:sym typeface="+mn-ea"/>
              </a:rPr>
              <a:t>N</a:t>
            </a:r>
            <a:r>
              <a:rPr lang="zh-CN" altLang="en-US" dirty="0">
                <a:sym typeface="+mn-ea"/>
              </a:rPr>
              <a:t>，取值</a:t>
            </a:r>
            <a:r>
              <a:rPr lang="en-US" altLang="zh-CN" dirty="0">
                <a:sym typeface="+mn-ea"/>
              </a:rPr>
              <a:t>0</a:t>
            </a:r>
            <a:r>
              <a:rPr lang="zh-CN" altLang="en-US" dirty="0">
                <a:sym typeface="+mn-ea"/>
              </a:rPr>
              <a:t>和</a:t>
            </a:r>
            <a:r>
              <a:rPr lang="en-US" altLang="zh-CN" dirty="0">
                <a:sym typeface="+mn-ea"/>
              </a:rPr>
              <a:t>1</a:t>
            </a:r>
            <a:r>
              <a:rPr lang="zh-CN" altLang="en-US" dirty="0">
                <a:sym typeface="+mn-ea"/>
              </a:rPr>
              <a:t>，其中院系向量</a:t>
            </a:r>
            <a:r>
              <a:rPr lang="en-US" altLang="zh-CN" dirty="0">
                <a:sym typeface="+mn-ea"/>
              </a:rPr>
              <a:t>N</a:t>
            </a:r>
            <a:r>
              <a:rPr lang="en-US" altLang="zh-CN" baseline="-25000" dirty="0">
                <a:sym typeface="+mn-ea"/>
              </a:rPr>
              <a:t>r1</a:t>
            </a:r>
            <a:r>
              <a:rPr lang="zh-CN" altLang="en-US" dirty="0">
                <a:sym typeface="+mn-ea"/>
              </a:rPr>
              <a:t>、专业向量</a:t>
            </a:r>
            <a:r>
              <a:rPr lang="en-US" altLang="zh-CN" dirty="0">
                <a:sym typeface="+mn-ea"/>
              </a:rPr>
              <a:t>N</a:t>
            </a:r>
            <a:r>
              <a:rPr lang="en-US" altLang="zh-CN" baseline="-25000" dirty="0">
                <a:sym typeface="+mn-ea"/>
              </a:rPr>
              <a:t>r2</a:t>
            </a:r>
            <a:r>
              <a:rPr lang="zh-CN" altLang="en-US" dirty="0">
                <a:sym typeface="+mn-ea"/>
              </a:rPr>
              <a:t>、学历向量</a:t>
            </a:r>
            <a:r>
              <a:rPr lang="en-US" altLang="zh-CN" dirty="0">
                <a:sym typeface="+mn-ea"/>
              </a:rPr>
              <a:t>N</a:t>
            </a:r>
            <a:r>
              <a:rPr lang="en-US" altLang="zh-CN" baseline="-25000" dirty="0">
                <a:sym typeface="+mn-ea"/>
              </a:rPr>
              <a:t>r3</a:t>
            </a:r>
            <a:r>
              <a:rPr lang="zh-CN" altLang="en-US" dirty="0">
                <a:sym typeface="+mn-ea"/>
              </a:rPr>
              <a:t>、角色向量</a:t>
            </a:r>
            <a:r>
              <a:rPr lang="en-US" altLang="zh-CN" dirty="0">
                <a:sym typeface="+mn-ea"/>
              </a:rPr>
              <a:t>N</a:t>
            </a:r>
            <a:r>
              <a:rPr lang="en-US" altLang="zh-CN" baseline="-25000" dirty="0">
                <a:sym typeface="+mn-ea"/>
              </a:rPr>
              <a:t>r4</a:t>
            </a:r>
            <a:r>
              <a:rPr lang="zh-CN" altLang="en-US" dirty="0">
                <a:sym typeface="+mn-ea"/>
              </a:rPr>
              <a:t>和学科阅览室借阅向量</a:t>
            </a:r>
            <a:r>
              <a:rPr lang="en-US" altLang="zh-CN" dirty="0">
                <a:sym typeface="+mn-ea"/>
              </a:rPr>
              <a:t>N</a:t>
            </a:r>
            <a:r>
              <a:rPr lang="en-US" altLang="zh-CN" baseline="-25000" dirty="0">
                <a:sym typeface="+mn-ea"/>
              </a:rPr>
              <a:t>r5</a:t>
            </a:r>
            <a:r>
              <a:rPr lang="zh-CN" altLang="en-US" dirty="0">
                <a:sym typeface="+mn-ea"/>
              </a:rPr>
              <a:t>。</a:t>
            </a:r>
            <a:endParaRPr lang="zh-CN" altLang="en-US" sz="2800" baseline="-25000" dirty="0">
              <a:sym typeface="+mn-ea"/>
            </a:endParaRPr>
          </a:p>
          <a:p>
            <a:pPr marL="0" indent="0">
              <a:buNone/>
            </a:pPr>
            <a:endParaRPr lang="zh-CN" altLang="en-US" sz="2800" baseline="-25000" dirty="0">
              <a:sym typeface="+mn-ea"/>
            </a:endParaRPr>
          </a:p>
        </p:txBody>
      </p:sp>
      <p:sp>
        <p:nvSpPr>
          <p:cNvPr id="4" name="日期占位符 3"/>
          <p:cNvSpPr>
            <a:spLocks noGrp="1"/>
          </p:cNvSpPr>
          <p:nvPr>
            <p:ph type="dt" sz="half" idx="10"/>
          </p:nvPr>
        </p:nvSpPr>
        <p:spPr>
          <a:xfrm>
            <a:off x="838200" y="6356350"/>
            <a:ext cx="2743200" cy="365125"/>
          </a:xfrm>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
        <p:nvSpPr>
          <p:cNvPr id="9" name="文本框 8"/>
          <p:cNvSpPr txBox="1"/>
          <p:nvPr/>
        </p:nvSpPr>
        <p:spPr>
          <a:xfrm>
            <a:off x="7306945" y="6111240"/>
            <a:ext cx="4831080" cy="245110"/>
          </a:xfrm>
          <a:prstGeom prst="rect">
            <a:avLst/>
          </a:prstGeom>
          <a:noFill/>
        </p:spPr>
        <p:txBody>
          <a:bodyPr wrap="square" rtlCol="0">
            <a:spAutoFit/>
          </a:bodyPr>
          <a:lstStyle/>
          <a:p>
            <a:r>
              <a:rPr lang="zh-CN" altLang="en-US" sz="1000">
                <a:sym typeface="+mn-ea"/>
              </a:rPr>
              <a:t> 来源：李民. 基于智慧推荐的高校智慧图书馆服务模式研究[D]. 天津理工大学, 2017.</a:t>
            </a:r>
            <a:endParaRPr lang="zh-CN" altLang="en-US" sz="1000">
              <a:sym typeface="+mn-ea"/>
            </a:endParaRPr>
          </a:p>
        </p:txBody>
      </p:sp>
      <p:pic>
        <p:nvPicPr>
          <p:cNvPr id="12" name="图片 11"/>
          <p:cNvPicPr>
            <a:picLocks noChangeAspect="1"/>
          </p:cNvPicPr>
          <p:nvPr/>
        </p:nvPicPr>
        <p:blipFill>
          <a:blip r:embed="rId1"/>
          <a:stretch>
            <a:fillRect/>
          </a:stretch>
        </p:blipFill>
        <p:spPr>
          <a:xfrm>
            <a:off x="8018780" y="1322705"/>
            <a:ext cx="3232150" cy="4154805"/>
          </a:xfrm>
          <a:prstGeom prst="rect">
            <a:avLst/>
          </a:prstGeom>
        </p:spPr>
      </p:pic>
      <p:pic>
        <p:nvPicPr>
          <p:cNvPr id="13" name="图片 12"/>
          <p:cNvPicPr>
            <a:picLocks noChangeAspect="1"/>
          </p:cNvPicPr>
          <p:nvPr/>
        </p:nvPicPr>
        <p:blipFill>
          <a:blip r:embed="rId2"/>
          <a:stretch>
            <a:fillRect/>
          </a:stretch>
        </p:blipFill>
        <p:spPr>
          <a:xfrm>
            <a:off x="4658995" y="1127760"/>
            <a:ext cx="2874645" cy="5229225"/>
          </a:xfrm>
          <a:prstGeom prst="rect">
            <a:avLst/>
          </a:prstGeom>
        </p:spPr>
      </p:pic>
      <p:sp>
        <p:nvSpPr>
          <p:cNvPr id="14" name="文本框 13"/>
          <p:cNvSpPr txBox="1"/>
          <p:nvPr/>
        </p:nvSpPr>
        <p:spPr>
          <a:xfrm>
            <a:off x="7480935" y="5504180"/>
            <a:ext cx="3660140" cy="368300"/>
          </a:xfrm>
          <a:prstGeom prst="rect">
            <a:avLst/>
          </a:prstGeom>
          <a:noFill/>
        </p:spPr>
        <p:txBody>
          <a:bodyPr wrap="square" rtlCol="0">
            <a:spAutoFit/>
          </a:bodyPr>
          <a:p>
            <a:pPr algn="ctr"/>
            <a:r>
              <a:rPr lang="zh-CN" altLang="en-US"/>
              <a:t>图：读者特征模型</a:t>
            </a: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49225"/>
            <a:ext cx="10934700" cy="1325880"/>
          </a:xfrm>
        </p:spPr>
        <p:txBody>
          <a:bodyPr>
            <a:noAutofit/>
          </a:bodyPr>
          <a:lstStyle/>
          <a:p>
            <a:r>
              <a:rPr lang="en-US" altLang="zh-CN" sz="2800" dirty="0">
                <a:sym typeface="+mn-ea"/>
              </a:rPr>
              <a:t>3</a:t>
            </a:r>
            <a:r>
              <a:rPr lang="zh-CN" altLang="en-US" sz="2800" dirty="0">
                <a:sym typeface="+mn-ea"/>
              </a:rPr>
              <a:t>构建面向智慧服务的读者画像</a:t>
            </a:r>
            <a:r>
              <a:rPr lang="en-US" altLang="zh-CN" sz="2800" dirty="0">
                <a:sym typeface="+mn-ea"/>
              </a:rPr>
              <a:t>——</a:t>
            </a:r>
            <a:r>
              <a:rPr lang="zh-CN" altLang="en-US" sz="2800" dirty="0">
                <a:sym typeface="+mn-ea"/>
              </a:rPr>
              <a:t>图书馆智慧服务中用户画像应用</a:t>
            </a:r>
            <a:endParaRPr lang="zh-CN" altLang="en-US" sz="2800" dirty="0">
              <a:sym typeface="+mn-ea"/>
            </a:endParaRPr>
          </a:p>
        </p:txBody>
      </p:sp>
      <p:sp>
        <p:nvSpPr>
          <p:cNvPr id="3" name="内容占位符 2"/>
          <p:cNvSpPr>
            <a:spLocks noGrp="1"/>
          </p:cNvSpPr>
          <p:nvPr>
            <p:ph idx="1"/>
          </p:nvPr>
        </p:nvSpPr>
        <p:spPr>
          <a:xfrm>
            <a:off x="838200" y="1609725"/>
            <a:ext cx="3314065" cy="4747260"/>
          </a:xfrm>
        </p:spPr>
        <p:txBody>
          <a:bodyPr>
            <a:normAutofit lnSpcReduction="20000"/>
          </a:bodyPr>
          <a:lstStyle/>
          <a:p>
            <a:pPr marL="0" indent="0">
              <a:buNone/>
            </a:pPr>
            <a:r>
              <a:rPr lang="en-US" altLang="zh-CN" dirty="0">
                <a:sym typeface="+mn-ea"/>
              </a:rPr>
              <a:t>  </a:t>
            </a:r>
            <a:r>
              <a:rPr lang="en-US" altLang="zh-CN" sz="2000" dirty="0">
                <a:sym typeface="+mn-ea"/>
              </a:rPr>
              <a:t>   </a:t>
            </a:r>
            <a:r>
              <a:rPr lang="zh-CN" altLang="en-US" dirty="0">
                <a:sym typeface="+mn-ea"/>
              </a:rPr>
              <a:t>基于读者</a:t>
            </a:r>
            <a:r>
              <a:rPr lang="en-US" altLang="zh-CN" dirty="0">
                <a:solidFill>
                  <a:srgbClr val="FF0000"/>
                </a:solidFill>
                <a:sym typeface="+mn-ea"/>
              </a:rPr>
              <a:t>OPAC</a:t>
            </a:r>
            <a:r>
              <a:rPr lang="zh-CN" altLang="en-US" dirty="0">
                <a:solidFill>
                  <a:srgbClr val="FF0000"/>
                </a:solidFill>
                <a:sym typeface="+mn-ea"/>
              </a:rPr>
              <a:t>系统</a:t>
            </a:r>
            <a:r>
              <a:rPr lang="zh-CN" altLang="en-US" dirty="0">
                <a:sym typeface="+mn-ea"/>
              </a:rPr>
              <a:t>上的检索数据构建</a:t>
            </a:r>
            <a:r>
              <a:rPr lang="zh-CN" altLang="en-US" dirty="0">
                <a:solidFill>
                  <a:schemeClr val="tx1"/>
                </a:solidFill>
                <a:sym typeface="+mn-ea"/>
              </a:rPr>
              <a:t>高校智慧图书馆个性化推荐模型</a:t>
            </a:r>
            <a:r>
              <a:rPr lang="zh-CN" altLang="en-US" dirty="0">
                <a:sym typeface="+mn-ea"/>
              </a:rPr>
              <a:t>。</a:t>
            </a:r>
            <a:endParaRPr lang="zh-CN" altLang="en-US" dirty="0">
              <a:sym typeface="+mn-ea"/>
            </a:endParaRPr>
          </a:p>
          <a:p>
            <a:pPr marL="0" indent="0">
              <a:buNone/>
            </a:pPr>
            <a:r>
              <a:rPr lang="zh-CN" altLang="en-US" dirty="0">
                <a:sym typeface="+mn-ea"/>
              </a:rPr>
              <a:t>      根据高校读者的专业知识背景，创建读者多维特征模型</a:t>
            </a:r>
            <a:r>
              <a:rPr lang="en-US" altLang="zh-CN" dirty="0">
                <a:sym typeface="+mn-ea"/>
              </a:rPr>
              <a:t>N</a:t>
            </a:r>
            <a:r>
              <a:rPr lang="zh-CN" altLang="en-US" dirty="0">
                <a:sym typeface="+mn-ea"/>
              </a:rPr>
              <a:t>，取值</a:t>
            </a:r>
            <a:r>
              <a:rPr lang="en-US" altLang="zh-CN" dirty="0">
                <a:sym typeface="+mn-ea"/>
              </a:rPr>
              <a:t>0</a:t>
            </a:r>
            <a:r>
              <a:rPr lang="zh-CN" altLang="en-US" dirty="0">
                <a:sym typeface="+mn-ea"/>
              </a:rPr>
              <a:t>和</a:t>
            </a:r>
            <a:r>
              <a:rPr lang="en-US" altLang="zh-CN" dirty="0">
                <a:sym typeface="+mn-ea"/>
              </a:rPr>
              <a:t>1</a:t>
            </a:r>
            <a:r>
              <a:rPr lang="zh-CN" altLang="en-US" dirty="0">
                <a:sym typeface="+mn-ea"/>
              </a:rPr>
              <a:t>，其中院系向量</a:t>
            </a:r>
            <a:r>
              <a:rPr lang="en-US" altLang="zh-CN" dirty="0">
                <a:sym typeface="+mn-ea"/>
              </a:rPr>
              <a:t>N</a:t>
            </a:r>
            <a:r>
              <a:rPr lang="en-US" altLang="zh-CN" baseline="-25000" dirty="0">
                <a:sym typeface="+mn-ea"/>
              </a:rPr>
              <a:t>r1</a:t>
            </a:r>
            <a:r>
              <a:rPr lang="zh-CN" altLang="en-US" dirty="0">
                <a:sym typeface="+mn-ea"/>
              </a:rPr>
              <a:t>、专业向量</a:t>
            </a:r>
            <a:r>
              <a:rPr lang="en-US" altLang="zh-CN" dirty="0">
                <a:sym typeface="+mn-ea"/>
              </a:rPr>
              <a:t>N</a:t>
            </a:r>
            <a:r>
              <a:rPr lang="en-US" altLang="zh-CN" baseline="-25000" dirty="0">
                <a:sym typeface="+mn-ea"/>
              </a:rPr>
              <a:t>r2</a:t>
            </a:r>
            <a:r>
              <a:rPr lang="zh-CN" altLang="en-US" dirty="0">
                <a:sym typeface="+mn-ea"/>
              </a:rPr>
              <a:t>、学历向量</a:t>
            </a:r>
            <a:r>
              <a:rPr lang="en-US" altLang="zh-CN" dirty="0">
                <a:sym typeface="+mn-ea"/>
              </a:rPr>
              <a:t>N</a:t>
            </a:r>
            <a:r>
              <a:rPr lang="en-US" altLang="zh-CN" baseline="-25000" dirty="0">
                <a:sym typeface="+mn-ea"/>
              </a:rPr>
              <a:t>r3</a:t>
            </a:r>
            <a:r>
              <a:rPr lang="zh-CN" altLang="en-US" dirty="0">
                <a:sym typeface="+mn-ea"/>
              </a:rPr>
              <a:t>、角色向量</a:t>
            </a:r>
            <a:r>
              <a:rPr lang="en-US" altLang="zh-CN" dirty="0">
                <a:sym typeface="+mn-ea"/>
              </a:rPr>
              <a:t>N</a:t>
            </a:r>
            <a:r>
              <a:rPr lang="en-US" altLang="zh-CN" baseline="-25000" dirty="0">
                <a:sym typeface="+mn-ea"/>
              </a:rPr>
              <a:t>r4</a:t>
            </a:r>
            <a:r>
              <a:rPr lang="zh-CN" altLang="en-US" dirty="0">
                <a:sym typeface="+mn-ea"/>
              </a:rPr>
              <a:t>和学科阅览室借阅向量</a:t>
            </a:r>
            <a:r>
              <a:rPr lang="en-US" altLang="zh-CN" dirty="0">
                <a:sym typeface="+mn-ea"/>
              </a:rPr>
              <a:t>N</a:t>
            </a:r>
            <a:r>
              <a:rPr lang="en-US" altLang="zh-CN" baseline="-25000" dirty="0">
                <a:sym typeface="+mn-ea"/>
              </a:rPr>
              <a:t>r5</a:t>
            </a:r>
            <a:r>
              <a:rPr lang="zh-CN" altLang="en-US" dirty="0">
                <a:sym typeface="+mn-ea"/>
              </a:rPr>
              <a:t>。</a:t>
            </a:r>
            <a:endParaRPr lang="zh-CN" altLang="en-US" sz="2800" baseline="-25000" dirty="0">
              <a:sym typeface="+mn-ea"/>
            </a:endParaRPr>
          </a:p>
          <a:p>
            <a:pPr marL="0" indent="0">
              <a:buNone/>
            </a:pPr>
            <a:endParaRPr lang="zh-CN" altLang="en-US" sz="2800" baseline="-25000" dirty="0">
              <a:sym typeface="+mn-ea"/>
            </a:endParaRPr>
          </a:p>
        </p:txBody>
      </p:sp>
      <p:sp>
        <p:nvSpPr>
          <p:cNvPr id="4" name="日期占位符 3"/>
          <p:cNvSpPr>
            <a:spLocks noGrp="1"/>
          </p:cNvSpPr>
          <p:nvPr>
            <p:ph type="dt" sz="half" idx="10"/>
          </p:nvPr>
        </p:nvSpPr>
        <p:spPr>
          <a:xfrm>
            <a:off x="838200" y="6356350"/>
            <a:ext cx="2743200" cy="365125"/>
          </a:xfrm>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pic>
        <p:nvPicPr>
          <p:cNvPr id="7" name="图片 6"/>
          <p:cNvPicPr>
            <a:picLocks noChangeAspect="1"/>
          </p:cNvPicPr>
          <p:nvPr/>
        </p:nvPicPr>
        <p:blipFill>
          <a:blip r:embed="rId1"/>
          <a:stretch>
            <a:fillRect/>
          </a:stretch>
        </p:blipFill>
        <p:spPr>
          <a:xfrm>
            <a:off x="4967605" y="1103630"/>
            <a:ext cx="5988685" cy="4907915"/>
          </a:xfrm>
          <a:prstGeom prst="rect">
            <a:avLst/>
          </a:prstGeom>
        </p:spPr>
      </p:pic>
      <p:sp>
        <p:nvSpPr>
          <p:cNvPr id="9" name="文本框 8"/>
          <p:cNvSpPr txBox="1"/>
          <p:nvPr/>
        </p:nvSpPr>
        <p:spPr>
          <a:xfrm>
            <a:off x="6125210" y="6214110"/>
            <a:ext cx="4831080" cy="245110"/>
          </a:xfrm>
          <a:prstGeom prst="rect">
            <a:avLst/>
          </a:prstGeom>
          <a:noFill/>
        </p:spPr>
        <p:txBody>
          <a:bodyPr wrap="square" rtlCol="0">
            <a:spAutoFit/>
          </a:bodyPr>
          <a:lstStyle/>
          <a:p>
            <a:r>
              <a:rPr lang="zh-CN" altLang="en-US" sz="1000">
                <a:sym typeface="+mn-ea"/>
              </a:rPr>
              <a:t> 来源：李民. 基于智慧推荐的高校智慧图书馆服务模式研究[D]. 天津理工大学, 2017.</a:t>
            </a:r>
            <a:endParaRPr lang="zh-CN" altLang="en-US" sz="1000">
              <a:sym typeface="+mn-ea"/>
            </a:endParaRPr>
          </a:p>
        </p:txBody>
      </p:sp>
      <p:sp>
        <p:nvSpPr>
          <p:cNvPr id="11" name="文本框 10"/>
          <p:cNvSpPr txBox="1"/>
          <p:nvPr/>
        </p:nvSpPr>
        <p:spPr>
          <a:xfrm>
            <a:off x="6565900" y="5743575"/>
            <a:ext cx="2792095" cy="368300"/>
          </a:xfrm>
          <a:prstGeom prst="rect">
            <a:avLst/>
          </a:prstGeom>
          <a:noFill/>
        </p:spPr>
        <p:txBody>
          <a:bodyPr wrap="square" rtlCol="0">
            <a:spAutoFit/>
          </a:bodyPr>
          <a:p>
            <a:r>
              <a:rPr lang="zh-CN" altLang="en-US"/>
              <a:t>图：个性化推荐流程</a:t>
            </a: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dirty="0">
                <a:sym typeface="+mn-ea"/>
              </a:rPr>
              <a:t>3</a:t>
            </a:r>
            <a:r>
              <a:rPr lang="zh-CN" altLang="en-US" sz="3600" dirty="0">
                <a:sym typeface="+mn-ea"/>
              </a:rPr>
              <a:t>构建面向智慧服务的读者画像</a:t>
            </a:r>
            <a:r>
              <a:rPr lang="en-US" altLang="zh-CN" sz="3600" dirty="0">
                <a:sym typeface="+mn-ea"/>
              </a:rPr>
              <a:t>——</a:t>
            </a:r>
            <a:r>
              <a:rPr lang="zh-CN" altLang="en-US" sz="3600">
                <a:sym typeface="+mn-ea"/>
              </a:rPr>
              <a:t>构建面向图书馆智慧服务的读者画像流程</a:t>
            </a:r>
            <a:endParaRPr lang="zh-CN" altLang="en-US" sz="3600">
              <a:sym typeface="+mn-ea"/>
            </a:endParaRPr>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pic>
        <p:nvPicPr>
          <p:cNvPr id="7" name="图片 6" descr="用户画像插图4"/>
          <p:cNvPicPr>
            <a:picLocks noChangeAspect="1"/>
          </p:cNvPicPr>
          <p:nvPr/>
        </p:nvPicPr>
        <p:blipFill>
          <a:blip r:embed="rId1"/>
          <a:stretch>
            <a:fillRect/>
          </a:stretch>
        </p:blipFill>
        <p:spPr>
          <a:xfrm>
            <a:off x="5464175" y="1609725"/>
            <a:ext cx="4695190" cy="4178300"/>
          </a:xfrm>
          <a:prstGeom prst="rect">
            <a:avLst/>
          </a:prstGeom>
        </p:spPr>
      </p:pic>
      <p:sp>
        <p:nvSpPr>
          <p:cNvPr id="8" name="内容占位符 7"/>
          <p:cNvSpPr>
            <a:spLocks noGrp="1"/>
          </p:cNvSpPr>
          <p:nvPr>
            <p:ph idx="1"/>
          </p:nvPr>
        </p:nvSpPr>
        <p:spPr>
          <a:xfrm>
            <a:off x="838200" y="1609725"/>
            <a:ext cx="8249285" cy="4351655"/>
          </a:xfrm>
        </p:spPr>
        <p:txBody>
          <a:bodyPr/>
          <a:lstStyle/>
          <a:p>
            <a:endParaRPr lang="zh-CN" altLang="en-US"/>
          </a:p>
          <a:p>
            <a:endParaRPr lang="zh-CN" altLang="en-US"/>
          </a:p>
          <a:p>
            <a:endParaRPr lang="zh-CN" altLang="en-US"/>
          </a:p>
        </p:txBody>
      </p:sp>
      <p:pic>
        <p:nvPicPr>
          <p:cNvPr id="3" name="图片 2" descr="流程"/>
          <p:cNvPicPr>
            <a:picLocks noChangeAspect="1"/>
          </p:cNvPicPr>
          <p:nvPr/>
        </p:nvPicPr>
        <p:blipFill>
          <a:blip r:embed="rId2"/>
          <a:stretch>
            <a:fillRect/>
          </a:stretch>
        </p:blipFill>
        <p:spPr>
          <a:xfrm>
            <a:off x="2097405" y="1756410"/>
            <a:ext cx="2428240" cy="4058920"/>
          </a:xfrm>
          <a:prstGeom prst="rect">
            <a:avLst/>
          </a:prstGeom>
        </p:spPr>
      </p:pic>
    </p:spTree>
    <p:custDataLst>
      <p:tags r:id="rId3"/>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大纲</a:t>
            </a:r>
            <a:endParaRPr lang="zh-CN" altLang="en-US" dirty="0"/>
          </a:p>
        </p:txBody>
      </p:sp>
      <p:sp>
        <p:nvSpPr>
          <p:cNvPr id="3" name="内容占位符 2"/>
          <p:cNvSpPr>
            <a:spLocks noGrp="1"/>
          </p:cNvSpPr>
          <p:nvPr>
            <p:ph idx="1"/>
          </p:nvPr>
        </p:nvSpPr>
        <p:spPr/>
        <p:txBody>
          <a:bodyPr>
            <a:normAutofit/>
          </a:bodyPr>
          <a:lstStyle/>
          <a:p>
            <a:r>
              <a:rPr lang="en-US" altLang="zh-CN" sz="3600" dirty="0"/>
              <a:t>1</a:t>
            </a:r>
            <a:r>
              <a:rPr lang="zh-CN" altLang="en-US" sz="3600" dirty="0"/>
              <a:t>大数据、人工智能与图书馆</a:t>
            </a:r>
            <a:endParaRPr lang="en-US" altLang="zh-CN" sz="3600" dirty="0"/>
          </a:p>
          <a:p>
            <a:r>
              <a:rPr lang="en-US" altLang="zh-CN" sz="3600" dirty="0"/>
              <a:t>2</a:t>
            </a:r>
            <a:r>
              <a:rPr lang="zh-CN" altLang="en-US" sz="3600" dirty="0"/>
              <a:t>大数据、人工智能与图书馆智慧服务</a:t>
            </a:r>
            <a:endParaRPr lang="en-US" altLang="zh-CN" sz="3600" dirty="0"/>
          </a:p>
          <a:p>
            <a:r>
              <a:rPr lang="en-US" altLang="zh-CN" sz="3600" dirty="0"/>
              <a:t>3</a:t>
            </a:r>
            <a:r>
              <a:rPr lang="zh-CN" altLang="en-US" sz="3600" dirty="0"/>
              <a:t>构建面向智慧服务的读者画像</a:t>
            </a:r>
            <a:endParaRPr lang="en-US" altLang="zh-CN" sz="3600" dirty="0"/>
          </a:p>
          <a:p>
            <a:r>
              <a:rPr lang="en-US" altLang="zh-CN" sz="3600" dirty="0"/>
              <a:t>4</a:t>
            </a:r>
            <a:r>
              <a:rPr lang="zh-CN" altLang="en-US" sz="3600" dirty="0"/>
              <a:t>思考</a:t>
            </a:r>
            <a:endParaRPr lang="zh-CN" altLang="en-US" sz="3600" dirty="0"/>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92100"/>
            <a:ext cx="12388850" cy="1325880"/>
          </a:xfrm>
        </p:spPr>
        <p:txBody>
          <a:bodyPr/>
          <a:lstStyle/>
          <a:p>
            <a:r>
              <a:rPr lang="en-US" altLang="zh-CN" sz="3600" dirty="0">
                <a:sym typeface="+mn-ea"/>
              </a:rPr>
              <a:t>3</a:t>
            </a:r>
            <a:r>
              <a:rPr lang="zh-CN" altLang="en-US" sz="3600" dirty="0">
                <a:sym typeface="+mn-ea"/>
              </a:rPr>
              <a:t>构建面向智慧服务的读者画像</a:t>
            </a:r>
            <a:r>
              <a:rPr lang="en-US" altLang="zh-CN" sz="3600" dirty="0">
                <a:sym typeface="+mn-ea"/>
              </a:rPr>
              <a:t>——</a:t>
            </a:r>
            <a:r>
              <a:rPr lang="zh-CN" altLang="en-US" sz="3600">
                <a:sym typeface="+mn-ea"/>
              </a:rPr>
              <a:t>流程：画像提纯</a:t>
            </a:r>
            <a:endParaRPr lang="zh-CN" altLang="en-US" sz="3600">
              <a:sym typeface="+mn-ea"/>
            </a:endParaRPr>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
        <p:nvSpPr>
          <p:cNvPr id="3" name="内容占位符 2"/>
          <p:cNvSpPr>
            <a:spLocks noGrp="1"/>
          </p:cNvSpPr>
          <p:nvPr>
            <p:ph idx="1"/>
          </p:nvPr>
        </p:nvSpPr>
        <p:spPr>
          <a:xfrm>
            <a:off x="788670" y="1431925"/>
            <a:ext cx="10445115" cy="4704080"/>
          </a:xfrm>
        </p:spPr>
        <p:txBody>
          <a:bodyPr>
            <a:normAutofit/>
          </a:bodyPr>
          <a:lstStyle/>
          <a:p>
            <a:r>
              <a:rPr lang="zh-CN" altLang="en-US" sz="3200"/>
              <a:t>标签化</a:t>
            </a:r>
            <a:endParaRPr lang="zh-CN" altLang="en-US" sz="3200"/>
          </a:p>
          <a:p>
            <a:pPr lvl="1"/>
            <a:r>
              <a:rPr lang="zh-CN" altLang="en-US" sz="2400"/>
              <a:t>标签为计算机的运算提供了一种便捷的方式，而大数据处理离不开计算机的运算。标签使得计算机能够程序化地处理和人相关的信息，让计算机通过算法、模型等等来“理解”人。</a:t>
            </a:r>
            <a:endParaRPr lang="zh-CN" altLang="en-US" sz="2400"/>
          </a:p>
          <a:p>
            <a:r>
              <a:rPr lang="zh-CN" altLang="en-US" sz="3200"/>
              <a:t>建立标签体系</a:t>
            </a:r>
            <a:endParaRPr lang="zh-CN" altLang="en-US" sz="3200"/>
          </a:p>
          <a:p>
            <a:pPr lvl="1"/>
            <a:r>
              <a:rPr lang="zh-CN" altLang="en-US" sz="2400"/>
              <a:t>将用户分到几个类别当中，这些类别都是什么，它们之间有什么关系，这就形成了标签体系。</a:t>
            </a:r>
            <a:endParaRPr lang="zh-CN" altLang="en-US" sz="2400"/>
          </a:p>
          <a:p>
            <a:endParaRPr lang="zh-CN" altLang="en-US" sz="2800"/>
          </a:p>
          <a:p>
            <a:endParaRPr lang="zh-CN" altLang="en-US" sz="3200"/>
          </a:p>
          <a:p>
            <a:endParaRPr lang="zh-CN" altLang="en-US" sz="1600"/>
          </a:p>
          <a:p>
            <a:endParaRPr lang="zh-CN" altLang="en-US" sz="1600"/>
          </a:p>
        </p:txBody>
      </p:sp>
      <p:pic>
        <p:nvPicPr>
          <p:cNvPr id="7" name="图片 6" descr="标签体系"/>
          <p:cNvPicPr>
            <a:picLocks noChangeAspect="1"/>
          </p:cNvPicPr>
          <p:nvPr/>
        </p:nvPicPr>
        <p:blipFill>
          <a:blip r:embed="rId1"/>
          <a:stretch>
            <a:fillRect/>
          </a:stretch>
        </p:blipFill>
        <p:spPr>
          <a:xfrm>
            <a:off x="1809750" y="5172710"/>
            <a:ext cx="8402955" cy="963295"/>
          </a:xfrm>
          <a:prstGeom prst="rect">
            <a:avLst/>
          </a:prstGeom>
        </p:spPr>
      </p:pic>
    </p:spTree>
    <p:custDataLst>
      <p:tags r:id="rId2"/>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83845"/>
            <a:ext cx="12388850" cy="1325880"/>
          </a:xfrm>
        </p:spPr>
        <p:txBody>
          <a:bodyPr/>
          <a:lstStyle/>
          <a:p>
            <a:r>
              <a:rPr lang="en-US" altLang="zh-CN" sz="3600" dirty="0">
                <a:sym typeface="+mn-ea"/>
              </a:rPr>
              <a:t>3</a:t>
            </a:r>
            <a:r>
              <a:rPr lang="zh-CN" altLang="en-US" sz="3600" dirty="0">
                <a:sym typeface="+mn-ea"/>
              </a:rPr>
              <a:t>构建面向智慧服务的读者画像</a:t>
            </a:r>
            <a:r>
              <a:rPr lang="en-US" altLang="zh-CN" sz="3600" dirty="0">
                <a:sym typeface="+mn-ea"/>
              </a:rPr>
              <a:t>——</a:t>
            </a:r>
            <a:r>
              <a:rPr lang="zh-CN" altLang="en-US" sz="3600">
                <a:sym typeface="+mn-ea"/>
              </a:rPr>
              <a:t>流程：画像提纯</a:t>
            </a:r>
            <a:endParaRPr lang="zh-CN" altLang="en-US" sz="3600">
              <a:sym typeface="+mn-ea"/>
            </a:endParaRPr>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dirty="0"/>
              <a:t>大数据驱动的图书馆智慧服务</a:t>
            </a:r>
            <a:endParaRPr lang="zh-CN" altLang="en-US" dirty="0"/>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
        <p:nvSpPr>
          <p:cNvPr id="3" name="内容占位符 2"/>
          <p:cNvSpPr>
            <a:spLocks noGrp="1"/>
          </p:cNvSpPr>
          <p:nvPr>
            <p:ph idx="1"/>
          </p:nvPr>
        </p:nvSpPr>
        <p:spPr>
          <a:xfrm>
            <a:off x="532765" y="1609725"/>
            <a:ext cx="3505200" cy="4945380"/>
          </a:xfrm>
        </p:spPr>
        <p:txBody>
          <a:bodyPr>
            <a:normAutofit lnSpcReduction="20000"/>
          </a:bodyPr>
          <a:lstStyle/>
          <a:p>
            <a:endParaRPr lang="zh-CN" altLang="en-US" sz="3200" dirty="0"/>
          </a:p>
          <a:p>
            <a:r>
              <a:rPr lang="en-US" altLang="zh-CN" sz="3200" dirty="0"/>
              <a:t>1</a:t>
            </a:r>
            <a:r>
              <a:rPr lang="zh-CN" altLang="en-US" sz="3200" dirty="0"/>
              <a:t>结构化标签体系</a:t>
            </a:r>
            <a:endParaRPr lang="zh-CN" altLang="en-US" sz="3200" dirty="0"/>
          </a:p>
          <a:p>
            <a:pPr marL="457200" lvl="1" indent="0">
              <a:buNone/>
            </a:pPr>
            <a:r>
              <a:rPr lang="zh-CN" altLang="en-US" sz="2400" dirty="0"/>
              <a:t>       标签组织成比较规整的树或森林，有明确的层级划分和父子关系。</a:t>
            </a:r>
            <a:endParaRPr lang="en-US" altLang="zh-CN" sz="2400" dirty="0"/>
          </a:p>
          <a:p>
            <a:pPr marL="457200" lvl="1" indent="0">
              <a:buNone/>
            </a:pPr>
            <a:r>
              <a:rPr lang="en-US" altLang="zh-CN" sz="2400" dirty="0"/>
              <a:t>       </a:t>
            </a:r>
            <a:r>
              <a:rPr lang="zh-CN" altLang="en-US" sz="2400" dirty="0"/>
              <a:t>结构化标签体系看起来整洁，较好解释，性别、年龄这类人口属性标签，是最典型的结构化体系。</a:t>
            </a:r>
            <a:endParaRPr lang="zh-CN" altLang="en-US" sz="2400" dirty="0"/>
          </a:p>
          <a:p>
            <a:endParaRPr lang="zh-CN" altLang="en-US" sz="1600" dirty="0"/>
          </a:p>
          <a:p>
            <a:endParaRPr lang="zh-CN" altLang="en-US" sz="1600" dirty="0"/>
          </a:p>
          <a:p>
            <a:endParaRPr lang="zh-CN" altLang="en-US" sz="1600" dirty="0"/>
          </a:p>
        </p:txBody>
      </p:sp>
      <p:pic>
        <p:nvPicPr>
          <p:cNvPr id="9" name="图片 8"/>
          <p:cNvPicPr>
            <a:picLocks noChangeAspect="1"/>
          </p:cNvPicPr>
          <p:nvPr/>
        </p:nvPicPr>
        <p:blipFill>
          <a:blip r:embed="rId1"/>
          <a:stretch>
            <a:fillRect/>
          </a:stretch>
        </p:blipFill>
        <p:spPr>
          <a:xfrm>
            <a:off x="3834130" y="2135505"/>
            <a:ext cx="8042275" cy="3876675"/>
          </a:xfrm>
          <a:prstGeom prst="rect">
            <a:avLst/>
          </a:prstGeom>
        </p:spPr>
      </p:pic>
      <p:sp>
        <p:nvSpPr>
          <p:cNvPr id="10" name="文本框 9"/>
          <p:cNvSpPr txBox="1"/>
          <p:nvPr/>
        </p:nvSpPr>
        <p:spPr>
          <a:xfrm>
            <a:off x="5471160" y="5988050"/>
            <a:ext cx="5421630" cy="368300"/>
          </a:xfrm>
          <a:prstGeom prst="rect">
            <a:avLst/>
          </a:prstGeom>
          <a:noFill/>
        </p:spPr>
        <p:txBody>
          <a:bodyPr wrap="square" rtlCol="0">
            <a:spAutoFit/>
          </a:bodyPr>
          <a:lstStyle/>
          <a:p>
            <a:r>
              <a:rPr lang="zh-CN" altLang="en-US">
                <a:sym typeface="+mn-ea"/>
              </a:rPr>
              <a:t>图：Yahoo!受众定向广告平台采用结构化标签体系</a:t>
            </a:r>
            <a:endParaRPr lang="zh-CN" altLang="en-US"/>
          </a:p>
        </p:txBody>
      </p:sp>
    </p:spTree>
    <p:custDataLst>
      <p:tags r:id="rId2"/>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4055" y="283845"/>
            <a:ext cx="12388850" cy="1325880"/>
          </a:xfrm>
        </p:spPr>
        <p:txBody>
          <a:bodyPr/>
          <a:lstStyle/>
          <a:p>
            <a:r>
              <a:rPr lang="en-US" altLang="zh-CN" sz="3600" dirty="0">
                <a:sym typeface="+mn-ea"/>
              </a:rPr>
              <a:t>3</a:t>
            </a:r>
            <a:r>
              <a:rPr lang="zh-CN" altLang="en-US" sz="3600" dirty="0">
                <a:sym typeface="+mn-ea"/>
              </a:rPr>
              <a:t>构建面向智慧服务的读者画像</a:t>
            </a:r>
            <a:r>
              <a:rPr lang="en-US" altLang="zh-CN" sz="3600" dirty="0">
                <a:sym typeface="+mn-ea"/>
              </a:rPr>
              <a:t>——</a:t>
            </a:r>
            <a:r>
              <a:rPr lang="zh-CN" altLang="en-US" sz="3600">
                <a:sym typeface="+mn-ea"/>
              </a:rPr>
              <a:t>流程：画像提纯</a:t>
            </a:r>
            <a:endParaRPr lang="zh-CN" altLang="en-US" sz="3600">
              <a:sym typeface="+mn-ea"/>
            </a:endParaRPr>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
        <p:nvSpPr>
          <p:cNvPr id="3" name="内容占位符 2"/>
          <p:cNvSpPr>
            <a:spLocks noGrp="1"/>
          </p:cNvSpPr>
          <p:nvPr>
            <p:ph idx="1"/>
          </p:nvPr>
        </p:nvSpPr>
        <p:spPr>
          <a:xfrm>
            <a:off x="443230" y="1609725"/>
            <a:ext cx="3812540" cy="4945380"/>
          </a:xfrm>
        </p:spPr>
        <p:txBody>
          <a:bodyPr>
            <a:normAutofit fontScale="90000" lnSpcReduction="20000"/>
          </a:bodyPr>
          <a:lstStyle/>
          <a:p>
            <a:endParaRPr lang="zh-CN" altLang="en-US" sz="3200" dirty="0"/>
          </a:p>
          <a:p>
            <a:r>
              <a:rPr lang="en-US" altLang="zh-CN" sz="3200" dirty="0"/>
              <a:t>2</a:t>
            </a:r>
            <a:r>
              <a:rPr lang="zh-CN" altLang="en-US" sz="3200" dirty="0"/>
              <a:t>半结构化标签体系</a:t>
            </a:r>
            <a:endParaRPr lang="zh-CN" altLang="en-US" sz="3200" dirty="0"/>
          </a:p>
          <a:p>
            <a:pPr marL="457200" lvl="1" indent="0">
              <a:lnSpc>
                <a:spcPct val="140000"/>
              </a:lnSpc>
              <a:buNone/>
            </a:pPr>
            <a:r>
              <a:rPr lang="zh-CN" altLang="en-US" sz="2400" dirty="0"/>
              <a:t>       半结构化标签体系则是针对结构化标签体系并没有办法满足分类需要的情况下，因为过于规整的体系往往十分局限，可灵活采用半结构化标签，设置并列体系，半结构化灵活性较强，但要避免标签体系过于混乱。</a:t>
            </a:r>
            <a:endParaRPr lang="zh-CN" altLang="en-US" sz="1600" dirty="0"/>
          </a:p>
          <a:p>
            <a:endParaRPr lang="zh-CN" altLang="en-US" sz="1600" dirty="0"/>
          </a:p>
          <a:p>
            <a:endParaRPr lang="zh-CN" altLang="en-US" sz="1600" dirty="0"/>
          </a:p>
        </p:txBody>
      </p:sp>
      <p:sp>
        <p:nvSpPr>
          <p:cNvPr id="10" name="文本框 9"/>
          <p:cNvSpPr txBox="1"/>
          <p:nvPr/>
        </p:nvSpPr>
        <p:spPr>
          <a:xfrm>
            <a:off x="5984048" y="5988154"/>
            <a:ext cx="5369560" cy="368300"/>
          </a:xfrm>
          <a:prstGeom prst="rect">
            <a:avLst/>
          </a:prstGeom>
          <a:noFill/>
        </p:spPr>
        <p:txBody>
          <a:bodyPr wrap="square" rtlCol="0">
            <a:spAutoFit/>
          </a:bodyPr>
          <a:lstStyle/>
          <a:p>
            <a:r>
              <a:rPr lang="zh-CN" altLang="en-US" dirty="0">
                <a:sym typeface="+mn-ea"/>
              </a:rPr>
              <a:t>图：Bluekai多数据来源的半结构化标签体系</a:t>
            </a:r>
            <a:endParaRPr lang="zh-CN" altLang="en-US" dirty="0">
              <a:sym typeface="+mn-ea"/>
            </a:endParaRPr>
          </a:p>
        </p:txBody>
      </p:sp>
      <p:pic>
        <p:nvPicPr>
          <p:cNvPr id="7" name="图片 6"/>
          <p:cNvPicPr>
            <a:picLocks noChangeAspect="1"/>
          </p:cNvPicPr>
          <p:nvPr/>
        </p:nvPicPr>
        <p:blipFill>
          <a:blip r:embed="rId1"/>
          <a:stretch>
            <a:fillRect/>
          </a:stretch>
        </p:blipFill>
        <p:spPr>
          <a:xfrm>
            <a:off x="4038600" y="2078355"/>
            <a:ext cx="8004810" cy="3909695"/>
          </a:xfrm>
          <a:prstGeom prst="rect">
            <a:avLst/>
          </a:prstGeom>
        </p:spPr>
      </p:pic>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83845"/>
            <a:ext cx="12388850" cy="1325880"/>
          </a:xfrm>
        </p:spPr>
        <p:txBody>
          <a:bodyPr/>
          <a:lstStyle/>
          <a:p>
            <a:r>
              <a:rPr lang="en-US" altLang="zh-CN" sz="3600" dirty="0">
                <a:sym typeface="+mn-ea"/>
              </a:rPr>
              <a:t>3</a:t>
            </a:r>
            <a:r>
              <a:rPr lang="zh-CN" altLang="en-US" sz="3600" dirty="0">
                <a:sym typeface="+mn-ea"/>
              </a:rPr>
              <a:t>构建面向智慧服务的读者画像</a:t>
            </a:r>
            <a:r>
              <a:rPr lang="en-US" altLang="zh-CN" sz="3600" dirty="0">
                <a:sym typeface="+mn-ea"/>
              </a:rPr>
              <a:t>——</a:t>
            </a:r>
            <a:r>
              <a:rPr lang="zh-CN" altLang="en-US" sz="3600">
                <a:sym typeface="+mn-ea"/>
              </a:rPr>
              <a:t>流程：画像提纯</a:t>
            </a:r>
            <a:endParaRPr lang="zh-CN" altLang="en-US" sz="3600">
              <a:sym typeface="+mn-ea"/>
            </a:endParaRPr>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
        <p:nvSpPr>
          <p:cNvPr id="3" name="内容占位符 2"/>
          <p:cNvSpPr>
            <a:spLocks noGrp="1"/>
          </p:cNvSpPr>
          <p:nvPr>
            <p:ph idx="1"/>
          </p:nvPr>
        </p:nvSpPr>
        <p:spPr>
          <a:xfrm>
            <a:off x="568325" y="2362200"/>
            <a:ext cx="6546215" cy="3093720"/>
          </a:xfrm>
        </p:spPr>
        <p:txBody>
          <a:bodyPr>
            <a:normAutofit/>
          </a:bodyPr>
          <a:lstStyle/>
          <a:p>
            <a:pPr marL="0" indent="0">
              <a:buNone/>
            </a:pPr>
            <a:r>
              <a:rPr lang="en-US" altLang="zh-CN" sz="3200" dirty="0"/>
              <a:t>3</a:t>
            </a:r>
            <a:r>
              <a:rPr lang="zh-CN" altLang="en-US" sz="3200" dirty="0"/>
              <a:t>非结构化标签体系</a:t>
            </a:r>
            <a:endParaRPr lang="zh-CN" altLang="en-US" sz="3200" dirty="0"/>
          </a:p>
          <a:p>
            <a:pPr marL="0" indent="0">
              <a:buNone/>
            </a:pPr>
            <a:r>
              <a:rPr lang="zh-CN" altLang="en-US" sz="2400" dirty="0"/>
              <a:t>      非结构化标签体系是无层级关系的分散标签，也很难组织成规整的树状结构。</a:t>
            </a:r>
            <a:endParaRPr lang="en-US" altLang="zh-CN" sz="2400" dirty="0"/>
          </a:p>
          <a:p>
            <a:pPr marL="0" indent="0">
              <a:buNone/>
            </a:pPr>
            <a:r>
              <a:rPr lang="en-US" altLang="zh-CN" dirty="0"/>
              <a:t>      </a:t>
            </a:r>
            <a:r>
              <a:rPr lang="zh-CN" altLang="en-US" sz="2400" dirty="0"/>
              <a:t>这种标签集合不固定，且数量庞大，粒度较细，更新较快。例如：搜索广告里用的关键词。</a:t>
            </a:r>
            <a:endParaRPr lang="zh-CN" altLang="en-US" sz="1600" dirty="0"/>
          </a:p>
          <a:p>
            <a:endParaRPr lang="zh-CN" altLang="en-US" sz="1600" dirty="0"/>
          </a:p>
        </p:txBody>
      </p:sp>
      <p:pic>
        <p:nvPicPr>
          <p:cNvPr id="9" name="图片 8" descr="用户画像插图1"/>
          <p:cNvPicPr>
            <a:picLocks noChangeAspect="1"/>
          </p:cNvPicPr>
          <p:nvPr/>
        </p:nvPicPr>
        <p:blipFill>
          <a:blip r:embed="rId1">
            <a:grayscl/>
            <a:lum contrast="48000"/>
          </a:blip>
          <a:stretch>
            <a:fillRect/>
          </a:stretch>
        </p:blipFill>
        <p:spPr>
          <a:xfrm>
            <a:off x="7919720" y="2136140"/>
            <a:ext cx="3098165" cy="1487805"/>
          </a:xfrm>
          <a:prstGeom prst="rect">
            <a:avLst/>
          </a:prstGeom>
        </p:spPr>
      </p:pic>
      <p:pic>
        <p:nvPicPr>
          <p:cNvPr id="11" name="图片 10" descr="1504086528401724"/>
          <p:cNvPicPr>
            <a:picLocks noChangeAspect="1"/>
          </p:cNvPicPr>
          <p:nvPr/>
        </p:nvPicPr>
        <p:blipFill>
          <a:blip r:embed="rId2"/>
          <a:stretch>
            <a:fillRect/>
          </a:stretch>
        </p:blipFill>
        <p:spPr>
          <a:xfrm>
            <a:off x="7919085" y="3970020"/>
            <a:ext cx="3098800" cy="1600200"/>
          </a:xfrm>
          <a:prstGeom prst="rect">
            <a:avLst/>
          </a:prstGeom>
        </p:spPr>
      </p:pic>
    </p:spTree>
    <p:custDataLst>
      <p:tags r:id="rId3"/>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2630" y="157480"/>
            <a:ext cx="11596370" cy="1325880"/>
          </a:xfrm>
        </p:spPr>
        <p:txBody>
          <a:bodyPr/>
          <a:lstStyle/>
          <a:p>
            <a:r>
              <a:rPr lang="en-US" altLang="zh-CN" sz="3600" dirty="0">
                <a:sym typeface="+mn-ea"/>
              </a:rPr>
              <a:t>3</a:t>
            </a:r>
            <a:r>
              <a:rPr lang="zh-CN" altLang="en-US" sz="3600" dirty="0">
                <a:sym typeface="+mn-ea"/>
              </a:rPr>
              <a:t>构建面向智慧服务的读者画像</a:t>
            </a:r>
            <a:r>
              <a:rPr lang="en-US" altLang="zh-CN" sz="3600" dirty="0">
                <a:sym typeface="+mn-ea"/>
              </a:rPr>
              <a:t>——</a:t>
            </a:r>
            <a:r>
              <a:rPr lang="zh-CN" altLang="en-US" sz="3600">
                <a:sym typeface="+mn-ea"/>
              </a:rPr>
              <a:t>流程：画像完善</a:t>
            </a:r>
            <a:endParaRPr lang="zh-CN" altLang="en-US" sz="3600">
              <a:sym typeface="+mn-ea"/>
            </a:endParaRPr>
          </a:p>
        </p:txBody>
      </p:sp>
      <p:sp>
        <p:nvSpPr>
          <p:cNvPr id="3" name="内容占位符 2"/>
          <p:cNvSpPr>
            <a:spLocks noGrp="1"/>
          </p:cNvSpPr>
          <p:nvPr>
            <p:ph idx="1"/>
          </p:nvPr>
        </p:nvSpPr>
        <p:spPr>
          <a:xfrm>
            <a:off x="722630" y="1252855"/>
            <a:ext cx="10515600" cy="5468620"/>
          </a:xfrm>
        </p:spPr>
        <p:txBody>
          <a:bodyPr>
            <a:normAutofit/>
          </a:bodyPr>
          <a:lstStyle/>
          <a:p>
            <a:pPr marL="0" indent="0">
              <a:buNone/>
            </a:pPr>
            <a:endParaRPr lang="zh-CN" altLang="en-US"/>
          </a:p>
          <a:p>
            <a:pPr marL="0" indent="0">
              <a:lnSpc>
                <a:spcPct val="140000"/>
              </a:lnSpc>
              <a:buNone/>
            </a:pPr>
            <a:r>
              <a:rPr lang="zh-CN" altLang="en-US"/>
              <a:t>        </a:t>
            </a:r>
            <a:r>
              <a:rPr lang="zh-CN" altLang="en-US">
                <a:sym typeface="+mn-ea"/>
              </a:rPr>
              <a:t>读者画像永远也无法 100％ 地描述一个人，只能做到不断地去逼近一个人，因此，需要不断完善读者画像，即应根据变化的基础数据不断修正，又要根据已知数据来抽象出新的标签使读者画像越来越立体。</a:t>
            </a:r>
            <a:endParaRPr lang="zh-CN" altLang="en-US">
              <a:sym typeface="+mn-ea"/>
            </a:endParaRPr>
          </a:p>
          <a:p>
            <a:pPr marL="0" indent="0">
              <a:lnSpc>
                <a:spcPct val="140000"/>
              </a:lnSpc>
              <a:buNone/>
            </a:pPr>
            <a:r>
              <a:rPr lang="zh-CN" altLang="en-US"/>
              <a:t>　（1）加入描述性的元素和场景描述等其他数据，让读者画像更加丰满和真实。</a:t>
            </a:r>
            <a:endParaRPr lang="zh-CN" altLang="en-US"/>
          </a:p>
          <a:p>
            <a:pPr marL="0" indent="0">
              <a:lnSpc>
                <a:spcPct val="140000"/>
              </a:lnSpc>
              <a:buNone/>
            </a:pPr>
            <a:r>
              <a:rPr lang="zh-CN" altLang="en-US"/>
              <a:t>　（</a:t>
            </a:r>
            <a:r>
              <a:rPr lang="en-US" altLang="zh-CN"/>
              <a:t>2</a:t>
            </a:r>
            <a:r>
              <a:rPr lang="zh-CN" altLang="en-US"/>
              <a:t>）将读者画像框架中的范围和抽象的描述具体化，比如，将读者数“20人以下”改成“15人”。</a:t>
            </a:r>
            <a:endParaRPr lang="en-US" altLang="zh-CN"/>
          </a:p>
          <a:p>
            <a:pPr marL="0" indent="0">
              <a:lnSpc>
                <a:spcPct val="140000"/>
              </a:lnSpc>
              <a:buNone/>
            </a:pPr>
            <a:r>
              <a:rPr lang="zh-CN" altLang="en-US"/>
              <a:t>    （</a:t>
            </a:r>
            <a:r>
              <a:rPr lang="en-US" altLang="zh-CN"/>
              <a:t>3</a:t>
            </a:r>
            <a:r>
              <a:rPr lang="zh-CN" altLang="en-US"/>
              <a:t>）在原有读者数据基础上定时定点采集与读者相关的数据。</a:t>
            </a:r>
            <a:endParaRPr lang="zh-CN" altLang="en-US"/>
          </a:p>
          <a:p>
            <a:pPr marL="0" indent="0">
              <a:buNone/>
            </a:pPr>
            <a:endParaRPr lang="zh-CN" altLang="en-US"/>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流程图: 可选过程 20"/>
          <p:cNvSpPr/>
          <p:nvPr/>
        </p:nvSpPr>
        <p:spPr>
          <a:xfrm>
            <a:off x="7542530" y="5435600"/>
            <a:ext cx="3632200" cy="1007110"/>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 name="标题 1"/>
          <p:cNvSpPr>
            <a:spLocks noGrp="1"/>
          </p:cNvSpPr>
          <p:nvPr>
            <p:ph type="title"/>
          </p:nvPr>
        </p:nvSpPr>
        <p:spPr>
          <a:xfrm>
            <a:off x="838200" y="149225"/>
            <a:ext cx="11363325" cy="1325880"/>
          </a:xfrm>
        </p:spPr>
        <p:txBody>
          <a:bodyPr>
            <a:normAutofit/>
          </a:bodyPr>
          <a:lstStyle/>
          <a:p>
            <a:pPr lvl="0"/>
            <a:r>
              <a:rPr lang="en-US" altLang="zh-CN" sz="3600" dirty="0">
                <a:sym typeface="+mn-ea"/>
              </a:rPr>
              <a:t>3</a:t>
            </a:r>
            <a:r>
              <a:rPr lang="zh-CN" altLang="en-US" sz="3600" dirty="0">
                <a:sym typeface="+mn-ea"/>
              </a:rPr>
              <a:t>构建面向智慧服务的读者画像</a:t>
            </a:r>
            <a:r>
              <a:rPr lang="en-US" altLang="zh-CN" sz="3600" dirty="0">
                <a:sym typeface="+mn-ea"/>
              </a:rPr>
              <a:t>——</a:t>
            </a:r>
            <a:r>
              <a:rPr lang="zh-CN" altLang="en-US" sz="3600">
                <a:sym typeface="+mn-ea"/>
              </a:rPr>
              <a:t>流程：读者建模</a:t>
            </a:r>
            <a:endParaRPr lang="zh-CN" altLang="en-US" sz="3600">
              <a:sym typeface="+mn-ea"/>
            </a:endParaRPr>
          </a:p>
        </p:txBody>
      </p:sp>
      <p:sp>
        <p:nvSpPr>
          <p:cNvPr id="4" name="日期占位符 3"/>
          <p:cNvSpPr>
            <a:spLocks noGrp="1"/>
          </p:cNvSpPr>
          <p:nvPr>
            <p:ph type="dt" sz="half" idx="10"/>
          </p:nvPr>
        </p:nvSpPr>
        <p:spPr/>
        <p:txBody>
          <a:bodyPr/>
          <a:lstStyle/>
          <a:p>
            <a:fld id="{BB962C8B-B14F-4D97-AF65-F5344CB8AC3E}" type="datetime1">
              <a:rPr lang="zh-CN" altLang="en-US" dirty="0"/>
            </a:fld>
            <a:endParaRPr lang="zh-CN" altLang="en-US" dirty="0"/>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p:nvSpPr>
        <p:spPr>
          <a:xfrm>
            <a:off x="3014382" y="3519130"/>
            <a:ext cx="880792" cy="61294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读者</a:t>
            </a:r>
            <a:r>
              <a:rPr lang="en-US" altLang="zh-CN" dirty="0">
                <a:solidFill>
                  <a:schemeClr val="tx1"/>
                </a:solidFill>
              </a:rPr>
              <a:t>2</a:t>
            </a:r>
            <a:endParaRPr lang="zh-CN" altLang="en-US" dirty="0">
              <a:solidFill>
                <a:schemeClr val="tx1"/>
              </a:solidFill>
            </a:endParaRPr>
          </a:p>
        </p:txBody>
      </p:sp>
      <p:grpSp>
        <p:nvGrpSpPr>
          <p:cNvPr id="25" name="组合 24"/>
          <p:cNvGrpSpPr/>
          <p:nvPr/>
        </p:nvGrpSpPr>
        <p:grpSpPr>
          <a:xfrm>
            <a:off x="684530" y="1628140"/>
            <a:ext cx="6583045" cy="1402715"/>
            <a:chOff x="5114823" y="2116793"/>
            <a:chExt cx="6353299" cy="1698172"/>
          </a:xfrm>
        </p:grpSpPr>
        <p:sp>
          <p:nvSpPr>
            <p:cNvPr id="11" name="矩形 10"/>
            <p:cNvSpPr/>
            <p:nvPr/>
          </p:nvSpPr>
          <p:spPr>
            <a:xfrm>
              <a:off x="5858481" y="2291944"/>
              <a:ext cx="767950" cy="134730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读者行为数据</a:t>
              </a:r>
              <a:endParaRPr lang="zh-CN" altLang="en-US" dirty="0">
                <a:solidFill>
                  <a:schemeClr val="tx1"/>
                </a:solidFill>
              </a:endParaRPr>
            </a:p>
          </p:txBody>
        </p:sp>
        <p:sp>
          <p:nvSpPr>
            <p:cNvPr id="12" name="矩形 11"/>
            <p:cNvSpPr/>
            <p:nvPr/>
          </p:nvSpPr>
          <p:spPr>
            <a:xfrm>
              <a:off x="9007407" y="3063903"/>
              <a:ext cx="742208" cy="58182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阅读兴趣</a:t>
              </a:r>
              <a:endParaRPr lang="zh-CN" altLang="en-US" dirty="0">
                <a:solidFill>
                  <a:schemeClr val="tx1"/>
                </a:solidFill>
              </a:endParaRPr>
            </a:p>
          </p:txBody>
        </p:sp>
        <p:sp>
          <p:nvSpPr>
            <p:cNvPr id="13" name="矩形 12"/>
            <p:cNvSpPr/>
            <p:nvPr/>
          </p:nvSpPr>
          <p:spPr>
            <a:xfrm>
              <a:off x="10608642" y="3026297"/>
              <a:ext cx="649185" cy="61294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过往业绩</a:t>
              </a:r>
              <a:endParaRPr lang="zh-CN" altLang="en-US" dirty="0">
                <a:solidFill>
                  <a:schemeClr val="tx1"/>
                </a:solidFill>
              </a:endParaRPr>
            </a:p>
          </p:txBody>
        </p:sp>
        <p:sp>
          <p:nvSpPr>
            <p:cNvPr id="15" name="矩形 14"/>
            <p:cNvSpPr/>
            <p:nvPr/>
          </p:nvSpPr>
          <p:spPr>
            <a:xfrm>
              <a:off x="9868378" y="3046089"/>
              <a:ext cx="700662" cy="61294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任务背景</a:t>
              </a:r>
              <a:endParaRPr lang="zh-CN" altLang="en-US" dirty="0">
                <a:solidFill>
                  <a:schemeClr val="tx1"/>
                </a:solidFill>
              </a:endParaRPr>
            </a:p>
          </p:txBody>
        </p:sp>
        <p:sp>
          <p:nvSpPr>
            <p:cNvPr id="16" name="矩形 15"/>
            <p:cNvSpPr/>
            <p:nvPr/>
          </p:nvSpPr>
          <p:spPr>
            <a:xfrm>
              <a:off x="8002003" y="3055988"/>
              <a:ext cx="868865" cy="61294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图书借阅清单</a:t>
              </a:r>
              <a:endParaRPr lang="zh-CN" altLang="en-US" dirty="0">
                <a:solidFill>
                  <a:schemeClr val="tx1"/>
                </a:solidFill>
              </a:endParaRPr>
            </a:p>
          </p:txBody>
        </p:sp>
        <p:sp>
          <p:nvSpPr>
            <p:cNvPr id="17" name="矩形 16"/>
            <p:cNvSpPr/>
            <p:nvPr/>
          </p:nvSpPr>
          <p:spPr>
            <a:xfrm>
              <a:off x="10078207" y="2246485"/>
              <a:ext cx="1181595" cy="61294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活动参与、交互记录</a:t>
              </a:r>
              <a:endParaRPr lang="zh-CN" altLang="en-US" dirty="0">
                <a:solidFill>
                  <a:schemeClr val="tx1"/>
                </a:solidFill>
              </a:endParaRPr>
            </a:p>
          </p:txBody>
        </p:sp>
        <p:sp>
          <p:nvSpPr>
            <p:cNvPr id="18" name="矩形 17"/>
            <p:cNvSpPr/>
            <p:nvPr/>
          </p:nvSpPr>
          <p:spPr>
            <a:xfrm>
              <a:off x="8615560" y="2256383"/>
              <a:ext cx="1335976" cy="61294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入馆频率及时长分布</a:t>
              </a:r>
              <a:endParaRPr lang="zh-CN" altLang="en-US" dirty="0">
                <a:solidFill>
                  <a:schemeClr val="tx1"/>
                </a:solidFill>
              </a:endParaRPr>
            </a:p>
          </p:txBody>
        </p:sp>
        <p:sp>
          <p:nvSpPr>
            <p:cNvPr id="19" name="矩形 18"/>
            <p:cNvSpPr/>
            <p:nvPr/>
          </p:nvSpPr>
          <p:spPr>
            <a:xfrm>
              <a:off x="6709561" y="3085668"/>
              <a:ext cx="1187530" cy="61294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自助服务利用频率</a:t>
              </a:r>
              <a:endParaRPr lang="zh-CN" altLang="en-US" dirty="0">
                <a:solidFill>
                  <a:schemeClr val="tx1"/>
                </a:solidFill>
              </a:endParaRPr>
            </a:p>
          </p:txBody>
        </p:sp>
        <p:sp>
          <p:nvSpPr>
            <p:cNvPr id="20" name="矩形 19"/>
            <p:cNvSpPr/>
            <p:nvPr/>
          </p:nvSpPr>
          <p:spPr>
            <a:xfrm>
              <a:off x="6697681" y="2280061"/>
              <a:ext cx="1864424" cy="60564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馆内上网访问资源及时长分布</a:t>
              </a:r>
              <a:endParaRPr lang="zh-CN" altLang="en-US" dirty="0">
                <a:solidFill>
                  <a:schemeClr val="tx1"/>
                </a:solidFill>
              </a:endParaRPr>
            </a:p>
          </p:txBody>
        </p:sp>
        <p:sp>
          <p:nvSpPr>
            <p:cNvPr id="23" name="矩形 22"/>
            <p:cNvSpPr/>
            <p:nvPr/>
          </p:nvSpPr>
          <p:spPr>
            <a:xfrm>
              <a:off x="5114823" y="2116793"/>
              <a:ext cx="6353299" cy="1698172"/>
            </a:xfrm>
            <a:prstGeom prst="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4" name="矩形 23"/>
            <p:cNvSpPr/>
            <p:nvPr/>
          </p:nvSpPr>
          <p:spPr>
            <a:xfrm flipH="1">
              <a:off x="5332019" y="2669975"/>
              <a:ext cx="473006" cy="524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zh-CN" altLang="en-US" dirty="0">
                <a:solidFill>
                  <a:schemeClr val="tx1"/>
                </a:solidFill>
              </a:endParaRPr>
            </a:p>
          </p:txBody>
        </p:sp>
      </p:grpSp>
      <p:sp>
        <p:nvSpPr>
          <p:cNvPr id="26" name="矩形 25"/>
          <p:cNvSpPr/>
          <p:nvPr/>
        </p:nvSpPr>
        <p:spPr>
          <a:xfrm>
            <a:off x="1884243" y="3529027"/>
            <a:ext cx="880792" cy="61294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读者</a:t>
            </a:r>
            <a:r>
              <a:rPr lang="en-US" altLang="zh-CN" dirty="0">
                <a:solidFill>
                  <a:schemeClr val="tx1"/>
                </a:solidFill>
              </a:rPr>
              <a:t>1</a:t>
            </a:r>
            <a:endParaRPr lang="zh-CN" altLang="en-US" dirty="0">
              <a:solidFill>
                <a:schemeClr val="tx1"/>
              </a:solidFill>
            </a:endParaRPr>
          </a:p>
        </p:txBody>
      </p:sp>
      <p:sp>
        <p:nvSpPr>
          <p:cNvPr id="27" name="矩形 26"/>
          <p:cNvSpPr/>
          <p:nvPr/>
        </p:nvSpPr>
        <p:spPr>
          <a:xfrm>
            <a:off x="4176190" y="3505276"/>
            <a:ext cx="880792" cy="61294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t>
            </a:r>
            <a:endParaRPr lang="zh-CN" altLang="en-US" dirty="0">
              <a:solidFill>
                <a:schemeClr val="tx1"/>
              </a:solidFill>
            </a:endParaRPr>
          </a:p>
        </p:txBody>
      </p:sp>
      <p:sp>
        <p:nvSpPr>
          <p:cNvPr id="28" name="矩形 27"/>
          <p:cNvSpPr/>
          <p:nvPr/>
        </p:nvSpPr>
        <p:spPr>
          <a:xfrm>
            <a:off x="5268715" y="3505275"/>
            <a:ext cx="880792" cy="61294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读者</a:t>
            </a:r>
            <a:r>
              <a:rPr lang="en-US" altLang="zh-CN" dirty="0">
                <a:solidFill>
                  <a:schemeClr val="tx1"/>
                </a:solidFill>
              </a:rPr>
              <a:t>n</a:t>
            </a:r>
            <a:endParaRPr lang="zh-CN" altLang="en-US" dirty="0">
              <a:solidFill>
                <a:schemeClr val="tx1"/>
              </a:solidFill>
            </a:endParaRPr>
          </a:p>
        </p:txBody>
      </p:sp>
      <p:cxnSp>
        <p:nvCxnSpPr>
          <p:cNvPr id="34" name="直接箭头连接符 33"/>
          <p:cNvCxnSpPr/>
          <p:nvPr/>
        </p:nvCxnSpPr>
        <p:spPr>
          <a:xfrm>
            <a:off x="2269570" y="3052407"/>
            <a:ext cx="5067" cy="457196"/>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3466999" y="3038553"/>
            <a:ext cx="5067" cy="457196"/>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4607030" y="3050428"/>
            <a:ext cx="5067" cy="457196"/>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5675808" y="3062303"/>
            <a:ext cx="5067" cy="457196"/>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3425999" y="5082712"/>
            <a:ext cx="1300382" cy="61294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读者表示</a:t>
            </a:r>
            <a:endParaRPr lang="zh-CN" altLang="en-US" dirty="0">
              <a:solidFill>
                <a:schemeClr val="tx1"/>
              </a:solidFill>
            </a:endParaRPr>
          </a:p>
        </p:txBody>
      </p:sp>
      <p:sp>
        <p:nvSpPr>
          <p:cNvPr id="39" name="矩形 38"/>
          <p:cNvSpPr/>
          <p:nvPr/>
        </p:nvSpPr>
        <p:spPr>
          <a:xfrm>
            <a:off x="5622695" y="5096051"/>
            <a:ext cx="1300382" cy="61294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聚类算法</a:t>
            </a:r>
            <a:endParaRPr lang="zh-CN" altLang="en-US" dirty="0">
              <a:solidFill>
                <a:schemeClr val="tx1"/>
              </a:solidFill>
            </a:endParaRPr>
          </a:p>
        </p:txBody>
      </p:sp>
      <p:cxnSp>
        <p:nvCxnSpPr>
          <p:cNvPr id="40" name="直接连接符 39"/>
          <p:cNvCxnSpPr/>
          <p:nvPr/>
        </p:nvCxnSpPr>
        <p:spPr>
          <a:xfrm flipV="1">
            <a:off x="2349546" y="4595751"/>
            <a:ext cx="3386236" cy="457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16200000" flipH="1">
            <a:off x="2110027" y="4366338"/>
            <a:ext cx="455058" cy="37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16200000" flipH="1">
            <a:off x="3248079" y="4340609"/>
            <a:ext cx="455058" cy="37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16200000" flipH="1">
            <a:off x="4376235" y="4352484"/>
            <a:ext cx="455058" cy="37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16200000" flipH="1">
            <a:off x="5504392" y="4352484"/>
            <a:ext cx="455058" cy="37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4046910" y="4604116"/>
            <a:ext cx="5067" cy="457196"/>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4744891" y="5435331"/>
            <a:ext cx="849976" cy="1588"/>
          </a:xfrm>
          <a:prstGeom prst="straightConnector1">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5709111" y="6031516"/>
            <a:ext cx="1300382" cy="612949"/>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读者群体细分结果</a:t>
            </a:r>
            <a:endParaRPr lang="zh-CN" altLang="en-US" dirty="0">
              <a:solidFill>
                <a:schemeClr val="tx1"/>
              </a:solidFill>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37565" y="1817254"/>
            <a:ext cx="3064724" cy="28990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29" name="直接箭头连接符 28"/>
          <p:cNvCxnSpPr/>
          <p:nvPr/>
        </p:nvCxnSpPr>
        <p:spPr>
          <a:xfrm>
            <a:off x="6272886" y="5709000"/>
            <a:ext cx="0" cy="322516"/>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349500" y="6138545"/>
            <a:ext cx="3648710" cy="398780"/>
          </a:xfrm>
          <a:prstGeom prst="rect">
            <a:avLst/>
          </a:prstGeom>
          <a:noFill/>
        </p:spPr>
        <p:txBody>
          <a:bodyPr wrap="square" rtlCol="0">
            <a:spAutoFit/>
          </a:bodyPr>
          <a:lstStyle/>
          <a:p>
            <a:r>
              <a:rPr lang="zh-CN" altLang="en-US" sz="2000"/>
              <a:t>图：读者群体细分模型</a:t>
            </a:r>
            <a:endParaRPr lang="zh-CN" altLang="en-US" sz="2000"/>
          </a:p>
        </p:txBody>
      </p:sp>
      <p:sp>
        <p:nvSpPr>
          <p:cNvPr id="8" name="矩形 7"/>
          <p:cNvSpPr/>
          <p:nvPr/>
        </p:nvSpPr>
        <p:spPr>
          <a:xfrm>
            <a:off x="7620000" y="5632450"/>
            <a:ext cx="990600" cy="6134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a:t>活跃读者</a:t>
            </a:r>
            <a:endParaRPr lang="zh-CN" altLang="en-US"/>
          </a:p>
        </p:txBody>
      </p:sp>
      <p:sp>
        <p:nvSpPr>
          <p:cNvPr id="9" name="矩形 8"/>
          <p:cNvSpPr/>
          <p:nvPr/>
        </p:nvSpPr>
        <p:spPr>
          <a:xfrm>
            <a:off x="8782050" y="5632450"/>
            <a:ext cx="988695" cy="6134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a:t>普通读者</a:t>
            </a:r>
            <a:endParaRPr lang="zh-CN" altLang="en-US"/>
          </a:p>
        </p:txBody>
      </p:sp>
      <p:sp>
        <p:nvSpPr>
          <p:cNvPr id="10" name="矩形 9"/>
          <p:cNvSpPr/>
          <p:nvPr/>
        </p:nvSpPr>
        <p:spPr>
          <a:xfrm>
            <a:off x="9942195" y="5632450"/>
            <a:ext cx="988695" cy="6134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a:t>潜在读者</a:t>
            </a:r>
            <a:endParaRPr lang="zh-CN" altLang="en-US"/>
          </a:p>
        </p:txBody>
      </p:sp>
      <p:cxnSp>
        <p:nvCxnSpPr>
          <p:cNvPr id="14" name="直接箭头连接符 13"/>
          <p:cNvCxnSpPr/>
          <p:nvPr/>
        </p:nvCxnSpPr>
        <p:spPr>
          <a:xfrm flipV="1">
            <a:off x="7009765" y="6038850"/>
            <a:ext cx="460375" cy="3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84530" y="3062605"/>
            <a:ext cx="798830" cy="2676525"/>
          </a:xfrm>
          <a:prstGeom prst="rect">
            <a:avLst/>
          </a:prstGeom>
          <a:noFill/>
        </p:spPr>
        <p:txBody>
          <a:bodyPr wrap="square" rtlCol="0">
            <a:spAutoFit/>
          </a:bodyPr>
          <a:lstStyle/>
          <a:p>
            <a:r>
              <a:rPr lang="zh-CN" altLang="en-US" sz="2800"/>
              <a:t>群体读者画像</a:t>
            </a:r>
            <a:endParaRPr lang="zh-CN" altLang="en-US" sz="2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1225" y="149225"/>
            <a:ext cx="11754485" cy="1325880"/>
          </a:xfrm>
        </p:spPr>
        <p:txBody>
          <a:bodyPr>
            <a:noAutofit/>
          </a:bodyPr>
          <a:lstStyle/>
          <a:p>
            <a:r>
              <a:rPr lang="en-US" altLang="zh-CN" sz="3600" dirty="0">
                <a:sym typeface="+mn-ea"/>
              </a:rPr>
              <a:t>3</a:t>
            </a:r>
            <a:r>
              <a:rPr lang="zh-CN" altLang="en-US" sz="3600" dirty="0">
                <a:sym typeface="+mn-ea"/>
              </a:rPr>
              <a:t>构建面向智慧服务的读者画像</a:t>
            </a:r>
            <a:r>
              <a:rPr lang="en-US" altLang="zh-CN" sz="3600" dirty="0">
                <a:sym typeface="+mn-ea"/>
              </a:rPr>
              <a:t>——</a:t>
            </a:r>
            <a:r>
              <a:rPr lang="zh-CN" altLang="en-US" sz="3600">
                <a:sym typeface="+mn-ea"/>
              </a:rPr>
              <a:t>流程：可视化呈现</a:t>
            </a:r>
            <a:endParaRPr lang="zh-CN" altLang="en-US" sz="3600">
              <a:sym typeface="+mn-ea"/>
            </a:endParaRPr>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
        <p:nvSpPr>
          <p:cNvPr id="3" name="内容占位符 2"/>
          <p:cNvSpPr>
            <a:spLocks noGrp="1"/>
          </p:cNvSpPr>
          <p:nvPr>
            <p:ph idx="1"/>
          </p:nvPr>
        </p:nvSpPr>
        <p:spPr>
          <a:xfrm>
            <a:off x="911225" y="1370965"/>
            <a:ext cx="10902315" cy="626110"/>
          </a:xfrm>
        </p:spPr>
        <p:txBody>
          <a:bodyPr>
            <a:normAutofit/>
          </a:bodyPr>
          <a:lstStyle/>
          <a:p>
            <a:pPr marL="0" indent="0">
              <a:buNone/>
            </a:pPr>
            <a:r>
              <a:rPr lang="zh-CN" altLang="en-US" dirty="0"/>
              <a:t>利用读者模型，以可视化呈现的方式，对不同模型下</a:t>
            </a:r>
            <a:r>
              <a:rPr lang="zh-CN" altLang="en-US" dirty="0">
                <a:solidFill>
                  <a:schemeClr val="tx1"/>
                </a:solidFill>
              </a:rPr>
              <a:t>的读者群体</a:t>
            </a:r>
            <a:r>
              <a:rPr lang="zh-CN" altLang="en-US" dirty="0" smtClean="0">
                <a:solidFill>
                  <a:schemeClr val="tx1"/>
                </a:solidFill>
              </a:rPr>
              <a:t>提供服务</a:t>
            </a:r>
            <a:r>
              <a:rPr lang="zh-CN" altLang="en-US" dirty="0"/>
              <a:t>策略。</a:t>
            </a:r>
            <a:endParaRPr lang="zh-CN" altLang="en-US" dirty="0"/>
          </a:p>
          <a:p>
            <a:endParaRPr lang="en-US" altLang="zh-CN" dirty="0"/>
          </a:p>
          <a:p>
            <a:pPr marL="0" indent="0">
              <a:buNone/>
            </a:pPr>
            <a:endParaRPr lang="zh-CN" altLang="en-US" sz="1600" dirty="0"/>
          </a:p>
        </p:txBody>
      </p:sp>
      <p:sp>
        <p:nvSpPr>
          <p:cNvPr id="8" name="椭圆 7"/>
          <p:cNvSpPr/>
          <p:nvPr/>
        </p:nvSpPr>
        <p:spPr>
          <a:xfrm>
            <a:off x="9410065" y="6096000"/>
            <a:ext cx="181610" cy="33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581400" y="5777865"/>
            <a:ext cx="4650740" cy="368300"/>
          </a:xfrm>
          <a:prstGeom prst="rect">
            <a:avLst/>
          </a:prstGeom>
          <a:noFill/>
        </p:spPr>
        <p:txBody>
          <a:bodyPr wrap="square" rtlCol="0">
            <a:spAutoFit/>
          </a:bodyPr>
          <a:lstStyle/>
          <a:p>
            <a:r>
              <a:rPr lang="zh-CN" altLang="en-US"/>
              <a:t>图：不同年龄读者群体的细分行为特征分析</a:t>
            </a:r>
            <a:endParaRPr lang="zh-CN" altLang="en-US"/>
          </a:p>
        </p:txBody>
      </p:sp>
      <p:sp>
        <p:nvSpPr>
          <p:cNvPr id="7" name="文本框 6"/>
          <p:cNvSpPr txBox="1"/>
          <p:nvPr/>
        </p:nvSpPr>
        <p:spPr>
          <a:xfrm>
            <a:off x="5666105" y="6146165"/>
            <a:ext cx="6147435" cy="229870"/>
          </a:xfrm>
          <a:prstGeom prst="rect">
            <a:avLst/>
          </a:prstGeom>
          <a:noFill/>
        </p:spPr>
        <p:txBody>
          <a:bodyPr wrap="square" rtlCol="0" anchor="t">
            <a:spAutoFit/>
          </a:bodyPr>
          <a:lstStyle/>
          <a:p>
            <a:r>
              <a:rPr lang="zh-CN" altLang="en-US" sz="900"/>
              <a:t>来源：刘速.浅议数字图书馆知识发现系统中的用户画像——以天津图书馆为例[J].图书馆理论与实践,2017(06):103-106.</a:t>
            </a:r>
            <a:endParaRPr lang="zh-CN" altLang="en-US" sz="900"/>
          </a:p>
        </p:txBody>
      </p:sp>
      <p:pic>
        <p:nvPicPr>
          <p:cNvPr id="9" name="图片 8"/>
          <p:cNvPicPr>
            <a:picLocks noChangeAspect="1"/>
          </p:cNvPicPr>
          <p:nvPr/>
        </p:nvPicPr>
        <p:blipFill>
          <a:blip r:embed="rId1"/>
          <a:stretch>
            <a:fillRect/>
          </a:stretch>
        </p:blipFill>
        <p:spPr>
          <a:xfrm>
            <a:off x="2497455" y="1814195"/>
            <a:ext cx="6912610" cy="3963670"/>
          </a:xfrm>
          <a:prstGeom prst="rect">
            <a:avLst/>
          </a:prstGeom>
        </p:spPr>
      </p:pic>
    </p:spTree>
    <p:custDataLst>
      <p:tags r:id="rId2"/>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1225" y="149225"/>
            <a:ext cx="11754485" cy="1325880"/>
          </a:xfrm>
        </p:spPr>
        <p:txBody>
          <a:bodyPr>
            <a:noAutofit/>
          </a:bodyPr>
          <a:lstStyle/>
          <a:p>
            <a:r>
              <a:rPr lang="en-US" altLang="zh-CN" sz="3600" dirty="0">
                <a:sym typeface="+mn-ea"/>
              </a:rPr>
              <a:t>3</a:t>
            </a:r>
            <a:r>
              <a:rPr lang="zh-CN" altLang="en-US" sz="3600" dirty="0">
                <a:sym typeface="+mn-ea"/>
              </a:rPr>
              <a:t>构建面向智慧服务的读者画像</a:t>
            </a:r>
            <a:r>
              <a:rPr lang="en-US" altLang="zh-CN" sz="3600" dirty="0">
                <a:sym typeface="+mn-ea"/>
              </a:rPr>
              <a:t>——</a:t>
            </a:r>
            <a:r>
              <a:rPr lang="zh-CN" altLang="en-US" sz="3600">
                <a:sym typeface="+mn-ea"/>
              </a:rPr>
              <a:t>流程：可视化呈现</a:t>
            </a:r>
            <a:endParaRPr lang="zh-CN" altLang="en-US" sz="3600">
              <a:sym typeface="+mn-ea"/>
            </a:endParaRPr>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
        <p:nvSpPr>
          <p:cNvPr id="3" name="内容占位符 2"/>
          <p:cNvSpPr>
            <a:spLocks noGrp="1"/>
          </p:cNvSpPr>
          <p:nvPr>
            <p:ph idx="1"/>
          </p:nvPr>
        </p:nvSpPr>
        <p:spPr>
          <a:xfrm>
            <a:off x="911225" y="1305560"/>
            <a:ext cx="10902315" cy="626110"/>
          </a:xfrm>
        </p:spPr>
        <p:txBody>
          <a:bodyPr>
            <a:normAutofit/>
          </a:bodyPr>
          <a:lstStyle/>
          <a:p>
            <a:pPr marL="0" indent="0">
              <a:buNone/>
            </a:pPr>
            <a:r>
              <a:rPr lang="zh-CN" altLang="en-US" dirty="0"/>
              <a:t>利用读者模型，以可视化呈现的方式，对不同模型下</a:t>
            </a:r>
            <a:r>
              <a:rPr lang="zh-CN" altLang="en-US" dirty="0">
                <a:solidFill>
                  <a:schemeClr val="tx1"/>
                </a:solidFill>
              </a:rPr>
              <a:t>的读者群体</a:t>
            </a:r>
            <a:r>
              <a:rPr lang="zh-CN" altLang="en-US" dirty="0" smtClean="0">
                <a:solidFill>
                  <a:schemeClr val="tx1"/>
                </a:solidFill>
              </a:rPr>
              <a:t>提供服务</a:t>
            </a:r>
            <a:r>
              <a:rPr lang="zh-CN" altLang="en-US" dirty="0"/>
              <a:t>策略。</a:t>
            </a:r>
            <a:endParaRPr lang="zh-CN" altLang="en-US" dirty="0"/>
          </a:p>
          <a:p>
            <a:endParaRPr lang="en-US" altLang="zh-CN" dirty="0"/>
          </a:p>
          <a:p>
            <a:pPr marL="0" indent="0">
              <a:buNone/>
            </a:pPr>
            <a:endParaRPr lang="zh-CN" altLang="en-US" sz="1600" dirty="0"/>
          </a:p>
        </p:txBody>
      </p:sp>
      <p:sp>
        <p:nvSpPr>
          <p:cNvPr id="8" name="椭圆 7"/>
          <p:cNvSpPr/>
          <p:nvPr/>
        </p:nvSpPr>
        <p:spPr>
          <a:xfrm>
            <a:off x="9410065" y="6096000"/>
            <a:ext cx="181610" cy="33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843780" y="5777865"/>
            <a:ext cx="3889375" cy="368300"/>
          </a:xfrm>
          <a:prstGeom prst="rect">
            <a:avLst/>
          </a:prstGeom>
          <a:noFill/>
        </p:spPr>
        <p:txBody>
          <a:bodyPr wrap="square" rtlCol="0">
            <a:spAutoFit/>
          </a:bodyPr>
          <a:lstStyle/>
          <a:p>
            <a:r>
              <a:rPr lang="zh-CN" altLang="en-US"/>
              <a:t>图：基于读者画像的用户关系图谱</a:t>
            </a:r>
            <a:endParaRPr lang="zh-CN" altLang="en-US"/>
          </a:p>
        </p:txBody>
      </p:sp>
      <p:sp>
        <p:nvSpPr>
          <p:cNvPr id="9" name="文本框 8"/>
          <p:cNvSpPr txBox="1"/>
          <p:nvPr/>
        </p:nvSpPr>
        <p:spPr>
          <a:xfrm>
            <a:off x="5666105" y="6146165"/>
            <a:ext cx="6147435" cy="229870"/>
          </a:xfrm>
          <a:prstGeom prst="rect">
            <a:avLst/>
          </a:prstGeom>
          <a:noFill/>
        </p:spPr>
        <p:txBody>
          <a:bodyPr wrap="square" rtlCol="0" anchor="t">
            <a:spAutoFit/>
          </a:bodyPr>
          <a:p>
            <a:r>
              <a:rPr lang="zh-CN" altLang="en-US" sz="900"/>
              <a:t>来源：刘速.浅议数字图书馆知识发现系统中的用户画像——以天津图书馆为例[J].图书馆理论与实践,2017(06):103-106.</a:t>
            </a:r>
            <a:endParaRPr lang="zh-CN" altLang="en-US" sz="900"/>
          </a:p>
        </p:txBody>
      </p:sp>
      <p:pic>
        <p:nvPicPr>
          <p:cNvPr id="14" name="图片 13"/>
          <p:cNvPicPr>
            <a:picLocks noChangeAspect="1"/>
          </p:cNvPicPr>
          <p:nvPr/>
        </p:nvPicPr>
        <p:blipFill>
          <a:blip r:embed="rId1"/>
          <a:srcRect t="5439"/>
          <a:stretch>
            <a:fillRect/>
          </a:stretch>
        </p:blipFill>
        <p:spPr>
          <a:xfrm>
            <a:off x="2767330" y="1814830"/>
            <a:ext cx="6642735" cy="3963035"/>
          </a:xfrm>
          <a:prstGeom prst="rect">
            <a:avLst/>
          </a:prstGeom>
        </p:spPr>
      </p:pic>
    </p:spTree>
    <p:custDataLst>
      <p:tags r:id="rId2"/>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1225" y="149225"/>
            <a:ext cx="11754485" cy="1325880"/>
          </a:xfrm>
        </p:spPr>
        <p:txBody>
          <a:bodyPr>
            <a:noAutofit/>
          </a:bodyPr>
          <a:lstStyle/>
          <a:p>
            <a:r>
              <a:rPr lang="en-US" altLang="zh-CN" sz="3600" dirty="0">
                <a:sym typeface="+mn-ea"/>
              </a:rPr>
              <a:t>3</a:t>
            </a:r>
            <a:r>
              <a:rPr lang="zh-CN" altLang="en-US" sz="3600" dirty="0">
                <a:sym typeface="+mn-ea"/>
              </a:rPr>
              <a:t>构建面向智慧服务的读者画像</a:t>
            </a:r>
            <a:r>
              <a:rPr lang="en-US" altLang="zh-CN" sz="3600" dirty="0">
                <a:sym typeface="+mn-ea"/>
              </a:rPr>
              <a:t>——</a:t>
            </a:r>
            <a:r>
              <a:rPr lang="zh-CN" altLang="en-US" sz="3600">
                <a:sym typeface="+mn-ea"/>
              </a:rPr>
              <a:t>流程：可视化呈现</a:t>
            </a:r>
            <a:endParaRPr lang="zh-CN" altLang="en-US" sz="3600">
              <a:sym typeface="+mn-ea"/>
            </a:endParaRPr>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
        <p:nvSpPr>
          <p:cNvPr id="3" name="内容占位符 2"/>
          <p:cNvSpPr>
            <a:spLocks noGrp="1"/>
          </p:cNvSpPr>
          <p:nvPr>
            <p:ph idx="1"/>
          </p:nvPr>
        </p:nvSpPr>
        <p:spPr>
          <a:xfrm>
            <a:off x="911225" y="1609725"/>
            <a:ext cx="10902315" cy="626110"/>
          </a:xfrm>
        </p:spPr>
        <p:txBody>
          <a:bodyPr>
            <a:normAutofit/>
          </a:bodyPr>
          <a:lstStyle/>
          <a:p>
            <a:pPr marL="0" indent="0">
              <a:buNone/>
            </a:pPr>
            <a:r>
              <a:rPr lang="zh-CN" altLang="en-US" dirty="0"/>
              <a:t>利用读者模型，以可视化呈现的方式，对不同模型下</a:t>
            </a:r>
            <a:r>
              <a:rPr lang="zh-CN" altLang="en-US" dirty="0">
                <a:solidFill>
                  <a:schemeClr val="tx1"/>
                </a:solidFill>
              </a:rPr>
              <a:t>的读者群体</a:t>
            </a:r>
            <a:r>
              <a:rPr lang="zh-CN" altLang="en-US" dirty="0" smtClean="0">
                <a:solidFill>
                  <a:schemeClr val="tx1"/>
                </a:solidFill>
              </a:rPr>
              <a:t>提供服务</a:t>
            </a:r>
            <a:r>
              <a:rPr lang="zh-CN" altLang="en-US" dirty="0"/>
              <a:t>策略。</a:t>
            </a:r>
            <a:endParaRPr lang="zh-CN" altLang="en-US" dirty="0"/>
          </a:p>
          <a:p>
            <a:endParaRPr lang="en-US" altLang="zh-CN" dirty="0"/>
          </a:p>
          <a:p>
            <a:pPr marL="0" indent="0">
              <a:buNone/>
            </a:pPr>
            <a:endParaRPr lang="zh-CN" altLang="en-US" sz="1600" dirty="0"/>
          </a:p>
        </p:txBody>
      </p:sp>
      <p:sp>
        <p:nvSpPr>
          <p:cNvPr id="8" name="椭圆 7"/>
          <p:cNvSpPr/>
          <p:nvPr/>
        </p:nvSpPr>
        <p:spPr>
          <a:xfrm>
            <a:off x="9410065" y="6096000"/>
            <a:ext cx="181610" cy="33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1"/>
          <a:srcRect t="4796" b="3197"/>
          <a:stretch>
            <a:fillRect/>
          </a:stretch>
        </p:blipFill>
        <p:spPr>
          <a:xfrm>
            <a:off x="3288030" y="2056765"/>
            <a:ext cx="4465320" cy="3508375"/>
          </a:xfrm>
          <a:prstGeom prst="rect">
            <a:avLst/>
          </a:prstGeom>
        </p:spPr>
      </p:pic>
      <p:sp>
        <p:nvSpPr>
          <p:cNvPr id="28" name="文本框 27"/>
          <p:cNvSpPr txBox="1"/>
          <p:nvPr/>
        </p:nvSpPr>
        <p:spPr>
          <a:xfrm>
            <a:off x="4286250" y="5727700"/>
            <a:ext cx="2468880" cy="368300"/>
          </a:xfrm>
          <a:prstGeom prst="rect">
            <a:avLst/>
          </a:prstGeom>
          <a:noFill/>
        </p:spPr>
        <p:txBody>
          <a:bodyPr wrap="none" rtlCol="0" anchor="t">
            <a:spAutoFit/>
          </a:bodyPr>
          <a:lstStyle/>
          <a:p>
            <a:r>
              <a:rPr lang="zh-CN" altLang="en-US">
                <a:sym typeface="+mn-ea"/>
              </a:rPr>
              <a:t>图：用户个体画像示例</a:t>
            </a:r>
            <a:endParaRPr lang="zh-CN" altLang="en-US"/>
          </a:p>
        </p:txBody>
      </p:sp>
      <p:sp>
        <p:nvSpPr>
          <p:cNvPr id="9" name="文本框 8"/>
          <p:cNvSpPr txBox="1"/>
          <p:nvPr/>
        </p:nvSpPr>
        <p:spPr>
          <a:xfrm>
            <a:off x="5666105" y="6146165"/>
            <a:ext cx="6147435" cy="229870"/>
          </a:xfrm>
          <a:prstGeom prst="rect">
            <a:avLst/>
          </a:prstGeom>
          <a:noFill/>
        </p:spPr>
        <p:txBody>
          <a:bodyPr wrap="square" rtlCol="0" anchor="t">
            <a:spAutoFit/>
          </a:bodyPr>
          <a:p>
            <a:r>
              <a:rPr lang="zh-CN" altLang="en-US" sz="900"/>
              <a:t>来源：刘速.浅议数字图书馆知识发现系统中的用户画像——以天津图书馆为例[J].图书馆理论与实践,2017(06):103-106.</a:t>
            </a:r>
            <a:endParaRPr lang="zh-CN" altLang="en-US" sz="900"/>
          </a:p>
        </p:txBody>
      </p:sp>
    </p:spTree>
    <p:custDataLst>
      <p:tags r:id="rId2"/>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233170"/>
            <a:ext cx="10776045" cy="5122877"/>
          </a:xfrm>
          <a:ln>
            <a:noFill/>
          </a:ln>
        </p:spPr>
        <p:style>
          <a:lnRef idx="2">
            <a:schemeClr val="accent1"/>
          </a:lnRef>
          <a:fillRef idx="1">
            <a:schemeClr val="lt1"/>
          </a:fillRef>
          <a:effectRef idx="0">
            <a:schemeClr val="accent1"/>
          </a:effectRef>
          <a:fontRef idx="minor">
            <a:schemeClr val="dk1"/>
          </a:fontRef>
        </p:style>
        <p:txBody>
          <a:bodyPr>
            <a:normAutofit/>
          </a:bodyPr>
          <a:lstStyle/>
          <a:p>
            <a:pPr marL="0" lvl="1" indent="0">
              <a:spcBef>
                <a:spcPts val="1000"/>
              </a:spcBef>
              <a:buNone/>
            </a:pPr>
            <a:endParaRPr lang="zh-CN" altLang="en-US" dirty="0">
              <a:sym typeface="+mn-ea"/>
            </a:endParaRPr>
          </a:p>
          <a:p>
            <a:r>
              <a:rPr lang="zh-CN" altLang="en-US" sz="2400" dirty="0">
                <a:solidFill>
                  <a:schemeClr val="tx2"/>
                </a:solidFill>
                <a:latin typeface="华文中宋" panose="02010600040101010101" charset="-122"/>
                <a:ea typeface="华文中宋" panose="02010600040101010101" charset="-122"/>
              </a:rPr>
              <a:t>智慧推荐：从以往的图书馆对读者潜藏的阅读习惯和兴趣不了解，也没有主动告知读者图书馆拥有书籍、音像等数字资源状况，有些读者自己都不能清晰了解自己的需求。利用大数据、人工智能等先进技术，刻画读者画像，深度推理、分析和挖掘读者的现实需求和潜在需求，并与图书馆资源模型匹配，开展对某一类群体读者和某一个体的读者的智慧推荐服务。</a:t>
            </a:r>
            <a:endParaRPr lang="zh-CN" altLang="en-US" sz="2400" dirty="0">
              <a:solidFill>
                <a:schemeClr val="tx2"/>
              </a:solidFill>
              <a:latin typeface="华文中宋" panose="02010600040101010101" charset="-122"/>
              <a:ea typeface="华文中宋" panose="02010600040101010101" charset="-122"/>
            </a:endParaRPr>
          </a:p>
        </p:txBody>
      </p:sp>
      <p:sp>
        <p:nvSpPr>
          <p:cNvPr id="5" name="标题 4"/>
          <p:cNvSpPr>
            <a:spLocks noGrp="1"/>
          </p:cNvSpPr>
          <p:nvPr>
            <p:ph type="title"/>
          </p:nvPr>
        </p:nvSpPr>
        <p:spPr>
          <a:xfrm>
            <a:off x="838200" y="149225"/>
            <a:ext cx="11001375" cy="1325880"/>
          </a:xfrm>
        </p:spPr>
        <p:txBody>
          <a:bodyPr>
            <a:noAutofit/>
          </a:bodyPr>
          <a:lstStyle/>
          <a:p>
            <a:r>
              <a:rPr lang="en-US" altLang="zh-CN" sz="3200" dirty="0">
                <a:sym typeface="+mn-ea"/>
              </a:rPr>
              <a:t>3</a:t>
            </a:r>
            <a:r>
              <a:rPr lang="zh-CN" altLang="en-US" sz="3200" dirty="0">
                <a:sym typeface="+mn-ea"/>
              </a:rPr>
              <a:t>构建面向智慧服务的读者画像</a:t>
            </a:r>
            <a:r>
              <a:rPr lang="en-US" altLang="zh-CN" sz="3200" dirty="0">
                <a:sym typeface="+mn-ea"/>
              </a:rPr>
              <a:t>——</a:t>
            </a:r>
            <a:r>
              <a:rPr lang="zh-CN" altLang="en-US" sz="3200" dirty="0">
                <a:sym typeface="+mn-ea"/>
              </a:rPr>
              <a:t>基于读者画像的智慧服务</a:t>
            </a:r>
            <a:endParaRPr lang="zh-CN" altLang="en-US" sz="3200" dirty="0">
              <a:sym typeface="+mn-ea"/>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dirty="0"/>
          </a:p>
        </p:txBody>
      </p:sp>
      <p:pic>
        <p:nvPicPr>
          <p:cNvPr id="2" name="图片 1"/>
          <p:cNvPicPr>
            <a:picLocks noChangeAspect="1"/>
          </p:cNvPicPr>
          <p:nvPr/>
        </p:nvPicPr>
        <p:blipFill>
          <a:blip r:embed="rId1"/>
          <a:srcRect t="1603"/>
          <a:stretch>
            <a:fillRect/>
          </a:stretch>
        </p:blipFill>
        <p:spPr>
          <a:xfrm>
            <a:off x="6449695" y="4083050"/>
            <a:ext cx="2334895" cy="2385060"/>
          </a:xfrm>
          <a:prstGeom prst="rect">
            <a:avLst/>
          </a:prstGeom>
        </p:spPr>
      </p:pic>
      <p:pic>
        <p:nvPicPr>
          <p:cNvPr id="4" name="图片 3"/>
          <p:cNvPicPr>
            <a:picLocks noChangeAspect="1"/>
          </p:cNvPicPr>
          <p:nvPr/>
        </p:nvPicPr>
        <p:blipFill>
          <a:blip r:embed="rId2"/>
          <a:stretch>
            <a:fillRect/>
          </a:stretch>
        </p:blipFill>
        <p:spPr>
          <a:xfrm>
            <a:off x="2591435" y="4048760"/>
            <a:ext cx="2599690" cy="2307590"/>
          </a:xfrm>
          <a:prstGeom prst="rect">
            <a:avLst/>
          </a:prstGeom>
        </p:spPr>
      </p:pic>
      <p:sp>
        <p:nvSpPr>
          <p:cNvPr id="6" name="右箭头 5"/>
          <p:cNvSpPr/>
          <p:nvPr/>
        </p:nvSpPr>
        <p:spPr>
          <a:xfrm>
            <a:off x="5376545" y="4884420"/>
            <a:ext cx="808990" cy="144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日期占位符 7"/>
          <p:cNvSpPr>
            <a:spLocks noGrp="1"/>
          </p:cNvSpPr>
          <p:nvPr>
            <p:ph type="dt" sz="half" idx="10"/>
          </p:nvPr>
        </p:nvSpPr>
        <p:spPr/>
        <p:txBody>
          <a:bodyPr/>
          <a:p>
            <a:fld id="{5663ED5B-2353-4D26-AA97-9FBE27B98DD3}" type="datetime1">
              <a:rPr lang="zh-CN" altLang="en-US" smtClean="0"/>
            </a:fld>
            <a:endParaRPr lang="zh-CN" altLang="en-US"/>
          </a:p>
        </p:txBody>
      </p:sp>
      <p:sp>
        <p:nvSpPr>
          <p:cNvPr id="9" name="页脚占位符 8"/>
          <p:cNvSpPr>
            <a:spLocks noGrp="1"/>
          </p:cNvSpPr>
          <p:nvPr>
            <p:ph type="ftr" sz="quarter" idx="11"/>
          </p:nvPr>
        </p:nvSpPr>
        <p:spPr/>
        <p:txBody>
          <a:bodyPr/>
          <a:p>
            <a:r>
              <a:rPr lang="zh-CN" altLang="en-US"/>
              <a:t>大数据驱动的图书馆智慧服务</a:t>
            </a: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1" name="文本框 10"/>
          <p:cNvSpPr txBox="1"/>
          <p:nvPr/>
        </p:nvSpPr>
        <p:spPr>
          <a:xfrm>
            <a:off x="441820" y="1166842"/>
            <a:ext cx="11308359" cy="5631180"/>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altLang="zh-CN" sz="2400" dirty="0">
                <a:solidFill>
                  <a:schemeClr val="tx2"/>
                </a:solidFill>
                <a:latin typeface="华文中宋" panose="02010600040101010101" charset="-122"/>
                <a:ea typeface="华文中宋" panose="02010600040101010101" charset="-122"/>
              </a:rPr>
              <a:t>2012</a:t>
            </a:r>
            <a:r>
              <a:rPr lang="zh-CN" altLang="en-US" sz="2400" dirty="0">
                <a:solidFill>
                  <a:schemeClr val="tx2"/>
                </a:solidFill>
                <a:latin typeface="华文中宋" panose="02010600040101010101" charset="-122"/>
                <a:ea typeface="华文中宋" panose="02010600040101010101" charset="-122"/>
              </a:rPr>
              <a:t>年，</a:t>
            </a:r>
            <a:r>
              <a:rPr lang="en-US" altLang="zh-CN" sz="2400" dirty="0">
                <a:solidFill>
                  <a:schemeClr val="tx2"/>
                </a:solidFill>
                <a:latin typeface="华文中宋" panose="02010600040101010101" charset="-122"/>
                <a:ea typeface="华文中宋" panose="02010600040101010101" charset="-122"/>
              </a:rPr>
              <a:t>《IFLA</a:t>
            </a:r>
            <a:r>
              <a:rPr lang="zh-CN" altLang="en-US" sz="2400" dirty="0">
                <a:solidFill>
                  <a:schemeClr val="tx2"/>
                </a:solidFill>
                <a:latin typeface="华文中宋" panose="02010600040101010101" charset="-122"/>
                <a:ea typeface="华文中宋" panose="02010600040101010101" charset="-122"/>
              </a:rPr>
              <a:t>大数据趋势报告</a:t>
            </a:r>
            <a:r>
              <a:rPr lang="en-US" altLang="zh-CN" sz="2400" dirty="0">
                <a:solidFill>
                  <a:schemeClr val="tx2"/>
                </a:solidFill>
                <a:latin typeface="华文中宋" panose="02010600040101010101" charset="-122"/>
                <a:ea typeface="华文中宋" panose="02010600040101010101" charset="-122"/>
              </a:rPr>
              <a:t>》</a:t>
            </a:r>
            <a:r>
              <a:rPr lang="zh-CN" altLang="en-US" sz="2400" dirty="0">
                <a:solidFill>
                  <a:schemeClr val="tx2"/>
                </a:solidFill>
                <a:latin typeface="华文中宋" panose="02010600040101010101" charset="-122"/>
                <a:ea typeface="华文中宋" panose="02010600040101010101" charset="-122"/>
              </a:rPr>
              <a:t>，指出</a:t>
            </a:r>
            <a:r>
              <a:rPr lang="zh-CN" altLang="en-US" sz="2400" dirty="0">
                <a:solidFill>
                  <a:srgbClr val="FF0000"/>
                </a:solidFill>
                <a:latin typeface="华文中宋" panose="02010600040101010101" charset="-122"/>
                <a:ea typeface="华文中宋" panose="02010600040101010101" charset="-122"/>
              </a:rPr>
              <a:t>大数据</a:t>
            </a:r>
            <a:r>
              <a:rPr lang="zh-CN" altLang="en-US" sz="2400" dirty="0">
                <a:solidFill>
                  <a:schemeClr val="tx2"/>
                </a:solidFill>
                <a:latin typeface="华文中宋" panose="02010600040101010101" charset="-122"/>
                <a:ea typeface="华文中宋" panose="02010600040101010101" charset="-122"/>
              </a:rPr>
              <a:t>是未来重要技术之一；</a:t>
            </a:r>
            <a:endParaRPr lang="en-US" altLang="zh-CN" sz="2400" dirty="0">
              <a:solidFill>
                <a:schemeClr val="tx2"/>
              </a:solidFill>
              <a:latin typeface="华文中宋" panose="02010600040101010101" charset="-122"/>
              <a:ea typeface="华文中宋" panose="02010600040101010101" charset="-122"/>
            </a:endParaRPr>
          </a:p>
          <a:p>
            <a:pPr marL="285750" indent="-285750">
              <a:lnSpc>
                <a:spcPct val="150000"/>
              </a:lnSpc>
              <a:buFont typeface="Arial" panose="020B0604020202020204" pitchFamily="34" charset="0"/>
              <a:buChar char="•"/>
            </a:pPr>
            <a:r>
              <a:rPr lang="en-US" altLang="zh-CN" sz="2400" dirty="0">
                <a:solidFill>
                  <a:schemeClr val="tx2"/>
                </a:solidFill>
                <a:latin typeface="华文中宋" panose="02010600040101010101" charset="-122"/>
                <a:ea typeface="华文中宋" panose="02010600040101010101" charset="-122"/>
              </a:rPr>
              <a:t>2015</a:t>
            </a:r>
            <a:r>
              <a:rPr lang="zh-CN" altLang="en-US" sz="2400" dirty="0">
                <a:solidFill>
                  <a:schemeClr val="tx2"/>
                </a:solidFill>
                <a:latin typeface="华文中宋" panose="02010600040101010101" charset="-122"/>
                <a:ea typeface="华文中宋" panose="02010600040101010101" charset="-122"/>
              </a:rPr>
              <a:t>年，国务院印发</a:t>
            </a:r>
            <a:r>
              <a:rPr lang="en-US" altLang="zh-CN" sz="2400" dirty="0">
                <a:solidFill>
                  <a:schemeClr val="tx2"/>
                </a:solidFill>
                <a:latin typeface="华文中宋" panose="02010600040101010101" charset="-122"/>
                <a:ea typeface="华文中宋" panose="02010600040101010101" charset="-122"/>
              </a:rPr>
              <a:t>《</a:t>
            </a:r>
            <a:r>
              <a:rPr lang="zh-CN" altLang="en-US" sz="2400" dirty="0">
                <a:solidFill>
                  <a:schemeClr val="tx2"/>
                </a:solidFill>
                <a:latin typeface="华文中宋" panose="02010600040101010101" charset="-122"/>
                <a:ea typeface="华文中宋" panose="02010600040101010101" charset="-122"/>
              </a:rPr>
              <a:t>促进大数据发展行动纲要</a:t>
            </a:r>
            <a:r>
              <a:rPr lang="en-US" altLang="zh-CN" sz="2400" dirty="0">
                <a:solidFill>
                  <a:schemeClr val="tx2"/>
                </a:solidFill>
                <a:latin typeface="华文中宋" panose="02010600040101010101" charset="-122"/>
                <a:ea typeface="华文中宋" panose="02010600040101010101" charset="-122"/>
              </a:rPr>
              <a:t>》</a:t>
            </a:r>
            <a:r>
              <a:rPr lang="zh-CN" altLang="en-US" sz="2400" dirty="0">
                <a:solidFill>
                  <a:schemeClr val="tx2"/>
                </a:solidFill>
                <a:latin typeface="华文中宋" panose="02010600040101010101" charset="-122"/>
                <a:ea typeface="华文中宋" panose="02010600040101010101" charset="-122"/>
              </a:rPr>
              <a:t>指出加强数字图书馆等公益设施建设，构建文化传播</a:t>
            </a:r>
            <a:r>
              <a:rPr lang="zh-CN" altLang="en-US" sz="2400" dirty="0">
                <a:solidFill>
                  <a:srgbClr val="FF0000"/>
                </a:solidFill>
                <a:latin typeface="华文中宋" panose="02010600040101010101" charset="-122"/>
                <a:ea typeface="华文中宋" panose="02010600040101010101" charset="-122"/>
              </a:rPr>
              <a:t>大数据</a:t>
            </a:r>
            <a:r>
              <a:rPr lang="zh-CN" altLang="en-US" sz="2400" dirty="0">
                <a:solidFill>
                  <a:schemeClr val="tx2"/>
                </a:solidFill>
                <a:latin typeface="华文中宋" panose="02010600040101010101" charset="-122"/>
                <a:ea typeface="华文中宋" panose="02010600040101010101" charset="-122"/>
              </a:rPr>
              <a:t>综合服务平台；</a:t>
            </a:r>
            <a:endParaRPr lang="en-US" altLang="zh-CN" sz="2400" dirty="0">
              <a:solidFill>
                <a:schemeClr val="tx2"/>
              </a:solidFill>
              <a:latin typeface="华文中宋" panose="02010600040101010101" charset="-122"/>
              <a:ea typeface="华文中宋" panose="02010600040101010101" charset="-122"/>
            </a:endParaRPr>
          </a:p>
          <a:p>
            <a:pPr marL="285750" lvl="0" indent="-285750">
              <a:lnSpc>
                <a:spcPct val="150000"/>
              </a:lnSpc>
              <a:buFont typeface="Arial" panose="020B0604020202020204" pitchFamily="34" charset="0"/>
              <a:buChar char="•"/>
            </a:pPr>
            <a:r>
              <a:rPr lang="en-US" altLang="zh-CN" sz="2400" dirty="0">
                <a:solidFill>
                  <a:schemeClr val="tx2"/>
                </a:solidFill>
                <a:latin typeface="华文中宋" panose="02010600040101010101" charset="-122"/>
                <a:ea typeface="华文中宋" panose="02010600040101010101" charset="-122"/>
              </a:rPr>
              <a:t>2016</a:t>
            </a:r>
            <a:r>
              <a:rPr lang="zh-CN" altLang="en-US" sz="2400" dirty="0">
                <a:solidFill>
                  <a:schemeClr val="tx2"/>
                </a:solidFill>
                <a:latin typeface="华文中宋" panose="02010600040101010101" charset="-122"/>
                <a:ea typeface="华文中宋" panose="02010600040101010101" charset="-122"/>
              </a:rPr>
              <a:t>年，美国思域技术公司（</a:t>
            </a:r>
            <a:r>
              <a:rPr lang="en-US" altLang="zh-CN" sz="2400" dirty="0">
                <a:solidFill>
                  <a:schemeClr val="tx2"/>
                </a:solidFill>
                <a:latin typeface="华文中宋" panose="02010600040101010101" charset="-122"/>
                <a:ea typeface="华文中宋" panose="02010600040101010101" charset="-122"/>
              </a:rPr>
              <a:t>Civil technologies</a:t>
            </a:r>
            <a:r>
              <a:rPr lang="zh-CN" altLang="en-US" sz="2400" dirty="0">
                <a:solidFill>
                  <a:schemeClr val="tx2"/>
                </a:solidFill>
                <a:latin typeface="华文中宋" panose="02010600040101010101" charset="-122"/>
                <a:ea typeface="华文中宋" panose="02010600040101010101" charset="-122"/>
              </a:rPr>
              <a:t>）在美国</a:t>
            </a:r>
            <a:r>
              <a:rPr lang="en-US" altLang="zh-CN" sz="2400" dirty="0">
                <a:solidFill>
                  <a:schemeClr val="tx2"/>
                </a:solidFill>
                <a:latin typeface="华文中宋" panose="02010600040101010101" charset="-122"/>
                <a:ea typeface="华文中宋" panose="02010600040101010101" charset="-122"/>
              </a:rPr>
              <a:t>10</a:t>
            </a:r>
            <a:r>
              <a:rPr lang="zh-CN" altLang="en-US" sz="2400" dirty="0">
                <a:solidFill>
                  <a:schemeClr val="tx2"/>
                </a:solidFill>
                <a:latin typeface="华文中宋" panose="02010600040101010101" charset="-122"/>
                <a:ea typeface="华文中宋" panose="02010600040101010101" charset="-122"/>
              </a:rPr>
              <a:t>所图书馆展开用户大数据项目研究，形成了图书馆界的</a:t>
            </a:r>
            <a:r>
              <a:rPr lang="zh-CN" altLang="en-US" sz="2400" dirty="0">
                <a:solidFill>
                  <a:srgbClr val="FF0000"/>
                </a:solidFill>
                <a:latin typeface="华文中宋" panose="02010600040101010101" charset="-122"/>
                <a:ea typeface="华文中宋" panose="02010600040101010101" charset="-122"/>
              </a:rPr>
              <a:t>第一份大数据</a:t>
            </a:r>
            <a:r>
              <a:rPr lang="zh-CN" altLang="en-US" sz="2400" dirty="0">
                <a:solidFill>
                  <a:schemeClr val="tx2"/>
                </a:solidFill>
                <a:latin typeface="华文中宋" panose="02010600040101010101" charset="-122"/>
                <a:ea typeface="华文中宋" panose="02010600040101010101" charset="-122"/>
              </a:rPr>
              <a:t>用户报告，该项目将</a:t>
            </a:r>
            <a:r>
              <a:rPr lang="zh-CN" altLang="en-US" sz="2400" dirty="0">
                <a:solidFill>
                  <a:srgbClr val="FF0000"/>
                </a:solidFill>
                <a:latin typeface="华文中宋" panose="02010600040101010101" charset="-122"/>
                <a:ea typeface="华文中宋" panose="02010600040101010101" charset="-122"/>
              </a:rPr>
              <a:t>核心用户</a:t>
            </a:r>
            <a:r>
              <a:rPr lang="zh-CN" altLang="en-US" sz="2400" dirty="0">
                <a:solidFill>
                  <a:schemeClr val="tx2"/>
                </a:solidFill>
                <a:latin typeface="华文中宋" panose="02010600040101010101" charset="-122"/>
                <a:ea typeface="华文中宋" panose="02010600040101010101" charset="-122"/>
              </a:rPr>
              <a:t>、</a:t>
            </a:r>
            <a:r>
              <a:rPr lang="zh-CN" altLang="en-US" sz="2400" dirty="0">
                <a:solidFill>
                  <a:srgbClr val="FF0000"/>
                </a:solidFill>
                <a:latin typeface="华文中宋" panose="02010600040101010101" charset="-122"/>
                <a:ea typeface="华文中宋" panose="02010600040101010101" charset="-122"/>
              </a:rPr>
              <a:t>市场细分的概念</a:t>
            </a:r>
            <a:r>
              <a:rPr lang="zh-CN" altLang="en-US" sz="2400" dirty="0">
                <a:solidFill>
                  <a:schemeClr val="tx2"/>
                </a:solidFill>
                <a:latin typeface="华文中宋" panose="02010600040101010101" charset="-122"/>
                <a:ea typeface="华文中宋" panose="02010600040101010101" charset="-122"/>
              </a:rPr>
              <a:t>及</a:t>
            </a:r>
            <a:r>
              <a:rPr lang="zh-CN" altLang="en-US" sz="2400" dirty="0">
                <a:solidFill>
                  <a:srgbClr val="FF0000"/>
                </a:solidFill>
                <a:latin typeface="华文中宋" panose="02010600040101010101" charset="-122"/>
                <a:ea typeface="华文中宋" panose="02010600040101010101" charset="-122"/>
              </a:rPr>
              <a:t>3R、3C的管理</a:t>
            </a:r>
            <a:r>
              <a:rPr lang="zh-CN" altLang="en-US" sz="2400" dirty="0">
                <a:solidFill>
                  <a:schemeClr val="tx2"/>
                </a:solidFill>
                <a:latin typeface="华文中宋" panose="02010600040101010101" charset="-122"/>
                <a:ea typeface="华文中宋" panose="02010600040101010101" charset="-122"/>
              </a:rPr>
              <a:t>理念引入到图书馆领域,通过数据资源及数据技术整合充分挖掘了</a:t>
            </a:r>
            <a:r>
              <a:rPr lang="zh-CN" altLang="en-US" sz="2400" dirty="0">
                <a:solidFill>
                  <a:srgbClr val="FF0000"/>
                </a:solidFill>
                <a:latin typeface="华文中宋" panose="02010600040101010101" charset="-122"/>
                <a:ea typeface="华文中宋" panose="02010600040101010101" charset="-122"/>
              </a:rPr>
              <a:t>用户数据价值</a:t>
            </a:r>
            <a:r>
              <a:rPr lang="zh-CN" altLang="en-US" sz="2400" dirty="0">
                <a:solidFill>
                  <a:schemeClr val="tx2"/>
                </a:solidFill>
                <a:latin typeface="华文中宋" panose="02010600040101010101" charset="-122"/>
                <a:ea typeface="华文中宋" panose="02010600040101010101" charset="-122"/>
              </a:rPr>
              <a:t>。</a:t>
            </a:r>
            <a:endParaRPr lang="en-US" altLang="zh-CN" sz="2400" dirty="0">
              <a:solidFill>
                <a:schemeClr val="tx2"/>
              </a:solidFill>
              <a:latin typeface="华文中宋" panose="02010600040101010101" charset="-122"/>
              <a:ea typeface="华文中宋" panose="02010600040101010101" charset="-122"/>
            </a:endParaRPr>
          </a:p>
          <a:p>
            <a:pPr marL="285750" lvl="0" indent="-285750">
              <a:lnSpc>
                <a:spcPct val="150000"/>
              </a:lnSpc>
              <a:buFont typeface="Arial" panose="020B0604020202020204" pitchFamily="34" charset="0"/>
              <a:buChar char="•"/>
            </a:pPr>
            <a:r>
              <a:rPr lang="en-US" altLang="zh-CN" sz="2400" dirty="0">
                <a:solidFill>
                  <a:schemeClr val="tx2"/>
                </a:solidFill>
                <a:latin typeface="华文中宋" panose="02010600040101010101" charset="-122"/>
                <a:ea typeface="华文中宋" panose="02010600040101010101" charset="-122"/>
              </a:rPr>
              <a:t>2017</a:t>
            </a:r>
            <a:r>
              <a:rPr lang="zh-CN" altLang="en-US" sz="2400" dirty="0">
                <a:solidFill>
                  <a:schemeClr val="tx2"/>
                </a:solidFill>
                <a:latin typeface="华文中宋" panose="02010600040101010101" charset="-122"/>
                <a:ea typeface="华文中宋" panose="02010600040101010101" charset="-122"/>
              </a:rPr>
              <a:t>年，</a:t>
            </a:r>
            <a:r>
              <a:rPr lang="en-US" altLang="zh-CN" sz="2400" dirty="0">
                <a:solidFill>
                  <a:schemeClr val="tx2"/>
                </a:solidFill>
                <a:latin typeface="华文中宋" panose="02010600040101010101" charset="-122"/>
                <a:ea typeface="华文中宋" panose="02010600040101010101" charset="-122"/>
              </a:rPr>
              <a:t>《NMC Horizon Report: Library Edition》</a:t>
            </a:r>
            <a:r>
              <a:rPr lang="zh-CN" altLang="en-US" sz="2400" dirty="0">
                <a:solidFill>
                  <a:schemeClr val="tx2"/>
                </a:solidFill>
                <a:latin typeface="华文中宋" panose="02010600040101010101" charset="-122"/>
                <a:ea typeface="华文中宋" panose="02010600040101010101" charset="-122"/>
              </a:rPr>
              <a:t>指出，学术研究图书馆今后重要的技术发展是：</a:t>
            </a:r>
            <a:r>
              <a:rPr lang="en-US" altLang="zh-CN" sz="2400" dirty="0">
                <a:solidFill>
                  <a:schemeClr val="tx2"/>
                </a:solidFill>
                <a:latin typeface="华文中宋" panose="02010600040101010101" charset="-122"/>
                <a:ea typeface="华文中宋" panose="02010600040101010101" charset="-122"/>
              </a:rPr>
              <a:t>1 </a:t>
            </a:r>
            <a:r>
              <a:rPr lang="zh-CN" altLang="en-US" sz="2400" dirty="0">
                <a:solidFill>
                  <a:schemeClr val="tx2"/>
                </a:solidFill>
                <a:latin typeface="华文中宋" panose="02010600040101010101" charset="-122"/>
                <a:ea typeface="华文中宋" panose="02010600040101010101" charset="-122"/>
              </a:rPr>
              <a:t>年或 </a:t>
            </a:r>
            <a:r>
              <a:rPr lang="en-US" altLang="zh-CN" sz="2400" dirty="0">
                <a:solidFill>
                  <a:schemeClr val="tx2"/>
                </a:solidFill>
                <a:latin typeface="华文中宋" panose="02010600040101010101" charset="-122"/>
                <a:ea typeface="华文中宋" panose="02010600040101010101" charset="-122"/>
              </a:rPr>
              <a:t>1 </a:t>
            </a:r>
            <a:r>
              <a:rPr lang="zh-CN" altLang="en-US" sz="2400" dirty="0">
                <a:solidFill>
                  <a:schemeClr val="tx2"/>
                </a:solidFill>
                <a:latin typeface="华文中宋" panose="02010600040101010101" charset="-122"/>
                <a:ea typeface="华文中宋" panose="02010600040101010101" charset="-122"/>
              </a:rPr>
              <a:t>年以内发展</a:t>
            </a:r>
            <a:r>
              <a:rPr lang="zh-CN" altLang="en-US" sz="2400" dirty="0">
                <a:solidFill>
                  <a:srgbClr val="FF0000"/>
                </a:solidFill>
                <a:latin typeface="华文中宋" panose="02010600040101010101" charset="-122"/>
                <a:ea typeface="华文中宋" panose="02010600040101010101" charset="-122"/>
              </a:rPr>
              <a:t>大数据技术</a:t>
            </a:r>
            <a:r>
              <a:rPr lang="zh-CN" altLang="en-US" sz="2400" dirty="0">
                <a:solidFill>
                  <a:schemeClr val="tx2"/>
                </a:solidFill>
                <a:latin typeface="华文中宋" panose="02010600040101010101" charset="-122"/>
                <a:ea typeface="华文中宋" panose="02010600040101010101" charset="-122"/>
              </a:rPr>
              <a:t>、 数字学术技术；</a:t>
            </a:r>
            <a:r>
              <a:rPr lang="en-US" altLang="zh-CN" sz="2400" dirty="0">
                <a:solidFill>
                  <a:schemeClr val="tx2"/>
                </a:solidFill>
                <a:latin typeface="华文中宋" panose="02010600040101010101" charset="-122"/>
                <a:ea typeface="华文中宋" panose="02010600040101010101" charset="-122"/>
              </a:rPr>
              <a:t>2-3 </a:t>
            </a:r>
            <a:r>
              <a:rPr lang="zh-CN" altLang="en-US" sz="2400" dirty="0">
                <a:solidFill>
                  <a:schemeClr val="tx2"/>
                </a:solidFill>
                <a:latin typeface="华文中宋" panose="02010600040101010101" charset="-122"/>
                <a:ea typeface="华文中宋" panose="02010600040101010101" charset="-122"/>
              </a:rPr>
              <a:t>年，图书馆服务平台、在线身份识别；</a:t>
            </a:r>
            <a:r>
              <a:rPr lang="en-US" altLang="zh-CN" sz="2400" dirty="0">
                <a:solidFill>
                  <a:schemeClr val="tx2"/>
                </a:solidFill>
                <a:latin typeface="华文中宋" panose="02010600040101010101" charset="-122"/>
                <a:ea typeface="华文中宋" panose="02010600040101010101" charset="-122"/>
              </a:rPr>
              <a:t>4-5 </a:t>
            </a:r>
            <a:r>
              <a:rPr lang="zh-CN" altLang="en-US" sz="2400" dirty="0">
                <a:solidFill>
                  <a:schemeClr val="tx2"/>
                </a:solidFill>
                <a:latin typeface="华文中宋" panose="02010600040101010101" charset="-122"/>
                <a:ea typeface="华文中宋" panose="02010600040101010101" charset="-122"/>
              </a:rPr>
              <a:t>年，人工智能、物联网。</a:t>
            </a:r>
            <a:endParaRPr lang="en-US" altLang="zh-CN" sz="2400" dirty="0">
              <a:solidFill>
                <a:schemeClr val="tx2"/>
              </a:solidFill>
              <a:latin typeface="华文中宋" panose="02010600040101010101" charset="-122"/>
              <a:ea typeface="华文中宋" panose="02010600040101010101" charset="-122"/>
            </a:endParaRPr>
          </a:p>
        </p:txBody>
      </p:sp>
      <p:sp>
        <p:nvSpPr>
          <p:cNvPr id="2" name="标题 1"/>
          <p:cNvSpPr>
            <a:spLocks noGrp="1"/>
          </p:cNvSpPr>
          <p:nvPr>
            <p:ph type="title"/>
          </p:nvPr>
        </p:nvSpPr>
        <p:spPr>
          <a:xfrm>
            <a:off x="838200" y="149225"/>
            <a:ext cx="11432540" cy="1325880"/>
          </a:xfrm>
        </p:spPr>
        <p:txBody>
          <a:bodyPr/>
          <a:lstStyle/>
          <a:p>
            <a:r>
              <a:rPr lang="en-US" altLang="zh-CN" sz="3600" dirty="0">
                <a:sym typeface="+mn-ea"/>
              </a:rPr>
              <a:t>1</a:t>
            </a:r>
            <a:r>
              <a:rPr lang="zh-CN" altLang="en-US" sz="3600" dirty="0">
                <a:sym typeface="+mn-ea"/>
              </a:rPr>
              <a:t>大数据、人工智能与图书馆</a:t>
            </a:r>
            <a:r>
              <a:rPr lang="en-US" altLang="zh-CN" sz="3600" dirty="0">
                <a:sym typeface="+mn-ea"/>
              </a:rPr>
              <a:t>——</a:t>
            </a:r>
            <a:r>
              <a:rPr lang="zh-CN" altLang="en-US" sz="3600" dirty="0"/>
              <a:t>大数据时代的到来</a:t>
            </a:r>
            <a:endParaRPr lang="zh-CN"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ym typeface="+mn-ea"/>
              </a:rPr>
              <a:t>4</a:t>
            </a:r>
            <a:r>
              <a:rPr lang="zh-CN" altLang="en-US" dirty="0">
                <a:sym typeface="+mn-ea"/>
              </a:rPr>
              <a:t>思考</a:t>
            </a:r>
            <a:r>
              <a:rPr lang="en-US" altLang="zh-CN" dirty="0">
                <a:sym typeface="+mn-ea"/>
              </a:rPr>
              <a:t>.......</a:t>
            </a:r>
            <a:endParaRPr lang="en-US" altLang="zh-CN" dirty="0">
              <a:sym typeface="+mn-ea"/>
            </a:endParaRPr>
          </a:p>
        </p:txBody>
      </p:sp>
      <p:sp>
        <p:nvSpPr>
          <p:cNvPr id="3" name="内容占位符 2"/>
          <p:cNvSpPr>
            <a:spLocks noGrp="1"/>
          </p:cNvSpPr>
          <p:nvPr>
            <p:ph idx="1"/>
          </p:nvPr>
        </p:nvSpPr>
        <p:spPr>
          <a:xfrm>
            <a:off x="838200" y="1609725"/>
            <a:ext cx="10415270" cy="4351655"/>
          </a:xfrm>
        </p:spPr>
        <p:txBody>
          <a:bodyPr>
            <a:normAutofit/>
          </a:bodyPr>
          <a:lstStyle/>
          <a:p>
            <a:r>
              <a:rPr lang="zh-CN" altLang="en-US" sz="2800" dirty="0"/>
              <a:t>未来，大数据技术、人工智能等技术不断向前发展，图书馆变得越来越智慧，未来图书馆如何依托各类信息技术和设备、融合多来源的数据资源，从而判断、分析、预测读者的现实需求和挖掘读者的潜在需求，从而为读者提供个性化、主动化、人性化的智慧化服务是我们需要思考的问题。</a:t>
            </a:r>
            <a:endParaRPr lang="zh-CN" altLang="en-US" sz="2800" dirty="0"/>
          </a:p>
          <a:p>
            <a:endParaRPr lang="zh-CN" altLang="en-US" sz="2800" dirty="0">
              <a:sym typeface="+mn-ea"/>
            </a:endParaRPr>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Autofit/>
          </a:bodyPr>
          <a:lstStyle/>
          <a:p>
            <a:r>
              <a:rPr lang="en-US" altLang="zh-CN" sz="3200" dirty="0">
                <a:sym typeface="+mn-ea"/>
              </a:rPr>
              <a:t>1</a:t>
            </a:r>
            <a:r>
              <a:rPr lang="zh-CN" altLang="en-US" sz="3200" dirty="0">
                <a:sym typeface="+mn-ea"/>
              </a:rPr>
              <a:t>大数据、人工智能与图书馆</a:t>
            </a:r>
            <a:r>
              <a:rPr lang="en-US" altLang="zh-CN" sz="3200" dirty="0">
                <a:sym typeface="+mn-ea"/>
              </a:rPr>
              <a:t>——</a:t>
            </a:r>
            <a:r>
              <a:rPr lang="zh-CN" altLang="en-US" sz="3200" dirty="0">
                <a:sym typeface="+mn-ea"/>
              </a:rPr>
              <a:t>大数据在图书馆的应用</a:t>
            </a:r>
            <a:endParaRPr lang="zh-CN" altLang="en-US" sz="3200" dirty="0">
              <a:sym typeface="+mn-ea"/>
            </a:endParaRPr>
          </a:p>
        </p:txBody>
      </p:sp>
      <p:sp>
        <p:nvSpPr>
          <p:cNvPr id="6" name="日期占位符 5"/>
          <p:cNvSpPr>
            <a:spLocks noGrp="1"/>
          </p:cNvSpPr>
          <p:nvPr>
            <p:ph type="dt" sz="half" idx="10"/>
          </p:nvPr>
        </p:nvSpPr>
        <p:spPr/>
        <p:txBody>
          <a:bodyPr/>
          <a:lstStyle/>
          <a:p>
            <a:fld id="{BB962C8B-B14F-4D97-AF65-F5344CB8AC3E}" type="datetime1">
              <a:rPr lang="zh-CN" altLang="en-US" dirty="0"/>
            </a:fld>
            <a:endParaRPr lang="zh-CN" altLang="en-US" dirty="0"/>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8" name="页脚占位符 7"/>
          <p:cNvSpPr>
            <a:spLocks noGrp="1"/>
          </p:cNvSpPr>
          <p:nvPr>
            <p:ph type="ftr" sz="quarter" idx="11"/>
          </p:nvPr>
        </p:nvSpPr>
        <p:spPr/>
        <p:txBody>
          <a:bodyPr/>
          <a:lstStyle/>
          <a:p>
            <a:r>
              <a:rPr lang="zh-CN" altLang="en-US" dirty="0"/>
              <a:t>大数据驱动的图书馆智慧服务</a:t>
            </a:r>
            <a:endParaRPr lang="zh-CN" altLang="en-US" dirty="0"/>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10534" y="2566411"/>
            <a:ext cx="2425641" cy="2425641"/>
          </a:xfrm>
          <a:prstGeom prst="ellipse">
            <a:avLst/>
          </a:prstGeom>
          <a:ln>
            <a:noFill/>
          </a:ln>
          <a:effectLst>
            <a:softEdge rad="112500"/>
          </a:effectLst>
        </p:spPr>
      </p:pic>
      <p:sp>
        <p:nvSpPr>
          <p:cNvPr id="11" name="内容占位符 10"/>
          <p:cNvSpPr>
            <a:spLocks noGrp="1"/>
          </p:cNvSpPr>
          <p:nvPr>
            <p:ph idx="1"/>
          </p:nvPr>
        </p:nvSpPr>
        <p:spPr>
          <a:xfrm>
            <a:off x="749935" y="1236345"/>
            <a:ext cx="10515600" cy="5085715"/>
          </a:xfrm>
        </p:spPr>
        <p:txBody>
          <a:bodyPr>
            <a:normAutofit lnSpcReduction="10000"/>
          </a:bodyPr>
          <a:lstStyle/>
          <a:p>
            <a:pPr marL="0" indent="0">
              <a:spcAft>
                <a:spcPts val="600"/>
              </a:spcAft>
              <a:buNone/>
            </a:pPr>
            <a:r>
              <a:rPr lang="zh-CN" altLang="en-US" dirty="0"/>
              <a:t>当前图书馆大数据研究的七大主题：</a:t>
            </a:r>
            <a:endParaRPr lang="en-US" altLang="zh-CN" dirty="0"/>
          </a:p>
          <a:p>
            <a:pPr>
              <a:spcAft>
                <a:spcPts val="600"/>
              </a:spcAft>
              <a:buFont typeface="Wingdings" panose="05000000000000000000" pitchFamily="2" charset="2"/>
              <a:buChar char="n"/>
            </a:pPr>
            <a:r>
              <a:rPr lang="zh-CN" altLang="en-US" dirty="0"/>
              <a:t>图书馆利用大数据的重要性；</a:t>
            </a:r>
            <a:endParaRPr lang="en-US" altLang="zh-CN" dirty="0"/>
          </a:p>
          <a:p>
            <a:pPr>
              <a:spcAft>
                <a:spcPts val="600"/>
              </a:spcAft>
              <a:buFont typeface="Wingdings" panose="05000000000000000000" pitchFamily="2" charset="2"/>
              <a:buChar char="n"/>
            </a:pPr>
            <a:r>
              <a:rPr lang="zh-CN" altLang="en-US" dirty="0"/>
              <a:t>图书馆运用大数据思维；</a:t>
            </a:r>
            <a:endParaRPr lang="en-US" altLang="zh-CN" dirty="0"/>
          </a:p>
          <a:p>
            <a:pPr>
              <a:spcAft>
                <a:spcPts val="600"/>
              </a:spcAft>
              <a:buFont typeface="Wingdings" panose="05000000000000000000" pitchFamily="2" charset="2"/>
              <a:buChar char="n"/>
            </a:pPr>
            <a:r>
              <a:rPr lang="zh-CN" altLang="en-US" dirty="0"/>
              <a:t>大数据技术运用于图书馆资源建设；</a:t>
            </a:r>
            <a:endParaRPr lang="en-US" altLang="zh-CN" dirty="0"/>
          </a:p>
          <a:p>
            <a:pPr>
              <a:spcAft>
                <a:spcPts val="600"/>
              </a:spcAft>
              <a:buFont typeface="Wingdings" panose="05000000000000000000" pitchFamily="2" charset="2"/>
              <a:buChar char="n"/>
            </a:pPr>
            <a:r>
              <a:rPr lang="zh-CN" altLang="en-US" dirty="0"/>
              <a:t>大数据技术运用于图书馆管理；</a:t>
            </a:r>
            <a:endParaRPr lang="en-US" altLang="zh-CN" dirty="0"/>
          </a:p>
          <a:p>
            <a:pPr>
              <a:spcAft>
                <a:spcPts val="600"/>
              </a:spcAft>
              <a:buFont typeface="Wingdings" panose="05000000000000000000" pitchFamily="2" charset="2"/>
              <a:buChar char="n"/>
            </a:pPr>
            <a:r>
              <a:rPr lang="zh-CN" altLang="en-US" dirty="0"/>
              <a:t>大数据技术运用于图书馆</a:t>
            </a:r>
            <a:r>
              <a:rPr lang="zh-CN" altLang="en-US" dirty="0">
                <a:solidFill>
                  <a:schemeClr val="tx1"/>
                </a:solidFill>
              </a:rPr>
              <a:t>服务；</a:t>
            </a:r>
            <a:r>
              <a:rPr lang="zh-CN" altLang="en-US" dirty="0">
                <a:solidFill>
                  <a:srgbClr val="FF0000"/>
                </a:solidFill>
              </a:rPr>
              <a:t>（研究热点）</a:t>
            </a:r>
            <a:endParaRPr lang="en-US" altLang="zh-CN" dirty="0">
              <a:solidFill>
                <a:srgbClr val="FF0000"/>
              </a:solidFill>
            </a:endParaRPr>
          </a:p>
          <a:p>
            <a:pPr>
              <a:spcAft>
                <a:spcPts val="600"/>
              </a:spcAft>
              <a:buFont typeface="Wingdings" panose="05000000000000000000" pitchFamily="2" charset="2"/>
              <a:buChar char="n"/>
            </a:pPr>
            <a:r>
              <a:rPr lang="zh-CN" altLang="en-US" dirty="0"/>
              <a:t>大数据技术在图书馆应用中可能存在的问题；</a:t>
            </a:r>
            <a:endParaRPr lang="en-US" altLang="zh-CN" dirty="0"/>
          </a:p>
          <a:p>
            <a:pPr>
              <a:spcAft>
                <a:spcPts val="600"/>
              </a:spcAft>
              <a:buFont typeface="Wingdings" panose="05000000000000000000" pitchFamily="2" charset="2"/>
              <a:buChar char="n"/>
            </a:pPr>
            <a:r>
              <a:rPr lang="zh-CN" altLang="en-US" dirty="0"/>
              <a:t>大数据环境下对图书馆馆员和用户的新要求。</a:t>
            </a:r>
            <a:endParaRPr lang="en-US" altLang="zh-CN" dirty="0"/>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49225"/>
            <a:ext cx="11306175" cy="1325880"/>
          </a:xfrm>
        </p:spPr>
        <p:txBody>
          <a:bodyPr>
            <a:noAutofit/>
          </a:bodyPr>
          <a:lstStyle/>
          <a:p>
            <a:r>
              <a:rPr lang="en-US" altLang="zh-CN" sz="2800" dirty="0">
                <a:sym typeface="+mn-ea"/>
              </a:rPr>
              <a:t>1</a:t>
            </a:r>
            <a:r>
              <a:rPr lang="zh-CN" altLang="en-US" sz="2800" dirty="0">
                <a:sym typeface="+mn-ea"/>
              </a:rPr>
              <a:t>大数据、人工智能与图书馆</a:t>
            </a:r>
            <a:r>
              <a:rPr lang="en-US" altLang="zh-CN" sz="2800" dirty="0">
                <a:sym typeface="+mn-ea"/>
              </a:rPr>
              <a:t>——</a:t>
            </a:r>
            <a:r>
              <a:rPr lang="zh-CN" altLang="en-US" sz="2800" dirty="0"/>
              <a:t>人工智能：人类社会发展的加速器</a:t>
            </a:r>
            <a:endParaRPr lang="zh-CN" altLang="en-US" sz="2800" dirty="0"/>
          </a:p>
        </p:txBody>
      </p:sp>
      <p:sp>
        <p:nvSpPr>
          <p:cNvPr id="3" name="内容占位符 2"/>
          <p:cNvSpPr>
            <a:spLocks noGrp="1"/>
          </p:cNvSpPr>
          <p:nvPr>
            <p:ph idx="1"/>
          </p:nvPr>
        </p:nvSpPr>
        <p:spPr>
          <a:xfrm>
            <a:off x="535545" y="1150489"/>
            <a:ext cx="10818346" cy="5053461"/>
          </a:xfrm>
        </p:spPr>
        <p:txBody>
          <a:bodyPr>
            <a:noAutofit/>
          </a:bodyPr>
          <a:lstStyle/>
          <a:p>
            <a:r>
              <a:rPr lang="en-US" altLang="zh-CN" sz="2800" dirty="0"/>
              <a:t>《</a:t>
            </a:r>
            <a:r>
              <a:rPr lang="zh-CN" altLang="en-US" sz="2800" dirty="0"/>
              <a:t>新一代人工智能发展规划</a:t>
            </a:r>
            <a:r>
              <a:rPr lang="en-US" altLang="zh-CN" sz="2800" dirty="0"/>
              <a:t>》</a:t>
            </a:r>
            <a:r>
              <a:rPr lang="zh-CN" altLang="en-US" sz="2800" dirty="0"/>
              <a:t>在建立新一代人工智能关键共性技术体系这一重点任务中提出：</a:t>
            </a:r>
            <a:endParaRPr lang="en-US" altLang="zh-CN" sz="2800" dirty="0"/>
          </a:p>
          <a:p>
            <a:pPr lvl="1"/>
            <a:r>
              <a:rPr lang="zh-CN" altLang="en-US" sz="2400" dirty="0">
                <a:solidFill>
                  <a:srgbClr val="FF0000"/>
                </a:solidFill>
              </a:rPr>
              <a:t>知识计算引擎与知识服务技术</a:t>
            </a:r>
            <a:r>
              <a:rPr lang="zh-CN" altLang="en-US" sz="2400" dirty="0"/>
              <a:t>。重点突破知识加工、深度搜索和可视交互核心技术，实现对知识持续增量的自动获取，具备概念识别、实体发现、属性预测、知识演化建模和关系挖掘能力，形成涵盖数十亿实体规模的多源、多学科和多数据类型的跨媒体知识图谱。</a:t>
            </a:r>
            <a:endParaRPr lang="en-US" altLang="zh-CN" sz="2400" dirty="0"/>
          </a:p>
          <a:p>
            <a:r>
              <a:rPr lang="zh-CN" altLang="en-US" sz="2800" dirty="0"/>
              <a:t>李德毅院士在</a:t>
            </a:r>
            <a:r>
              <a:rPr lang="en-US" altLang="zh-CN" sz="2800" dirty="0"/>
              <a:t>《AI</a:t>
            </a:r>
            <a:r>
              <a:rPr lang="zh-CN" altLang="en-US" sz="2800" dirty="0"/>
              <a:t>：人类社会发展的加速器</a:t>
            </a:r>
            <a:r>
              <a:rPr lang="en-US" altLang="zh-CN" sz="2800" dirty="0"/>
              <a:t>》</a:t>
            </a:r>
            <a:r>
              <a:rPr lang="zh-CN" altLang="en-US" sz="2800" dirty="0"/>
              <a:t>中指出：</a:t>
            </a:r>
            <a:endParaRPr lang="en-US" altLang="zh-CN" sz="2800" dirty="0"/>
          </a:p>
          <a:p>
            <a:pPr lvl="1"/>
            <a:r>
              <a:rPr lang="zh-CN" altLang="en-US" sz="2400" dirty="0"/>
              <a:t>人工智能的四个核心学科之一为，</a:t>
            </a:r>
            <a:r>
              <a:rPr lang="zh-CN" altLang="en-US" sz="2400" b="1" dirty="0"/>
              <a:t>知识工程研究如何用机器代替人，即</a:t>
            </a:r>
            <a:r>
              <a:rPr lang="zh-CN" altLang="en-US" sz="2400" dirty="0"/>
              <a:t>实现知识的表示、获取、推理、决策，包括机器定理证明、专家系统、机器博弈、数据挖掘和知识发现、不确定性推理、领域知识库；还有数字图书馆、维基百科、知识图谱等大型知识工程。</a:t>
            </a:r>
            <a:endParaRPr lang="zh-CN" altLang="en-US" sz="2400" dirty="0"/>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sym typeface="+mn-ea"/>
              </a:rPr>
              <a:t>1</a:t>
            </a:r>
            <a:r>
              <a:rPr lang="zh-CN" altLang="en-US" sz="3200" dirty="0">
                <a:sym typeface="+mn-ea"/>
              </a:rPr>
              <a:t>大数据、人工智能与图书馆</a:t>
            </a:r>
            <a:endParaRPr lang="zh-CN" altLang="en-US" sz="3200" dirty="0">
              <a:sym typeface="+mn-ea"/>
            </a:endParaRPr>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6" name="灯片编号占位符 5"/>
          <p:cNvSpPr>
            <a:spLocks noGrp="1"/>
          </p:cNvSpPr>
          <p:nvPr>
            <p:ph type="sldNum" sz="quarter" idx="12"/>
          </p:nvPr>
        </p:nvSpPr>
        <p:spPr/>
        <p:txBody>
          <a:bodyPr/>
          <a:lstStyle/>
          <a:p>
            <a:fld id="{74053C4E-5A3E-4937-80FD-4C1DDAF3963C}" type="slidenum">
              <a:rPr lang="zh-CN" altLang="en-US" smtClean="0"/>
            </a:fld>
            <a:endParaRPr lang="zh-CN" altLang="en-US"/>
          </a:p>
        </p:txBody>
      </p:sp>
      <p:sp>
        <p:nvSpPr>
          <p:cNvPr id="3" name="内容占位符 2"/>
          <p:cNvSpPr>
            <a:spLocks noGrp="1"/>
          </p:cNvSpPr>
          <p:nvPr>
            <p:ph idx="1"/>
          </p:nvPr>
        </p:nvSpPr>
        <p:spPr>
          <a:xfrm>
            <a:off x="351183" y="1422987"/>
            <a:ext cx="5744817" cy="4985164"/>
          </a:xfrm>
        </p:spPr>
        <p:txBody>
          <a:bodyPr>
            <a:normAutofit/>
          </a:bodyPr>
          <a:lstStyle/>
          <a:p>
            <a:pPr marL="0" indent="0">
              <a:buNone/>
            </a:pPr>
            <a:r>
              <a:rPr lang="zh-CN" altLang="en-US" sz="2800" dirty="0" smtClean="0">
                <a:solidFill>
                  <a:schemeClr val="accent5"/>
                </a:solidFill>
              </a:rPr>
              <a:t>什么是人工智能？</a:t>
            </a:r>
            <a:endParaRPr lang="en-US" altLang="zh-CN" sz="2800" dirty="0" smtClean="0">
              <a:solidFill>
                <a:schemeClr val="accent5"/>
              </a:solidFill>
            </a:endParaRPr>
          </a:p>
          <a:p>
            <a:pPr marL="0" indent="0">
              <a:buNone/>
            </a:pPr>
            <a:endParaRPr lang="en-US" altLang="zh-CN" sz="2800" dirty="0" smtClean="0"/>
          </a:p>
          <a:p>
            <a:pPr marL="0" indent="0">
              <a:buNone/>
            </a:pPr>
            <a:r>
              <a:rPr lang="zh-CN" altLang="en-US" sz="2800" dirty="0" smtClean="0"/>
              <a:t>    “</a:t>
            </a:r>
            <a:r>
              <a:rPr lang="zh-CN" altLang="en-US" sz="2800" dirty="0"/>
              <a:t>人工智能致力于使机器智能化，智能化是衡量实体在特定环境中</a:t>
            </a:r>
            <a:r>
              <a:rPr lang="zh-CN" altLang="en-US" sz="2800" dirty="0">
                <a:solidFill>
                  <a:srgbClr val="FF0000"/>
                </a:solidFill>
              </a:rPr>
              <a:t>反应和判断能力</a:t>
            </a:r>
            <a:r>
              <a:rPr lang="zh-CN" altLang="en-US" sz="2800" dirty="0"/>
              <a:t>的定量指标。</a:t>
            </a:r>
            <a:r>
              <a:rPr lang="zh-CN" altLang="en-US" sz="2800" dirty="0" smtClean="0"/>
              <a:t>”</a:t>
            </a:r>
            <a:endParaRPr lang="en-US" altLang="zh-CN" sz="2800" dirty="0" smtClean="0"/>
          </a:p>
          <a:p>
            <a:pPr marL="0" indent="0">
              <a:buNone/>
            </a:pPr>
            <a:r>
              <a:rPr lang="en-US" altLang="zh-CN" dirty="0" smtClean="0"/>
              <a:t>         ——</a:t>
            </a:r>
            <a:r>
              <a:rPr lang="zh-CN" altLang="en-US" dirty="0"/>
              <a:t>斯坦福大学计算机科学教授尼尔斯</a:t>
            </a:r>
            <a:r>
              <a:rPr lang="en-US" altLang="zh-CN" dirty="0"/>
              <a:t>·J·</a:t>
            </a:r>
            <a:r>
              <a:rPr lang="zh-CN" altLang="en-US" dirty="0"/>
              <a:t>尼尔</a:t>
            </a:r>
            <a:r>
              <a:rPr lang="zh-CN" altLang="en-US" dirty="0" smtClean="0"/>
              <a:t>森</a:t>
            </a:r>
            <a:endParaRPr lang="en-US" altLang="zh-CN" dirty="0"/>
          </a:p>
          <a:p>
            <a:pPr marL="0" indent="0">
              <a:buNone/>
            </a:pPr>
            <a:endParaRPr lang="en-US" altLang="zh-CN" sz="2800" dirty="0"/>
          </a:p>
        </p:txBody>
      </p:sp>
      <p:graphicFrame>
        <p:nvGraphicFramePr>
          <p:cNvPr id="10" name="图示 9"/>
          <p:cNvGraphicFramePr/>
          <p:nvPr/>
        </p:nvGraphicFramePr>
        <p:xfrm>
          <a:off x="5623338" y="1474788"/>
          <a:ext cx="6475896" cy="438840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文本框 10"/>
          <p:cNvSpPr txBox="1"/>
          <p:nvPr/>
        </p:nvSpPr>
        <p:spPr>
          <a:xfrm>
            <a:off x="6423714" y="735062"/>
            <a:ext cx="4875144" cy="523220"/>
          </a:xfrm>
          <a:prstGeom prst="rect">
            <a:avLst/>
          </a:prstGeom>
          <a:noFill/>
        </p:spPr>
        <p:txBody>
          <a:bodyPr wrap="square" rtlCol="0">
            <a:spAutoFit/>
          </a:bodyPr>
          <a:lstStyle/>
          <a:p>
            <a:r>
              <a:rPr lang="zh-CN" altLang="en-US" sz="2800" dirty="0" smtClean="0"/>
              <a:t>人工智能</a:t>
            </a:r>
            <a:r>
              <a:rPr lang="zh-CN" altLang="en-US" sz="2800" dirty="0"/>
              <a:t>发展</a:t>
            </a:r>
            <a:r>
              <a:rPr lang="zh-CN" altLang="en-US" sz="2800" dirty="0" smtClean="0"/>
              <a:t>三个阶段</a:t>
            </a:r>
            <a:endParaRPr lang="en-US" altLang="zh-CN" sz="2800" dirty="0"/>
          </a:p>
        </p:txBody>
      </p:sp>
      <p:sp>
        <p:nvSpPr>
          <p:cNvPr id="12" name="矩形 11"/>
          <p:cNvSpPr/>
          <p:nvPr/>
        </p:nvSpPr>
        <p:spPr>
          <a:xfrm>
            <a:off x="7132680" y="6080966"/>
            <a:ext cx="4220845" cy="275590"/>
          </a:xfrm>
          <a:prstGeom prst="rect">
            <a:avLst/>
          </a:prstGeom>
        </p:spPr>
        <p:txBody>
          <a:bodyPr wrap="none">
            <a:spAutoFit/>
          </a:bodyPr>
          <a:lstStyle/>
          <a:p>
            <a:r>
              <a:rPr lang="zh-CN" altLang="en-US" sz="1200" dirty="0" smtClean="0"/>
              <a:t>来源：艾瑞</a:t>
            </a:r>
            <a:r>
              <a:rPr lang="zh-CN" altLang="en-US" sz="1200" dirty="0"/>
              <a:t>咨询</a:t>
            </a:r>
            <a:r>
              <a:rPr lang="en-US" altLang="zh-CN" sz="1200" dirty="0"/>
              <a:t>:《2015</a:t>
            </a:r>
            <a:r>
              <a:rPr lang="zh-CN" altLang="en-US" sz="1200" dirty="0"/>
              <a:t>年中国人工智能应用市场研究报告</a:t>
            </a:r>
            <a:r>
              <a:rPr lang="en-US" altLang="zh-CN" sz="1200" dirty="0"/>
              <a:t>》</a:t>
            </a:r>
            <a:endParaRPr lang="en-US" altLang="zh-CN" sz="1200" dirty="0"/>
          </a:p>
        </p:txBody>
      </p:sp>
    </p:spTree>
    <p:custDataLst>
      <p:tags r:id="rId6"/>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49225"/>
            <a:ext cx="10515600" cy="1325563"/>
          </a:xfrm>
        </p:spPr>
        <p:txBody>
          <a:bodyPr/>
          <a:lstStyle/>
          <a:p>
            <a:r>
              <a:rPr lang="en-US" altLang="zh-CN" sz="3600" dirty="0">
                <a:sym typeface="+mn-ea"/>
              </a:rPr>
              <a:t>1</a:t>
            </a:r>
            <a:r>
              <a:rPr lang="zh-CN" altLang="en-US" sz="3600" dirty="0">
                <a:sym typeface="+mn-ea"/>
              </a:rPr>
              <a:t>大数据、人工智能与图书馆</a:t>
            </a:r>
            <a:r>
              <a:rPr lang="en-US" altLang="zh-CN" sz="3600" dirty="0">
                <a:sym typeface="+mn-ea"/>
              </a:rPr>
              <a:t>——</a:t>
            </a:r>
            <a:r>
              <a:rPr lang="zh-CN" altLang="en-US" sz="3600" dirty="0">
                <a:sym typeface="+mn-ea"/>
              </a:rPr>
              <a:t>人工智能与图书馆</a:t>
            </a:r>
            <a:endParaRPr lang="zh-CN" altLang="en-US" sz="3600" dirty="0">
              <a:sym typeface="+mn-ea"/>
            </a:endParaRPr>
          </a:p>
        </p:txBody>
      </p:sp>
      <p:sp>
        <p:nvSpPr>
          <p:cNvPr id="3" name="内容占位符 2"/>
          <p:cNvSpPr>
            <a:spLocks noGrp="1"/>
          </p:cNvSpPr>
          <p:nvPr>
            <p:ph idx="1"/>
          </p:nvPr>
        </p:nvSpPr>
        <p:spPr>
          <a:xfrm>
            <a:off x="384810" y="1926590"/>
            <a:ext cx="10804525" cy="4229735"/>
          </a:xfrm>
        </p:spPr>
        <p:txBody>
          <a:bodyPr>
            <a:noAutofit/>
          </a:bodyPr>
          <a:lstStyle/>
          <a:p>
            <a:r>
              <a:rPr lang="zh-CN" altLang="en-US" sz="2800" dirty="0" smtClean="0"/>
              <a:t>吴建忠指出，图书馆</a:t>
            </a:r>
            <a:r>
              <a:rPr lang="zh-CN" altLang="en-US" sz="2800" dirty="0"/>
              <a:t>可以在以下三个方面</a:t>
            </a:r>
            <a:r>
              <a:rPr lang="zh-CN" altLang="en-US" sz="2800" dirty="0" smtClean="0"/>
              <a:t>有所作为</a:t>
            </a:r>
            <a:r>
              <a:rPr lang="zh-CN" altLang="en-US" sz="2800" dirty="0"/>
              <a:t>：</a:t>
            </a:r>
            <a:endParaRPr lang="en-US" altLang="zh-CN" sz="2800" dirty="0" smtClean="0"/>
          </a:p>
          <a:p>
            <a:pPr lvl="1"/>
            <a:r>
              <a:rPr lang="zh-CN" altLang="en-US" sz="2400" dirty="0" smtClean="0"/>
              <a:t>加大</a:t>
            </a:r>
            <a:r>
              <a:rPr lang="zh-CN" altLang="en-US" sz="2400" dirty="0"/>
              <a:t>自然语言检索的研究</a:t>
            </a:r>
            <a:r>
              <a:rPr lang="en-US" altLang="zh-CN" sz="2400" dirty="0"/>
              <a:t>, </a:t>
            </a:r>
            <a:r>
              <a:rPr lang="zh-CN" altLang="en-US" sz="2400" dirty="0"/>
              <a:t>并探索图情方法在自然语言中的</a:t>
            </a:r>
            <a:r>
              <a:rPr lang="zh-CN" altLang="en-US" sz="2400" dirty="0" smtClean="0"/>
              <a:t>移植和</a:t>
            </a:r>
            <a:r>
              <a:rPr lang="zh-CN" altLang="en-US" sz="2400" dirty="0"/>
              <a:t>实现途径</a:t>
            </a:r>
            <a:r>
              <a:rPr lang="zh-CN" altLang="en-US" sz="2400" dirty="0" smtClean="0"/>
              <a:t>。</a:t>
            </a:r>
            <a:endParaRPr lang="en-US" altLang="zh-CN" sz="2400" dirty="0" smtClean="0"/>
          </a:p>
          <a:p>
            <a:pPr lvl="1"/>
            <a:r>
              <a:rPr lang="zh-CN" altLang="en-US" sz="2400" dirty="0" smtClean="0"/>
              <a:t>提升</a:t>
            </a:r>
            <a:r>
              <a:rPr lang="zh-CN" altLang="en-US" sz="2400" dirty="0"/>
              <a:t>内容的智能分析能力</a:t>
            </a:r>
            <a:r>
              <a:rPr lang="zh-CN" altLang="en-US" sz="2400" dirty="0" smtClean="0"/>
              <a:t>。</a:t>
            </a:r>
            <a:endParaRPr lang="en-US" altLang="zh-CN" sz="2400" dirty="0" smtClean="0"/>
          </a:p>
          <a:p>
            <a:pPr lvl="1"/>
            <a:r>
              <a:rPr lang="zh-CN" altLang="en-US" sz="2400" dirty="0" smtClean="0"/>
              <a:t>探索提升</a:t>
            </a:r>
            <a:r>
              <a:rPr lang="zh-CN" altLang="en-US" sz="2400" dirty="0"/>
              <a:t>图情服务效能的研究与实践</a:t>
            </a:r>
            <a:r>
              <a:rPr lang="zh-CN" altLang="en-US" sz="2400" dirty="0" smtClean="0"/>
              <a:t>。</a:t>
            </a:r>
            <a:endParaRPr lang="en-US" altLang="zh-CN" sz="2400" dirty="0" smtClean="0"/>
          </a:p>
          <a:p>
            <a:r>
              <a:rPr lang="en-US" altLang="zh-CN" sz="2800" dirty="0"/>
              <a:t>IFLA</a:t>
            </a:r>
            <a:r>
              <a:rPr lang="zh-CN" altLang="en-US" sz="2800" dirty="0"/>
              <a:t>趋势</a:t>
            </a:r>
            <a:r>
              <a:rPr lang="zh-CN" altLang="en-US" sz="2800" dirty="0" smtClean="0"/>
              <a:t>报告认为人工智能的发展可以使：</a:t>
            </a:r>
            <a:endParaRPr lang="en-US" altLang="zh-CN" sz="2800" dirty="0" smtClean="0"/>
          </a:p>
          <a:p>
            <a:pPr lvl="1"/>
            <a:r>
              <a:rPr lang="zh-CN" altLang="en-US" sz="2400" dirty="0" smtClean="0"/>
              <a:t>下一代网络浏览器能够超越关键词分析来评估网页特定内容。</a:t>
            </a:r>
            <a:endParaRPr lang="en-US" altLang="zh-CN" sz="2400" dirty="0" smtClean="0"/>
          </a:p>
          <a:p>
            <a:pPr lvl="1"/>
            <a:r>
              <a:rPr lang="zh-CN" altLang="en-US" sz="2400" dirty="0" smtClean="0"/>
              <a:t>结合语音识别、机器翻译、语音合成的联网设备支持多语言语音转译。</a:t>
            </a:r>
            <a:endParaRPr lang="en-US" altLang="zh-CN" sz="2400" dirty="0" smtClean="0"/>
          </a:p>
          <a:p>
            <a:pPr lvl="1"/>
            <a:r>
              <a:rPr lang="zh-CN" altLang="en-US" sz="2400" dirty="0" smtClean="0"/>
              <a:t>基于云与</a:t>
            </a:r>
            <a:r>
              <a:rPr lang="zh-CN" altLang="en-US" sz="2400" dirty="0"/>
              <a:t>众包</a:t>
            </a:r>
            <a:r>
              <a:rPr lang="zh-CN" altLang="en-US" sz="2400" dirty="0" smtClean="0"/>
              <a:t>的网页文本翻译检查。</a:t>
            </a:r>
            <a:endParaRPr lang="zh-CN" altLang="en-US" sz="2400" dirty="0" smtClean="0"/>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t="2032" b="7526"/>
          <a:stretch>
            <a:fillRect/>
          </a:stretch>
        </p:blipFill>
        <p:spPr bwMode="auto">
          <a:xfrm>
            <a:off x="10003790" y="2673350"/>
            <a:ext cx="182499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85081" y="1403622"/>
            <a:ext cx="10419807" cy="523220"/>
          </a:xfrm>
          <a:prstGeom prst="rect">
            <a:avLst/>
          </a:prstGeom>
        </p:spPr>
        <p:txBody>
          <a:bodyPr wrap="square">
            <a:spAutoFit/>
          </a:bodyPr>
          <a:lstStyle/>
          <a:p>
            <a:pPr marL="285750" indent="-285750">
              <a:buFont typeface="Arial" panose="020B0604020202020204" pitchFamily="34" charset="0"/>
              <a:buChar char="•"/>
            </a:pPr>
            <a:r>
              <a:rPr lang="zh-CN" altLang="en-US" sz="2800" dirty="0"/>
              <a:t>地平线报告</a:t>
            </a:r>
            <a:r>
              <a:rPr lang="en-US" altLang="zh-CN" sz="2800" dirty="0"/>
              <a:t>2017</a:t>
            </a:r>
            <a:r>
              <a:rPr lang="zh-CN" altLang="en-US" sz="2800" dirty="0"/>
              <a:t>年图书馆版将人工智能作为四大使能技术</a:t>
            </a:r>
            <a:r>
              <a:rPr lang="zh-CN" altLang="en-US" sz="2800" dirty="0" smtClean="0"/>
              <a:t>之一。</a:t>
            </a:r>
            <a:endParaRPr lang="en-US" altLang="zh-CN" sz="2800" dirty="0"/>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7" name="页脚占位符 6"/>
          <p:cNvSpPr>
            <a:spLocks noGrp="1"/>
          </p:cNvSpPr>
          <p:nvPr>
            <p:ph type="ftr" sz="quarter" idx="11"/>
          </p:nvPr>
        </p:nvSpPr>
        <p:spPr/>
        <p:txBody>
          <a:bodyPr/>
          <a:lstStyle/>
          <a:p>
            <a:r>
              <a:rPr lang="zh-CN" altLang="en-US"/>
              <a:t>大数据驱动的图书馆智慧服务</a:t>
            </a:r>
            <a:endParaRPr lang="zh-CN" altLang="en-US"/>
          </a:p>
        </p:txBody>
      </p:sp>
      <p:sp>
        <p:nvSpPr>
          <p:cNvPr id="8" name="灯片编号占位符 7"/>
          <p:cNvSpPr>
            <a:spLocks noGrp="1"/>
          </p:cNvSpPr>
          <p:nvPr>
            <p:ph type="sldNum" sz="quarter" idx="12"/>
          </p:nvPr>
        </p:nvSpPr>
        <p:spPr/>
        <p:txBody>
          <a:bodyPr/>
          <a:lstStyle/>
          <a:p>
            <a:fld id="{74053C4E-5A3E-4937-80FD-4C1DDAF3963C}" type="slidenum">
              <a:rPr lang="zh-CN" altLang="en-US" smtClean="0"/>
            </a:fld>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sym typeface="+mn-ea"/>
              </a:rPr>
              <a:t>1</a:t>
            </a:r>
            <a:r>
              <a:rPr lang="zh-CN" altLang="en-US" sz="3600" dirty="0">
                <a:sym typeface="+mn-ea"/>
              </a:rPr>
              <a:t>大数据、人工智能与图书馆</a:t>
            </a:r>
            <a:r>
              <a:rPr lang="en-US" altLang="zh-CN" sz="3600" dirty="0">
                <a:sym typeface="+mn-ea"/>
              </a:rPr>
              <a:t>——</a:t>
            </a:r>
            <a:r>
              <a:rPr lang="zh-CN" altLang="en-US" sz="3600" dirty="0">
                <a:sym typeface="+mn-ea"/>
              </a:rPr>
              <a:t>人工智能与图书馆</a:t>
            </a:r>
            <a:endParaRPr lang="zh-CN" altLang="en-US" sz="3600" dirty="0">
              <a:sym typeface="+mn-ea"/>
            </a:endParaRPr>
          </a:p>
        </p:txBody>
      </p:sp>
      <p:sp>
        <p:nvSpPr>
          <p:cNvPr id="3" name="内容占位符 2"/>
          <p:cNvSpPr>
            <a:spLocks noGrp="1"/>
          </p:cNvSpPr>
          <p:nvPr>
            <p:ph idx="1"/>
          </p:nvPr>
        </p:nvSpPr>
        <p:spPr>
          <a:xfrm>
            <a:off x="671195" y="1577340"/>
            <a:ext cx="10509250" cy="4779645"/>
          </a:xfrm>
        </p:spPr>
        <p:txBody>
          <a:bodyPr>
            <a:normAutofit fontScale="90000"/>
          </a:bodyPr>
          <a:lstStyle/>
          <a:p>
            <a:pPr>
              <a:lnSpc>
                <a:spcPct val="150000"/>
              </a:lnSpc>
            </a:pPr>
            <a:r>
              <a:rPr lang="zh-CN" altLang="en-US" sz="2800">
                <a:sym typeface="+mn-ea"/>
              </a:rPr>
              <a:t>美国密苏里大学堪萨斯城分校</a:t>
            </a:r>
            <a:r>
              <a:rPr lang="en-US" altLang="zh-CN" sz="2800">
                <a:sym typeface="+mn-ea"/>
              </a:rPr>
              <a:t>(</a:t>
            </a:r>
            <a:r>
              <a:rPr lang="zh-CN" altLang="en-US" sz="2800">
                <a:sym typeface="+mn-ea"/>
              </a:rPr>
              <a:t> UMKC</a:t>
            </a:r>
            <a:r>
              <a:rPr lang="en-US" altLang="zh-CN" sz="2800">
                <a:sym typeface="+mn-ea"/>
              </a:rPr>
              <a:t>)</a:t>
            </a:r>
            <a:r>
              <a:rPr lang="zh-CN" altLang="en-US" sz="2800">
                <a:sym typeface="+mn-ea"/>
              </a:rPr>
              <a:t> 图书馆的自动存储和检索机器人；</a:t>
            </a:r>
            <a:endParaRPr lang="zh-CN" altLang="en-US" sz="2800"/>
          </a:p>
          <a:p>
            <a:pPr>
              <a:lnSpc>
                <a:spcPct val="150000"/>
              </a:lnSpc>
            </a:pPr>
            <a:r>
              <a:rPr lang="zh-CN" altLang="en-US" sz="2800">
                <a:sym typeface="+mn-ea"/>
              </a:rPr>
              <a:t>台湾自动扫描机器人ScanRobot；</a:t>
            </a:r>
            <a:endParaRPr lang="zh-CN" altLang="en-US" sz="2800"/>
          </a:p>
          <a:p>
            <a:pPr>
              <a:lnSpc>
                <a:spcPct val="150000"/>
              </a:lnSpc>
            </a:pPr>
            <a:r>
              <a:rPr lang="zh-CN" altLang="en-US" sz="2800">
                <a:sym typeface="+mn-ea"/>
              </a:rPr>
              <a:t>台湾国立台中图书馆的运书机器人；</a:t>
            </a:r>
            <a:endParaRPr lang="zh-CN" altLang="en-US" sz="2800"/>
          </a:p>
          <a:p>
            <a:pPr>
              <a:lnSpc>
                <a:spcPct val="150000"/>
              </a:lnSpc>
            </a:pPr>
            <a:r>
              <a:rPr lang="zh-CN" altLang="en-US" sz="2800">
                <a:sym typeface="+mn-ea"/>
              </a:rPr>
              <a:t>美国康涅狄格州的韦斯特波特图书馆引进文森特</a:t>
            </a:r>
            <a:r>
              <a:rPr lang="en-US" altLang="zh-CN" sz="2800">
                <a:sym typeface="+mn-ea"/>
              </a:rPr>
              <a:t>(Vincent)</a:t>
            </a:r>
            <a:r>
              <a:rPr lang="zh-CN" altLang="en-US" sz="2800">
                <a:sym typeface="+mn-ea"/>
              </a:rPr>
              <a:t>和南希</a:t>
            </a:r>
            <a:r>
              <a:rPr lang="en-US" altLang="zh-CN" sz="2800">
                <a:sym typeface="+mn-ea"/>
              </a:rPr>
              <a:t>(Nancy)</a:t>
            </a:r>
            <a:r>
              <a:rPr lang="zh-CN" altLang="en-US" sz="2800">
                <a:sym typeface="+mn-ea"/>
              </a:rPr>
              <a:t>自主机器人</a:t>
            </a:r>
            <a:r>
              <a:rPr lang="en-US" altLang="zh-CN" sz="2800">
                <a:sym typeface="+mn-ea"/>
              </a:rPr>
              <a:t>,</a:t>
            </a:r>
            <a:r>
              <a:rPr lang="zh-CN" altLang="en-US" sz="2800">
                <a:sym typeface="+mn-ea"/>
              </a:rPr>
              <a:t>他们与能够行走、跳舞、踢球、多语言对话及进行人脸识别的，可辅助人们学习编程。</a:t>
            </a:r>
            <a:endParaRPr lang="zh-CN" altLang="en-US" sz="2800"/>
          </a:p>
          <a:p>
            <a:pPr>
              <a:lnSpc>
                <a:spcPct val="150000"/>
              </a:lnSpc>
            </a:pPr>
            <a:endParaRPr lang="zh-CN" altLang="en-US" sz="2800"/>
          </a:p>
          <a:p>
            <a:pPr>
              <a:lnSpc>
                <a:spcPct val="150000"/>
              </a:lnSpc>
            </a:pPr>
            <a:endParaRPr lang="zh-CN" altLang="en-US" dirty="0"/>
          </a:p>
          <a:p>
            <a:endParaRPr lang="zh-CN" altLang="en-US" dirty="0"/>
          </a:p>
        </p:txBody>
      </p:sp>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8" name="灯片编号占位符 7"/>
          <p:cNvSpPr>
            <a:spLocks noGrp="1"/>
          </p:cNvSpPr>
          <p:nvPr>
            <p:ph type="sldNum" sz="quarter" idx="12"/>
          </p:nvPr>
        </p:nvSpPr>
        <p:spPr/>
        <p:txBody>
          <a:bodyPr/>
          <a:lstStyle/>
          <a:p>
            <a:fld id="{74053C4E-5A3E-4937-80FD-4C1DDAF3963C}" type="slidenum">
              <a:rPr lang="zh-CN" altLang="en-US" smtClean="0"/>
            </a:fld>
            <a:endParaRPr lang="zh-CN" altLang="en-US"/>
          </a:p>
        </p:txBody>
      </p:sp>
      <p:pic>
        <p:nvPicPr>
          <p:cNvPr id="6" name="图片 5" descr="timg"/>
          <p:cNvPicPr>
            <a:picLocks noChangeAspect="1"/>
          </p:cNvPicPr>
          <p:nvPr/>
        </p:nvPicPr>
        <p:blipFill>
          <a:blip r:embed="rId1"/>
          <a:stretch>
            <a:fillRect/>
          </a:stretch>
        </p:blipFill>
        <p:spPr>
          <a:xfrm>
            <a:off x="8153400" y="4916805"/>
            <a:ext cx="2305050" cy="1440180"/>
          </a:xfrm>
          <a:prstGeom prst="rect">
            <a:avLst/>
          </a:prstGeom>
        </p:spPr>
      </p:pic>
      <p:pic>
        <p:nvPicPr>
          <p:cNvPr id="10" name="图片 9" descr="1timg"/>
          <p:cNvPicPr>
            <a:picLocks noChangeAspect="1"/>
          </p:cNvPicPr>
          <p:nvPr/>
        </p:nvPicPr>
        <p:blipFill>
          <a:blip r:embed="rId2"/>
          <a:srcRect t="2249" r="18116" b="-796"/>
          <a:stretch>
            <a:fillRect/>
          </a:stretch>
        </p:blipFill>
        <p:spPr>
          <a:xfrm>
            <a:off x="8343265" y="2223135"/>
            <a:ext cx="1924685" cy="162115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sym typeface="+mn-ea"/>
              </a:rPr>
              <a:t>1</a:t>
            </a:r>
            <a:r>
              <a:rPr lang="zh-CN" altLang="en-US" sz="3600" dirty="0">
                <a:sym typeface="+mn-ea"/>
              </a:rPr>
              <a:t>大数据、人工智能与图书馆</a:t>
            </a:r>
            <a:r>
              <a:rPr lang="en-US" altLang="zh-CN" sz="3600" dirty="0">
                <a:sym typeface="+mn-ea"/>
              </a:rPr>
              <a:t>——</a:t>
            </a:r>
            <a:r>
              <a:rPr lang="zh-CN" altLang="en-US" sz="3600" dirty="0">
                <a:sym typeface="+mn-ea"/>
              </a:rPr>
              <a:t>人工智能与图书馆</a:t>
            </a:r>
            <a:endParaRPr lang="zh-CN" altLang="en-US" sz="3600" dirty="0">
              <a:sym typeface="+mn-ea"/>
            </a:endParaRPr>
          </a:p>
        </p:txBody>
      </p:sp>
      <p:sp>
        <p:nvSpPr>
          <p:cNvPr id="3" name="内容占位符 2"/>
          <p:cNvSpPr>
            <a:spLocks noGrp="1"/>
          </p:cNvSpPr>
          <p:nvPr>
            <p:ph idx="1"/>
          </p:nvPr>
        </p:nvSpPr>
        <p:spPr>
          <a:xfrm>
            <a:off x="671195" y="1577340"/>
            <a:ext cx="6894830" cy="4779645"/>
          </a:xfrm>
        </p:spPr>
        <p:txBody>
          <a:bodyPr>
            <a:normAutofit lnSpcReduction="20000"/>
          </a:bodyPr>
          <a:lstStyle/>
          <a:p>
            <a:pPr>
              <a:lnSpc>
                <a:spcPct val="150000"/>
              </a:lnSpc>
            </a:pPr>
            <a:r>
              <a:rPr lang="zh-CN" altLang="en-US" sz="2800" dirty="0"/>
              <a:t>清华大学的智能聊天机器人</a:t>
            </a:r>
            <a:r>
              <a:rPr lang="en-US" altLang="zh-CN" sz="2800" dirty="0"/>
              <a:t>“</a:t>
            </a:r>
            <a:r>
              <a:rPr lang="zh-CN" altLang="en-US" sz="2800" dirty="0"/>
              <a:t>小图</a:t>
            </a:r>
            <a:r>
              <a:rPr lang="en-US" altLang="zh-CN" sz="2800" dirty="0"/>
              <a:t>”</a:t>
            </a:r>
            <a:r>
              <a:rPr lang="zh-CN" altLang="en-US" sz="2800" dirty="0"/>
              <a:t>：虚拟实时咨询模式新尝试——图书馆智能聊天机器人“小图”：可进行</a:t>
            </a:r>
            <a:r>
              <a:rPr lang="en-US" altLang="zh-CN" sz="2800" dirty="0"/>
              <a:t>图书馆知识问答</a:t>
            </a:r>
            <a:r>
              <a:rPr lang="zh-CN" altLang="en-US" sz="2800" dirty="0"/>
              <a:t>、</a:t>
            </a:r>
            <a:r>
              <a:rPr lang="en-US" altLang="zh-CN" sz="2800" dirty="0"/>
              <a:t>查询馆藏图书</a:t>
            </a:r>
            <a:r>
              <a:rPr lang="zh-CN" altLang="en-US" sz="2800" dirty="0"/>
              <a:t>、</a:t>
            </a:r>
            <a:r>
              <a:rPr lang="en-US" altLang="zh-CN" sz="2800" dirty="0"/>
              <a:t>查询百度百科</a:t>
            </a:r>
            <a:r>
              <a:rPr lang="zh-CN" altLang="en-US" sz="2800" dirty="0"/>
              <a:t>、</a:t>
            </a:r>
            <a:r>
              <a:rPr lang="en-US" altLang="zh-CN" sz="2800" dirty="0"/>
              <a:t>自我学习和训练</a:t>
            </a:r>
            <a:r>
              <a:rPr lang="zh-CN" altLang="en-US" sz="2800" dirty="0"/>
              <a:t>等。</a:t>
            </a:r>
            <a:endParaRPr lang="en-US" altLang="zh-CN" sz="2800" dirty="0"/>
          </a:p>
          <a:p>
            <a:pPr>
              <a:lnSpc>
                <a:spcPct val="150000"/>
              </a:lnSpc>
            </a:pPr>
            <a:r>
              <a:rPr lang="zh-CN" altLang="en-US" sz="2800" dirty="0"/>
              <a:t>南京大学图书馆的藏书自动化盘点机器人：实时更新图书位置信息，告知读者所需图书准确位置，减少读者查找书籍的时间。</a:t>
            </a:r>
            <a:endParaRPr lang="zh-CN" altLang="en-US" dirty="0"/>
          </a:p>
          <a:p>
            <a:endParaRPr lang="zh-CN" altLang="en-US" dirty="0"/>
          </a:p>
        </p:txBody>
      </p:sp>
      <p:pic>
        <p:nvPicPr>
          <p:cNvPr id="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48065" y="4220210"/>
            <a:ext cx="1710690" cy="1608455"/>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占位符 3"/>
          <p:cNvSpPr>
            <a:spLocks noGrp="1"/>
          </p:cNvSpPr>
          <p:nvPr>
            <p:ph type="dt" sz="half" idx="10"/>
          </p:nvPr>
        </p:nvSpPr>
        <p:spPr/>
        <p:txBody>
          <a:bodyPr/>
          <a:lstStyle/>
          <a:p>
            <a:fld id="{5663ED5B-2353-4D26-AA97-9FBE27B98DD3}" type="datetime1">
              <a:rPr lang="zh-CN" altLang="en-US" smtClean="0"/>
            </a:fld>
            <a:endParaRPr lang="zh-CN" altLang="en-US"/>
          </a:p>
        </p:txBody>
      </p:sp>
      <p:sp>
        <p:nvSpPr>
          <p:cNvPr id="5" name="页脚占位符 4"/>
          <p:cNvSpPr>
            <a:spLocks noGrp="1"/>
          </p:cNvSpPr>
          <p:nvPr>
            <p:ph type="ftr" sz="quarter" idx="11"/>
          </p:nvPr>
        </p:nvSpPr>
        <p:spPr/>
        <p:txBody>
          <a:bodyPr/>
          <a:lstStyle/>
          <a:p>
            <a:r>
              <a:rPr lang="zh-CN" altLang="en-US"/>
              <a:t>大数据驱动的图书馆智慧服务</a:t>
            </a:r>
            <a:endParaRPr lang="zh-CN" altLang="en-US"/>
          </a:p>
        </p:txBody>
      </p:sp>
      <p:sp>
        <p:nvSpPr>
          <p:cNvPr id="8" name="灯片编号占位符 7"/>
          <p:cNvSpPr>
            <a:spLocks noGrp="1"/>
          </p:cNvSpPr>
          <p:nvPr>
            <p:ph type="sldNum" sz="quarter" idx="12"/>
          </p:nvPr>
        </p:nvSpPr>
        <p:spPr/>
        <p:txBody>
          <a:bodyPr/>
          <a:lstStyle/>
          <a:p>
            <a:fld id="{74053C4E-5A3E-4937-80FD-4C1DDAF3963C}" type="slidenum">
              <a:rPr lang="zh-CN" altLang="en-US" smtClean="0"/>
            </a:fld>
            <a:endParaRPr lang="zh-CN" altLang="en-US"/>
          </a:p>
        </p:txBody>
      </p:sp>
      <p:pic>
        <p:nvPicPr>
          <p:cNvPr id="9" name="图片 8"/>
          <p:cNvPicPr>
            <a:picLocks noChangeAspect="1"/>
          </p:cNvPicPr>
          <p:nvPr/>
        </p:nvPicPr>
        <p:blipFill>
          <a:blip r:embed="rId2"/>
          <a:stretch>
            <a:fillRect/>
          </a:stretch>
        </p:blipFill>
        <p:spPr>
          <a:xfrm>
            <a:off x="8610600" y="1861185"/>
            <a:ext cx="1786255" cy="1814830"/>
          </a:xfrm>
          <a:prstGeom prst="rect">
            <a:avLst/>
          </a:prstGeom>
          <a:effectLst>
            <a:softEdge rad="63500"/>
          </a:effectLst>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tags/tag1.xml><?xml version="1.0" encoding="utf-8"?>
<p:tagLst xmlns:p="http://schemas.openxmlformats.org/presentationml/2006/main">
  <p:tag name="KSO_WM_TAG_VERSION" val="1.0"/>
  <p:tag name="KSO_WM_TEMPLATE_CATEGORY" val="custom"/>
  <p:tag name="KSO_WM_TEMPLATE_INDEX" val="20181591"/>
</p:tagLst>
</file>

<file path=ppt/tags/tag10.xml><?xml version="1.0" encoding="utf-8"?>
<p:tagLst xmlns:p="http://schemas.openxmlformats.org/presentationml/2006/main">
  <p:tag name="KSO_WM_TEMPLATE_CATEGORY" val="custom"/>
  <p:tag name="KSO_WM_TEMPLATE_INDEX" val="20181591"/>
</p:tagLst>
</file>

<file path=ppt/tags/tag11.xml><?xml version="1.0" encoding="utf-8"?>
<p:tagLst xmlns:p="http://schemas.openxmlformats.org/presentationml/2006/main">
  <p:tag name="KSO_WM_BEAUTIFY_FLAG" val="#wm#"/>
  <p:tag name="KSO_WM_TEMPLATE_CATEGORY" val="custom"/>
  <p:tag name="KSO_WM_TEMPLATE_INDEX" val="20181591"/>
</p:tagLst>
</file>

<file path=ppt/tags/tag12.xml><?xml version="1.0" encoding="utf-8"?>
<p:tagLst xmlns:p="http://schemas.openxmlformats.org/presentationml/2006/main">
  <p:tag name="KSO_WM_BEAUTIFY_FLAG" val="#wm#"/>
  <p:tag name="KSO_WM_TEMPLATE_CATEGORY" val="custom"/>
  <p:tag name="KSO_WM_TEMPLATE_INDEX" val="20181591"/>
</p:tagLst>
</file>

<file path=ppt/tags/tag13.xml><?xml version="1.0" encoding="utf-8"?>
<p:tagLst xmlns:p="http://schemas.openxmlformats.org/presentationml/2006/main">
  <p:tag name="KSO_WM_BEAUTIFY_FLAG" val="#wm#"/>
  <p:tag name="KSO_WM_TEMPLATE_CATEGORY" val="custom"/>
  <p:tag name="KSO_WM_TEMPLATE_INDEX" val="20181591"/>
</p:tagLst>
</file>

<file path=ppt/tags/tag14.xml><?xml version="1.0" encoding="utf-8"?>
<p:tagLst xmlns:p="http://schemas.openxmlformats.org/presentationml/2006/main">
  <p:tag name="KSO_WM_BEAUTIFY_FLAG" val="#wm#"/>
  <p:tag name="KSO_WM_TEMPLATE_CATEGORY" val="custom"/>
  <p:tag name="KSO_WM_TEMPLATE_INDEX" val="20181591"/>
</p:tagLst>
</file>

<file path=ppt/tags/tag15.xml><?xml version="1.0" encoding="utf-8"?>
<p:tagLst xmlns:p="http://schemas.openxmlformats.org/presentationml/2006/main">
  <p:tag name="KSO_WM_BEAUTIFY_FLAG" val="#wm#"/>
  <p:tag name="KSO_WM_TEMPLATE_CATEGORY" val="custom"/>
  <p:tag name="KSO_WM_TEMPLATE_INDEX" val="20181591"/>
</p:tagLst>
</file>

<file path=ppt/tags/tag16.xml><?xml version="1.0" encoding="utf-8"?>
<p:tagLst xmlns:p="http://schemas.openxmlformats.org/presentationml/2006/main">
  <p:tag name="KSO_WM_BEAUTIFY_FLAG" val="#wm#"/>
  <p:tag name="KSO_WM_TEMPLATE_CATEGORY" val="custom"/>
  <p:tag name="KSO_WM_TEMPLATE_INDEX" val="20181591"/>
</p:tagLst>
</file>

<file path=ppt/tags/tag17.xml><?xml version="1.0" encoding="utf-8"?>
<p:tagLst xmlns:p="http://schemas.openxmlformats.org/presentationml/2006/main">
  <p:tag name="KSO_WM_BEAUTIFY_FLAG" val="#wm#"/>
  <p:tag name="KSO_WM_TEMPLATE_CATEGORY" val="custom"/>
  <p:tag name="KSO_WM_TEMPLATE_INDEX" val="20181591"/>
</p:tagLst>
</file>

<file path=ppt/tags/tag18.xml><?xml version="1.0" encoding="utf-8"?>
<p:tagLst xmlns:p="http://schemas.openxmlformats.org/presentationml/2006/main">
  <p:tag name="KSO_WM_BEAUTIFY_FLAG" val="#wm#"/>
  <p:tag name="KSO_WM_TEMPLATE_CATEGORY" val="custom"/>
  <p:tag name="KSO_WM_TEMPLATE_INDEX" val="20181591"/>
</p:tagLst>
</file>

<file path=ppt/tags/tag19.xml><?xml version="1.0" encoding="utf-8"?>
<p:tagLst xmlns:p="http://schemas.openxmlformats.org/presentationml/2006/main">
  <p:tag name="KSO_WM_BEAUTIFY_FLAG" val="#wm#"/>
  <p:tag name="KSO_WM_TEMPLATE_CATEGORY" val="custom"/>
  <p:tag name="KSO_WM_TEMPLATE_INDEX" val="20181591"/>
</p:tagLst>
</file>

<file path=ppt/tags/tag2.xml><?xml version="1.0" encoding="utf-8"?>
<p:tagLst xmlns:p="http://schemas.openxmlformats.org/presentationml/2006/main">
  <p:tag name="KSO_WM_TAG_VERSION" val="1.0"/>
  <p:tag name="KSO_WM_TEMPLATE_CATEGORY" val="custom"/>
  <p:tag name="KSO_WM_TEMPLATE_INDEX" val="20181591"/>
</p:tagLst>
</file>

<file path=ppt/tags/tag20.xml><?xml version="1.0" encoding="utf-8"?>
<p:tagLst xmlns:p="http://schemas.openxmlformats.org/presentationml/2006/main">
  <p:tag name="KSO_WM_BEAUTIFY_FLAG" val="#wm#"/>
  <p:tag name="KSO_WM_TEMPLATE_CATEGORY" val="custom"/>
  <p:tag name="KSO_WM_TEMPLATE_INDEX" val="20181591"/>
</p:tagLst>
</file>

<file path=ppt/tags/tag21.xml><?xml version="1.0" encoding="utf-8"?>
<p:tagLst xmlns:p="http://schemas.openxmlformats.org/presentationml/2006/main">
  <p:tag name="KSO_WM_BEAUTIFY_FLAG" val="#wm#"/>
  <p:tag name="KSO_WM_TEMPLATE_CATEGORY" val="custom"/>
  <p:tag name="KSO_WM_TEMPLATE_INDEX" val="20181591"/>
</p:tagLst>
</file>

<file path=ppt/tags/tag22.xml><?xml version="1.0" encoding="utf-8"?>
<p:tagLst xmlns:p="http://schemas.openxmlformats.org/presentationml/2006/main">
  <p:tag name="KSO_WM_BEAUTIFY_FLAG" val="#wm#"/>
  <p:tag name="KSO_WM_TEMPLATE_CATEGORY" val="custom"/>
  <p:tag name="KSO_WM_TEMPLATE_INDEX" val="20181591"/>
</p:tagLst>
</file>

<file path=ppt/tags/tag23.xml><?xml version="1.0" encoding="utf-8"?>
<p:tagLst xmlns:p="http://schemas.openxmlformats.org/presentationml/2006/main">
  <p:tag name="KSO_WM_BEAUTIFY_FLAG" val="#wm#"/>
  <p:tag name="KSO_WM_TEMPLATE_CATEGORY" val="custom"/>
  <p:tag name="KSO_WM_TEMPLATE_INDEX" val="20181591"/>
</p:tagLst>
</file>

<file path=ppt/tags/tag24.xml><?xml version="1.0" encoding="utf-8"?>
<p:tagLst xmlns:p="http://schemas.openxmlformats.org/presentationml/2006/main">
  <p:tag name="KSO_WM_BEAUTIFY_FLAG" val="#wm#"/>
  <p:tag name="KSO_WM_TEMPLATE_CATEGORY" val="custom"/>
  <p:tag name="KSO_WM_TEMPLATE_INDEX" val="20181591"/>
</p:tagLst>
</file>

<file path=ppt/tags/tag3.xml><?xml version="1.0" encoding="utf-8"?>
<p:tagLst xmlns:p="http://schemas.openxmlformats.org/presentationml/2006/main">
  <p:tag name="KSO_WM_TAG_VERSION" val="1.0"/>
  <p:tag name="KSO_WM_BEAUTIFY_FLAG" val="#wm#"/>
  <p:tag name="KSO_WM_COMBINE_RELATE_SLIDE_ID" val="background20180932_1"/>
  <p:tag name="KSO_WM_TEMPLATE_CATEGORY" val="custom"/>
  <p:tag name="KSO_WM_TEMPLATE_INDEX" val="20181591"/>
  <p:tag name="KSO_WM_TEMPLATE_SUBCATEGORY" val="combine"/>
  <p:tag name="KSO_WM_TEMPLATE_THUMBS_INDEX" val="1、3、4、5、11、12、18、20"/>
</p:tagLst>
</file>

<file path=ppt/tags/tag4.xml><?xml version="1.0" encoding="utf-8"?>
<p:tagLst xmlns:p="http://schemas.openxmlformats.org/presentationml/2006/main">
  <p:tag name="KSO_WM_TEMPLATE_CATEGORY" val="custom"/>
  <p:tag name="KSO_WM_TEMPLATE_INDEX" val="20181591"/>
</p:tagLst>
</file>

<file path=ppt/tags/tag5.xml><?xml version="1.0" encoding="utf-8"?>
<p:tagLst xmlns:p="http://schemas.openxmlformats.org/presentationml/2006/main">
  <p:tag name="KSO_WM_TEMPLATE_CATEGORY" val="custom"/>
  <p:tag name="KSO_WM_TEMPLATE_INDEX" val="20181591"/>
</p:tagLst>
</file>

<file path=ppt/tags/tag6.xml><?xml version="1.0" encoding="utf-8"?>
<p:tagLst xmlns:p="http://schemas.openxmlformats.org/presentationml/2006/main">
  <p:tag name="KSO_WM_BEAUTIFY_FLAG" val="#wm#"/>
  <p:tag name="KSO_WM_TEMPLATE_CATEGORY" val="custom"/>
  <p:tag name="KSO_WM_TEMPLATE_INDEX" val="20181591"/>
</p:tagLst>
</file>

<file path=ppt/tags/tag7.xml><?xml version="1.0" encoding="utf-8"?>
<p:tagLst xmlns:p="http://schemas.openxmlformats.org/presentationml/2006/main">
  <p:tag name="KSO_WM_TEMPLATE_CATEGORY" val="custom"/>
  <p:tag name="KSO_WM_TEMPLATE_INDEX" val="20181591"/>
</p:tagLst>
</file>

<file path=ppt/tags/tag8.xml><?xml version="1.0" encoding="utf-8"?>
<p:tagLst xmlns:p="http://schemas.openxmlformats.org/presentationml/2006/main">
  <p:tag name="KSO_WM_TEMPLATE_CATEGORY" val="custom"/>
  <p:tag name="KSO_WM_TEMPLATE_INDEX" val="20181591"/>
</p:tagLst>
</file>

<file path=ppt/tags/tag9.xml><?xml version="1.0" encoding="utf-8"?>
<p:tagLst xmlns:p="http://schemas.openxmlformats.org/presentationml/2006/main">
  <p:tag name="KSO_WM_TEMPLATE_CATEGORY" val="custom"/>
  <p:tag name="KSO_WM_TEMPLATE_INDEX" val="20181591"/>
</p:tagLst>
</file>

<file path=ppt/theme/theme1.xml><?xml version="1.0" encoding="utf-8"?>
<a:theme xmlns:a="http://schemas.openxmlformats.org/drawingml/2006/main" name="12_自定义设计方案">
  <a:themeElements>
    <a:clrScheme name="Office">
      <a:dk1>
        <a:srgbClr val="000000"/>
      </a:dk1>
      <a:lt1>
        <a:srgbClr val="FFFFFF"/>
      </a:lt1>
      <a:dk2>
        <a:srgbClr val="44546A"/>
      </a:dk2>
      <a:lt2>
        <a:srgbClr val="E7E6E6"/>
      </a:lt2>
      <a:accent1>
        <a:srgbClr val="2C3441"/>
      </a:accent1>
      <a:accent2>
        <a:srgbClr val="ED7D31"/>
      </a:accent2>
      <a:accent3>
        <a:srgbClr val="A5A5A5"/>
      </a:accent3>
      <a:accent4>
        <a:srgbClr val="FFC000"/>
      </a:accent4>
      <a:accent5>
        <a:srgbClr val="007BC6"/>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5736</Words>
  <Application>WPS 演示</Application>
  <PresentationFormat>宽屏</PresentationFormat>
  <Paragraphs>466</Paragraphs>
  <Slides>30</Slides>
  <Notes>31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Arial</vt:lpstr>
      <vt:lpstr>宋体</vt:lpstr>
      <vt:lpstr>Wingdings</vt:lpstr>
      <vt:lpstr>华文中宋</vt:lpstr>
      <vt:lpstr>黑体</vt:lpstr>
      <vt:lpstr>微软雅黑</vt:lpstr>
      <vt:lpstr>Arial Unicode MS</vt:lpstr>
      <vt:lpstr>Calibri</vt:lpstr>
      <vt:lpstr>Wingdings</vt:lpstr>
      <vt:lpstr>12_自定义设计方案</vt:lpstr>
      <vt:lpstr>大数据驱动的图书馆智慧服务</vt:lpstr>
      <vt:lpstr>大纲</vt:lpstr>
      <vt:lpstr>1大数据、人工智能与图书馆——大数据时代的到来</vt:lpstr>
      <vt:lpstr>1大数据、人工智能与图书馆——大数据在图书馆的应用</vt:lpstr>
      <vt:lpstr>1大数据、人工智能与图书馆——人工智能：人类社会发展的加速器</vt:lpstr>
      <vt:lpstr>1大数据、人工智能与图书馆</vt:lpstr>
      <vt:lpstr>1大数据、人工智能与图书馆——人工智能与图书馆</vt:lpstr>
      <vt:lpstr>1大数据、人工智能与图书馆——人工智能与图书馆</vt:lpstr>
      <vt:lpstr>1大数据、人工智能与图书馆——人工智能与图书馆</vt:lpstr>
      <vt:lpstr>1大数据、人工智能与图书馆——困境与机遇</vt:lpstr>
      <vt:lpstr>2大数据、人工智能与图书馆智慧服务</vt:lpstr>
      <vt:lpstr>2大数据、人工智能与图书馆智慧服务</vt:lpstr>
      <vt:lpstr>3构建面向智慧服务的读者画像——什么是用户画像？</vt:lpstr>
      <vt:lpstr>3构建面向智慧服务的读者画像——什么是用户画像？</vt:lpstr>
      <vt:lpstr>3构建面向智慧服务的读者画像——举例：微软为office做的用户画像</vt:lpstr>
      <vt:lpstr>3构建面向智慧服务的读者画像——图书馆智慧服务中用户画像应用</vt:lpstr>
      <vt:lpstr>3构建面向智慧服务的读者画像——图书馆智慧服务中用户画像应用</vt:lpstr>
      <vt:lpstr>3构建面向智慧服务的读者画像——图书馆智慧服务中用户画像应用</vt:lpstr>
      <vt:lpstr>3构建面向智慧服务的读者画像——构建面向图书馆智慧服务的读者画像流程</vt:lpstr>
      <vt:lpstr>3构建面向智慧服务的读者画像——流程：画像提纯</vt:lpstr>
      <vt:lpstr>3构建面向智慧服务的读者画像——流程：画像提纯</vt:lpstr>
      <vt:lpstr>3构建面向智慧服务的读者画像——流程：画像提纯</vt:lpstr>
      <vt:lpstr>3构建面向智慧服务的读者画像——流程：画像提纯</vt:lpstr>
      <vt:lpstr>3构建面向智慧服务的读者画像——流程：画像完善</vt:lpstr>
      <vt:lpstr>3构建面向智慧服务的读者画像——流程：读者建模</vt:lpstr>
      <vt:lpstr>3构建面向智慧服务的读者画像——流程：可视化呈现</vt:lpstr>
      <vt:lpstr>3构建面向智慧服务的读者画像——流程：可视化呈现</vt:lpstr>
      <vt:lpstr>3构建面向智慧服务的读者画像——流程：可视化呈现</vt:lpstr>
      <vt:lpstr>3构建面向智慧服务的读者画像——基于读者画像的智慧服务</vt:lpstr>
      <vt:lpstr>4思考.......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面向智慧服务的知识组织</dc:title>
  <dc:creator>win</dc:creator>
  <cp:lastModifiedBy>sjc</cp:lastModifiedBy>
  <cp:revision>476</cp:revision>
  <dcterms:created xsi:type="dcterms:W3CDTF">2015-05-05T08:02:00Z</dcterms:created>
  <dcterms:modified xsi:type="dcterms:W3CDTF">2018-03-30T11:16:23Z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